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8" r:id="rId1"/>
  </p:sldMasterIdLst>
  <p:notesMasterIdLst>
    <p:notesMasterId r:id="rId30"/>
  </p:notesMasterIdLst>
  <p:handoutMasterIdLst>
    <p:handoutMasterId r:id="rId31"/>
  </p:handoutMasterIdLst>
  <p:sldIdLst>
    <p:sldId id="718" r:id="rId2"/>
    <p:sldId id="289" r:id="rId3"/>
    <p:sldId id="754" r:id="rId4"/>
    <p:sldId id="792" r:id="rId5"/>
    <p:sldId id="790" r:id="rId6"/>
    <p:sldId id="789" r:id="rId7"/>
    <p:sldId id="791" r:id="rId8"/>
    <p:sldId id="786" r:id="rId9"/>
    <p:sldId id="795" r:id="rId10"/>
    <p:sldId id="312" r:id="rId11"/>
    <p:sldId id="470" r:id="rId12"/>
    <p:sldId id="314" r:id="rId13"/>
    <p:sldId id="315" r:id="rId14"/>
    <p:sldId id="317" r:id="rId15"/>
    <p:sldId id="318" r:id="rId16"/>
    <p:sldId id="320" r:id="rId17"/>
    <p:sldId id="321" r:id="rId18"/>
    <p:sldId id="322" r:id="rId19"/>
    <p:sldId id="326" r:id="rId20"/>
    <p:sldId id="358" r:id="rId21"/>
    <p:sldId id="354" r:id="rId22"/>
    <p:sldId id="341" r:id="rId23"/>
    <p:sldId id="461" r:id="rId24"/>
    <p:sldId id="787" r:id="rId25"/>
    <p:sldId id="788" r:id="rId26"/>
    <p:sldId id="785" r:id="rId27"/>
    <p:sldId id="793" r:id="rId28"/>
    <p:sldId id="35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502"/>
    <a:srgbClr val="100B2B"/>
    <a:srgbClr val="1D2357"/>
    <a:srgbClr val="0D0333"/>
    <a:srgbClr val="0E133E"/>
    <a:srgbClr val="3C2D93"/>
    <a:srgbClr val="373DBB"/>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59887" autoAdjust="0"/>
  </p:normalViewPr>
  <p:slideViewPr>
    <p:cSldViewPr snapToGrid="0">
      <p:cViewPr varScale="1">
        <p:scale>
          <a:sx n="65" d="100"/>
          <a:sy n="65" d="100"/>
        </p:scale>
        <p:origin x="900" y="60"/>
      </p:cViewPr>
      <p:guideLst/>
    </p:cSldViewPr>
  </p:slideViewPr>
  <p:outlineViewPr>
    <p:cViewPr>
      <p:scale>
        <a:sx n="33" d="100"/>
        <a:sy n="33" d="100"/>
      </p:scale>
      <p:origin x="0" y="-5742"/>
    </p:cViewPr>
  </p:outlineViewPr>
  <p:notesTextViewPr>
    <p:cViewPr>
      <p:scale>
        <a:sx n="1" d="1"/>
        <a:sy n="1" d="1"/>
      </p:scale>
      <p:origin x="0" y="0"/>
    </p:cViewPr>
  </p:notesTextViewPr>
  <p:sorterViewPr>
    <p:cViewPr>
      <p:scale>
        <a:sx n="100" d="100"/>
        <a:sy n="100" d="100"/>
      </p:scale>
      <p:origin x="0" y="-14542"/>
    </p:cViewPr>
  </p:sorterViewPr>
  <p:notesViewPr>
    <p:cSldViewPr snapToGrid="0">
      <p:cViewPr>
        <p:scale>
          <a:sx n="90" d="100"/>
          <a:sy n="90" d="100"/>
        </p:scale>
        <p:origin x="377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FC1E-39AC-4A74-9707-36E50FBFD3E7}"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600F6E76-4613-4D70-8F38-F5D8BF395D01}">
      <dgm:prSet phldrT="[Text]" custT="1"/>
      <dgm:spPr/>
      <dgm:t>
        <a:bodyPr/>
        <a:lstStyle/>
        <a:p>
          <a:r>
            <a:rPr lang="en-US" sz="1800" dirty="0"/>
            <a:t>God is calling each young person to the fullness of life.</a:t>
          </a:r>
        </a:p>
      </dgm:t>
    </dgm:pt>
    <dgm:pt modelId="{1B338698-DAED-4F5B-9308-21E610950E17}" type="parTrans" cxnId="{98341BC9-E9DF-4967-819A-B70C45E2FC5C}">
      <dgm:prSet/>
      <dgm:spPr/>
      <dgm:t>
        <a:bodyPr/>
        <a:lstStyle/>
        <a:p>
          <a:endParaRPr lang="en-US"/>
        </a:p>
      </dgm:t>
    </dgm:pt>
    <dgm:pt modelId="{F3DBEBFB-8E65-4F46-9978-9808C8B9A202}" type="sibTrans" cxnId="{98341BC9-E9DF-4967-819A-B70C45E2FC5C}">
      <dgm:prSet/>
      <dgm:spPr/>
      <dgm:t>
        <a:bodyPr/>
        <a:lstStyle/>
        <a:p>
          <a:endParaRPr lang="en-US"/>
        </a:p>
      </dgm:t>
    </dgm:pt>
    <dgm:pt modelId="{9445E346-D772-4ACD-9DB3-F1D1A2029FBF}">
      <dgm:prSet custT="1"/>
      <dgm:spPr/>
      <dgm:t>
        <a:bodyPr/>
        <a:lstStyle/>
        <a:p>
          <a:r>
            <a:rPr lang="en-US" sz="1800" dirty="0"/>
            <a:t>God has been dreaming of each young person.</a:t>
          </a:r>
        </a:p>
      </dgm:t>
    </dgm:pt>
    <dgm:pt modelId="{1F7A4B64-98D8-4840-A7B3-6F38D2364C04}" type="parTrans" cxnId="{D2D2D918-1254-4556-ADC9-F0A0054C80EA}">
      <dgm:prSet/>
      <dgm:spPr/>
      <dgm:t>
        <a:bodyPr/>
        <a:lstStyle/>
        <a:p>
          <a:endParaRPr lang="en-US"/>
        </a:p>
      </dgm:t>
    </dgm:pt>
    <dgm:pt modelId="{EF1FC957-24B5-4AC6-85AA-065663858135}" type="sibTrans" cxnId="{D2D2D918-1254-4556-ADC9-F0A0054C80EA}">
      <dgm:prSet/>
      <dgm:spPr/>
      <dgm:t>
        <a:bodyPr/>
        <a:lstStyle/>
        <a:p>
          <a:endParaRPr lang="en-US"/>
        </a:p>
      </dgm:t>
    </dgm:pt>
    <dgm:pt modelId="{572B83C9-1874-44A6-A46B-6B94B1523A27}">
      <dgm:prSet custT="1"/>
      <dgm:spPr/>
      <dgm:t>
        <a:bodyPr/>
        <a:lstStyle/>
        <a:p>
          <a:r>
            <a:rPr lang="en-US" sz="1800" dirty="0"/>
            <a:t>God began a conversation.</a:t>
          </a:r>
        </a:p>
      </dgm:t>
    </dgm:pt>
    <dgm:pt modelId="{FD7810EC-244C-4F40-805F-5F335F8ACA47}" type="parTrans" cxnId="{A8BCFA76-5C63-4057-9966-82B612F87B86}">
      <dgm:prSet/>
      <dgm:spPr/>
    </dgm:pt>
    <dgm:pt modelId="{25F1AAF9-F771-4E32-8DC2-F3F78CE05E8D}" type="sibTrans" cxnId="{A8BCFA76-5C63-4057-9966-82B612F87B86}">
      <dgm:prSet/>
      <dgm:spPr/>
      <dgm:t>
        <a:bodyPr/>
        <a:lstStyle/>
        <a:p>
          <a:endParaRPr lang="en-US"/>
        </a:p>
      </dgm:t>
    </dgm:pt>
    <dgm:pt modelId="{058E82B2-995D-4731-99CA-EE375E3C629B}">
      <dgm:prSet custT="1"/>
      <dgm:spPr/>
      <dgm:t>
        <a:bodyPr/>
        <a:lstStyle/>
        <a:p>
          <a:r>
            <a:rPr lang="en-US" sz="1800" dirty="0"/>
            <a:t>Our job is to align ourselves with this conversation.</a:t>
          </a:r>
        </a:p>
      </dgm:t>
    </dgm:pt>
    <dgm:pt modelId="{CE553776-A4A5-4E34-87BC-B4D99DFA846B}" type="parTrans" cxnId="{6FFF2A9B-F87B-4CA6-8B21-E982284A6FF2}">
      <dgm:prSet/>
      <dgm:spPr/>
    </dgm:pt>
    <dgm:pt modelId="{37D35BFC-19F3-40D7-ABF9-68847A31AD05}" type="sibTrans" cxnId="{6FFF2A9B-F87B-4CA6-8B21-E982284A6FF2}">
      <dgm:prSet/>
      <dgm:spPr/>
      <dgm:t>
        <a:bodyPr/>
        <a:lstStyle/>
        <a:p>
          <a:endParaRPr lang="en-US"/>
        </a:p>
      </dgm:t>
    </dgm:pt>
    <dgm:pt modelId="{3AD60CB1-2ADD-4759-9A7B-12937572A21C}">
      <dgm:prSet custT="1"/>
      <dgm:spPr/>
      <dgm:t>
        <a:bodyPr/>
        <a:lstStyle/>
        <a:p>
          <a:r>
            <a:rPr lang="en-US" sz="1800" dirty="0"/>
            <a:t>We do this by accompanying the young person.</a:t>
          </a:r>
        </a:p>
      </dgm:t>
    </dgm:pt>
    <dgm:pt modelId="{E78565C6-DAC9-4589-8286-7DF3C2F49E8C}" type="parTrans" cxnId="{4CC37CBC-8327-4BC9-82AF-A9477A8BB0CD}">
      <dgm:prSet/>
      <dgm:spPr/>
    </dgm:pt>
    <dgm:pt modelId="{61E8D85D-11B8-46D5-8350-CEEC8E5678EE}" type="sibTrans" cxnId="{4CC37CBC-8327-4BC9-82AF-A9477A8BB0CD}">
      <dgm:prSet/>
      <dgm:spPr/>
    </dgm:pt>
    <dgm:pt modelId="{C40626FC-EB0F-40E3-B450-ECEF07EF6D23}" type="pres">
      <dgm:prSet presAssocID="{DE7DFC1E-39AC-4A74-9707-36E50FBFD3E7}" presName="outerComposite" presStyleCnt="0">
        <dgm:presLayoutVars>
          <dgm:chMax val="5"/>
          <dgm:dir/>
          <dgm:resizeHandles val="exact"/>
        </dgm:presLayoutVars>
      </dgm:prSet>
      <dgm:spPr/>
    </dgm:pt>
    <dgm:pt modelId="{92801400-F2FA-413C-894D-19D383C280FC}" type="pres">
      <dgm:prSet presAssocID="{DE7DFC1E-39AC-4A74-9707-36E50FBFD3E7}" presName="dummyMaxCanvas" presStyleCnt="0">
        <dgm:presLayoutVars/>
      </dgm:prSet>
      <dgm:spPr/>
    </dgm:pt>
    <dgm:pt modelId="{750D90F7-49DF-47BD-A260-F3CCFF39D240}" type="pres">
      <dgm:prSet presAssocID="{DE7DFC1E-39AC-4A74-9707-36E50FBFD3E7}" presName="FiveNodes_1" presStyleLbl="node1" presStyleIdx="0" presStyleCnt="5">
        <dgm:presLayoutVars>
          <dgm:bulletEnabled val="1"/>
        </dgm:presLayoutVars>
      </dgm:prSet>
      <dgm:spPr/>
    </dgm:pt>
    <dgm:pt modelId="{BB8F53E3-662B-475E-A961-3339E42089D5}" type="pres">
      <dgm:prSet presAssocID="{DE7DFC1E-39AC-4A74-9707-36E50FBFD3E7}" presName="FiveNodes_2" presStyleLbl="node1" presStyleIdx="1" presStyleCnt="5">
        <dgm:presLayoutVars>
          <dgm:bulletEnabled val="1"/>
        </dgm:presLayoutVars>
      </dgm:prSet>
      <dgm:spPr/>
    </dgm:pt>
    <dgm:pt modelId="{EB186E93-652B-4278-B6BF-7E699ADC23B1}" type="pres">
      <dgm:prSet presAssocID="{DE7DFC1E-39AC-4A74-9707-36E50FBFD3E7}" presName="FiveNodes_3" presStyleLbl="node1" presStyleIdx="2" presStyleCnt="5">
        <dgm:presLayoutVars>
          <dgm:bulletEnabled val="1"/>
        </dgm:presLayoutVars>
      </dgm:prSet>
      <dgm:spPr/>
    </dgm:pt>
    <dgm:pt modelId="{E919CEB7-FD8D-400A-9DA7-FE2DE1EA7DD1}" type="pres">
      <dgm:prSet presAssocID="{DE7DFC1E-39AC-4A74-9707-36E50FBFD3E7}" presName="FiveNodes_4" presStyleLbl="node1" presStyleIdx="3" presStyleCnt="5">
        <dgm:presLayoutVars>
          <dgm:bulletEnabled val="1"/>
        </dgm:presLayoutVars>
      </dgm:prSet>
      <dgm:spPr/>
    </dgm:pt>
    <dgm:pt modelId="{3642AD4C-221D-49CF-932C-ED8F36E7640C}" type="pres">
      <dgm:prSet presAssocID="{DE7DFC1E-39AC-4A74-9707-36E50FBFD3E7}" presName="FiveNodes_5" presStyleLbl="node1" presStyleIdx="4" presStyleCnt="5">
        <dgm:presLayoutVars>
          <dgm:bulletEnabled val="1"/>
        </dgm:presLayoutVars>
      </dgm:prSet>
      <dgm:spPr/>
    </dgm:pt>
    <dgm:pt modelId="{0AF7697A-6484-401C-AA9A-6D9A1FD06E22}" type="pres">
      <dgm:prSet presAssocID="{DE7DFC1E-39AC-4A74-9707-36E50FBFD3E7}" presName="FiveConn_1-2" presStyleLbl="fgAccFollowNode1" presStyleIdx="0" presStyleCnt="4">
        <dgm:presLayoutVars>
          <dgm:bulletEnabled val="1"/>
        </dgm:presLayoutVars>
      </dgm:prSet>
      <dgm:spPr/>
    </dgm:pt>
    <dgm:pt modelId="{9A97019B-4953-43D2-8DAE-D9F26698B949}" type="pres">
      <dgm:prSet presAssocID="{DE7DFC1E-39AC-4A74-9707-36E50FBFD3E7}" presName="FiveConn_2-3" presStyleLbl="fgAccFollowNode1" presStyleIdx="1" presStyleCnt="4">
        <dgm:presLayoutVars>
          <dgm:bulletEnabled val="1"/>
        </dgm:presLayoutVars>
      </dgm:prSet>
      <dgm:spPr/>
    </dgm:pt>
    <dgm:pt modelId="{2DC0D1A2-6790-4478-8EBB-9F435828D314}" type="pres">
      <dgm:prSet presAssocID="{DE7DFC1E-39AC-4A74-9707-36E50FBFD3E7}" presName="FiveConn_3-4" presStyleLbl="fgAccFollowNode1" presStyleIdx="2" presStyleCnt="4">
        <dgm:presLayoutVars>
          <dgm:bulletEnabled val="1"/>
        </dgm:presLayoutVars>
      </dgm:prSet>
      <dgm:spPr/>
    </dgm:pt>
    <dgm:pt modelId="{99808E45-856F-48C6-AC46-851D34AD01B0}" type="pres">
      <dgm:prSet presAssocID="{DE7DFC1E-39AC-4A74-9707-36E50FBFD3E7}" presName="FiveConn_4-5" presStyleLbl="fgAccFollowNode1" presStyleIdx="3" presStyleCnt="4">
        <dgm:presLayoutVars>
          <dgm:bulletEnabled val="1"/>
        </dgm:presLayoutVars>
      </dgm:prSet>
      <dgm:spPr/>
    </dgm:pt>
    <dgm:pt modelId="{2E1F43E5-DD4B-483A-AFD8-0FCCAD0D6BAB}" type="pres">
      <dgm:prSet presAssocID="{DE7DFC1E-39AC-4A74-9707-36E50FBFD3E7}" presName="FiveNodes_1_text" presStyleLbl="node1" presStyleIdx="4" presStyleCnt="5">
        <dgm:presLayoutVars>
          <dgm:bulletEnabled val="1"/>
        </dgm:presLayoutVars>
      </dgm:prSet>
      <dgm:spPr/>
    </dgm:pt>
    <dgm:pt modelId="{7AE221D8-FFFF-497E-B258-7B6BBE2D2E7B}" type="pres">
      <dgm:prSet presAssocID="{DE7DFC1E-39AC-4A74-9707-36E50FBFD3E7}" presName="FiveNodes_2_text" presStyleLbl="node1" presStyleIdx="4" presStyleCnt="5">
        <dgm:presLayoutVars>
          <dgm:bulletEnabled val="1"/>
        </dgm:presLayoutVars>
      </dgm:prSet>
      <dgm:spPr/>
    </dgm:pt>
    <dgm:pt modelId="{F55CFB70-C531-4AC7-A45C-0B9C45617F2F}" type="pres">
      <dgm:prSet presAssocID="{DE7DFC1E-39AC-4A74-9707-36E50FBFD3E7}" presName="FiveNodes_3_text" presStyleLbl="node1" presStyleIdx="4" presStyleCnt="5">
        <dgm:presLayoutVars>
          <dgm:bulletEnabled val="1"/>
        </dgm:presLayoutVars>
      </dgm:prSet>
      <dgm:spPr/>
    </dgm:pt>
    <dgm:pt modelId="{A177BCA9-5B89-49A4-807D-4A7AE6D7078A}" type="pres">
      <dgm:prSet presAssocID="{DE7DFC1E-39AC-4A74-9707-36E50FBFD3E7}" presName="FiveNodes_4_text" presStyleLbl="node1" presStyleIdx="4" presStyleCnt="5">
        <dgm:presLayoutVars>
          <dgm:bulletEnabled val="1"/>
        </dgm:presLayoutVars>
      </dgm:prSet>
      <dgm:spPr/>
    </dgm:pt>
    <dgm:pt modelId="{BEFF0440-FD53-4E75-B70E-FDC855693078}" type="pres">
      <dgm:prSet presAssocID="{DE7DFC1E-39AC-4A74-9707-36E50FBFD3E7}" presName="FiveNodes_5_text" presStyleLbl="node1" presStyleIdx="4" presStyleCnt="5">
        <dgm:presLayoutVars>
          <dgm:bulletEnabled val="1"/>
        </dgm:presLayoutVars>
      </dgm:prSet>
      <dgm:spPr/>
    </dgm:pt>
  </dgm:ptLst>
  <dgm:cxnLst>
    <dgm:cxn modelId="{1A72A20F-7A66-40CC-9D38-2B206B3DA241}" type="presOf" srcId="{9445E346-D772-4ACD-9DB3-F1D1A2029FBF}" destId="{BB8F53E3-662B-475E-A961-3339E42089D5}" srcOrd="0" destOrd="0" presId="urn:microsoft.com/office/officeart/2005/8/layout/vProcess5"/>
    <dgm:cxn modelId="{D2D2D918-1254-4556-ADC9-F0A0054C80EA}" srcId="{DE7DFC1E-39AC-4A74-9707-36E50FBFD3E7}" destId="{9445E346-D772-4ACD-9DB3-F1D1A2029FBF}" srcOrd="1" destOrd="0" parTransId="{1F7A4B64-98D8-4840-A7B3-6F38D2364C04}" sibTransId="{EF1FC957-24B5-4AC6-85AA-065663858135}"/>
    <dgm:cxn modelId="{C7582633-0774-4828-8D23-53E710274900}" type="presOf" srcId="{600F6E76-4613-4D70-8F38-F5D8BF395D01}" destId="{2E1F43E5-DD4B-483A-AFD8-0FCCAD0D6BAB}" srcOrd="1" destOrd="0" presId="urn:microsoft.com/office/officeart/2005/8/layout/vProcess5"/>
    <dgm:cxn modelId="{A634684A-A098-40E6-949A-DC6F7D1C97D4}" type="presOf" srcId="{3AD60CB1-2ADD-4759-9A7B-12937572A21C}" destId="{BEFF0440-FD53-4E75-B70E-FDC855693078}" srcOrd="1" destOrd="0" presId="urn:microsoft.com/office/officeart/2005/8/layout/vProcess5"/>
    <dgm:cxn modelId="{AC73E64C-508D-45AB-83E7-5DD46DCCE3A1}" type="presOf" srcId="{25F1AAF9-F771-4E32-8DC2-F3F78CE05E8D}" destId="{2DC0D1A2-6790-4478-8EBB-9F435828D314}" srcOrd="0" destOrd="0" presId="urn:microsoft.com/office/officeart/2005/8/layout/vProcess5"/>
    <dgm:cxn modelId="{A8BCFA76-5C63-4057-9966-82B612F87B86}" srcId="{DE7DFC1E-39AC-4A74-9707-36E50FBFD3E7}" destId="{572B83C9-1874-44A6-A46B-6B94B1523A27}" srcOrd="2" destOrd="0" parTransId="{FD7810EC-244C-4F40-805F-5F335F8ACA47}" sibTransId="{25F1AAF9-F771-4E32-8DC2-F3F78CE05E8D}"/>
    <dgm:cxn modelId="{9162D377-8490-4ED9-950B-18AFA56458DB}" type="presOf" srcId="{600F6E76-4613-4D70-8F38-F5D8BF395D01}" destId="{750D90F7-49DF-47BD-A260-F3CCFF39D240}" srcOrd="0" destOrd="0" presId="urn:microsoft.com/office/officeart/2005/8/layout/vProcess5"/>
    <dgm:cxn modelId="{52100A78-BB58-48DE-A61B-1DD5D4300CE3}" type="presOf" srcId="{058E82B2-995D-4731-99CA-EE375E3C629B}" destId="{A177BCA9-5B89-49A4-807D-4A7AE6D7078A}" srcOrd="1" destOrd="0" presId="urn:microsoft.com/office/officeart/2005/8/layout/vProcess5"/>
    <dgm:cxn modelId="{670CB487-7FC5-44C1-80DF-15B587A2F963}" type="presOf" srcId="{3AD60CB1-2ADD-4759-9A7B-12937572A21C}" destId="{3642AD4C-221D-49CF-932C-ED8F36E7640C}" srcOrd="0" destOrd="0" presId="urn:microsoft.com/office/officeart/2005/8/layout/vProcess5"/>
    <dgm:cxn modelId="{F32A6188-36AD-45EE-BF02-2363B7C962AE}" type="presOf" srcId="{058E82B2-995D-4731-99CA-EE375E3C629B}" destId="{E919CEB7-FD8D-400A-9DA7-FE2DE1EA7DD1}" srcOrd="0" destOrd="0" presId="urn:microsoft.com/office/officeart/2005/8/layout/vProcess5"/>
    <dgm:cxn modelId="{6FFF2A9B-F87B-4CA6-8B21-E982284A6FF2}" srcId="{DE7DFC1E-39AC-4A74-9707-36E50FBFD3E7}" destId="{058E82B2-995D-4731-99CA-EE375E3C629B}" srcOrd="3" destOrd="0" parTransId="{CE553776-A4A5-4E34-87BC-B4D99DFA846B}" sibTransId="{37D35BFC-19F3-40D7-ABF9-68847A31AD05}"/>
    <dgm:cxn modelId="{94E5E8AA-256A-4922-9D06-C485F8406D4A}" type="presOf" srcId="{572B83C9-1874-44A6-A46B-6B94B1523A27}" destId="{EB186E93-652B-4278-B6BF-7E699ADC23B1}" srcOrd="0" destOrd="0" presId="urn:microsoft.com/office/officeart/2005/8/layout/vProcess5"/>
    <dgm:cxn modelId="{4CC37CBC-8327-4BC9-82AF-A9477A8BB0CD}" srcId="{DE7DFC1E-39AC-4A74-9707-36E50FBFD3E7}" destId="{3AD60CB1-2ADD-4759-9A7B-12937572A21C}" srcOrd="4" destOrd="0" parTransId="{E78565C6-DAC9-4589-8286-7DF3C2F49E8C}" sibTransId="{61E8D85D-11B8-46D5-8350-CEEC8E5678EE}"/>
    <dgm:cxn modelId="{1A3557C6-6B93-498D-A871-E08676A6E77F}" type="presOf" srcId="{9445E346-D772-4ACD-9DB3-F1D1A2029FBF}" destId="{7AE221D8-FFFF-497E-B258-7B6BBE2D2E7B}" srcOrd="1" destOrd="0" presId="urn:microsoft.com/office/officeart/2005/8/layout/vProcess5"/>
    <dgm:cxn modelId="{98341BC9-E9DF-4967-819A-B70C45E2FC5C}" srcId="{DE7DFC1E-39AC-4A74-9707-36E50FBFD3E7}" destId="{600F6E76-4613-4D70-8F38-F5D8BF395D01}" srcOrd="0" destOrd="0" parTransId="{1B338698-DAED-4F5B-9308-21E610950E17}" sibTransId="{F3DBEBFB-8E65-4F46-9978-9808C8B9A202}"/>
    <dgm:cxn modelId="{932754E4-1CA3-4E5D-8CF6-6B2AC8B9D46E}" type="presOf" srcId="{DE7DFC1E-39AC-4A74-9707-36E50FBFD3E7}" destId="{C40626FC-EB0F-40E3-B450-ECEF07EF6D23}" srcOrd="0" destOrd="0" presId="urn:microsoft.com/office/officeart/2005/8/layout/vProcess5"/>
    <dgm:cxn modelId="{499981E4-E949-4D3A-BB80-0473E21E65BB}" type="presOf" srcId="{572B83C9-1874-44A6-A46B-6B94B1523A27}" destId="{F55CFB70-C531-4AC7-A45C-0B9C45617F2F}" srcOrd="1" destOrd="0" presId="urn:microsoft.com/office/officeart/2005/8/layout/vProcess5"/>
    <dgm:cxn modelId="{0EF87DE5-8730-4628-864A-118BAFEB9ABD}" type="presOf" srcId="{F3DBEBFB-8E65-4F46-9978-9808C8B9A202}" destId="{0AF7697A-6484-401C-AA9A-6D9A1FD06E22}" srcOrd="0" destOrd="0" presId="urn:microsoft.com/office/officeart/2005/8/layout/vProcess5"/>
    <dgm:cxn modelId="{8CB591F2-C431-42BB-9A55-B049572E8F33}" type="presOf" srcId="{37D35BFC-19F3-40D7-ABF9-68847A31AD05}" destId="{99808E45-856F-48C6-AC46-851D34AD01B0}" srcOrd="0" destOrd="0" presId="urn:microsoft.com/office/officeart/2005/8/layout/vProcess5"/>
    <dgm:cxn modelId="{7A3F44F8-AA59-4DBB-8B8E-FF2689927D98}" type="presOf" srcId="{EF1FC957-24B5-4AC6-85AA-065663858135}" destId="{9A97019B-4953-43D2-8DAE-D9F26698B949}" srcOrd="0" destOrd="0" presId="urn:microsoft.com/office/officeart/2005/8/layout/vProcess5"/>
    <dgm:cxn modelId="{1D2B690C-5539-414C-BD1F-6ACF91BCE975}" type="presParOf" srcId="{C40626FC-EB0F-40E3-B450-ECEF07EF6D23}" destId="{92801400-F2FA-413C-894D-19D383C280FC}" srcOrd="0" destOrd="0" presId="urn:microsoft.com/office/officeart/2005/8/layout/vProcess5"/>
    <dgm:cxn modelId="{250CA63D-D9B5-45F0-8707-B356C9F8C32E}" type="presParOf" srcId="{C40626FC-EB0F-40E3-B450-ECEF07EF6D23}" destId="{750D90F7-49DF-47BD-A260-F3CCFF39D240}" srcOrd="1" destOrd="0" presId="urn:microsoft.com/office/officeart/2005/8/layout/vProcess5"/>
    <dgm:cxn modelId="{15154D2A-01A2-4EC6-AF88-9F9A0F83813C}" type="presParOf" srcId="{C40626FC-EB0F-40E3-B450-ECEF07EF6D23}" destId="{BB8F53E3-662B-475E-A961-3339E42089D5}" srcOrd="2" destOrd="0" presId="urn:microsoft.com/office/officeart/2005/8/layout/vProcess5"/>
    <dgm:cxn modelId="{94697396-7A2C-4EA1-A078-0A709F01ABF8}" type="presParOf" srcId="{C40626FC-EB0F-40E3-B450-ECEF07EF6D23}" destId="{EB186E93-652B-4278-B6BF-7E699ADC23B1}" srcOrd="3" destOrd="0" presId="urn:microsoft.com/office/officeart/2005/8/layout/vProcess5"/>
    <dgm:cxn modelId="{D80ED8AC-3CF1-4306-8316-035C2B470A02}" type="presParOf" srcId="{C40626FC-EB0F-40E3-B450-ECEF07EF6D23}" destId="{E919CEB7-FD8D-400A-9DA7-FE2DE1EA7DD1}" srcOrd="4" destOrd="0" presId="urn:microsoft.com/office/officeart/2005/8/layout/vProcess5"/>
    <dgm:cxn modelId="{B7083230-69ED-4DDF-BC9F-9B66B787D885}" type="presParOf" srcId="{C40626FC-EB0F-40E3-B450-ECEF07EF6D23}" destId="{3642AD4C-221D-49CF-932C-ED8F36E7640C}" srcOrd="5" destOrd="0" presId="urn:microsoft.com/office/officeart/2005/8/layout/vProcess5"/>
    <dgm:cxn modelId="{36847EF7-7C1D-4C55-962D-F38153CDD9D4}" type="presParOf" srcId="{C40626FC-EB0F-40E3-B450-ECEF07EF6D23}" destId="{0AF7697A-6484-401C-AA9A-6D9A1FD06E22}" srcOrd="6" destOrd="0" presId="urn:microsoft.com/office/officeart/2005/8/layout/vProcess5"/>
    <dgm:cxn modelId="{78599EAC-E9E3-4AD6-AA45-4AF52406A008}" type="presParOf" srcId="{C40626FC-EB0F-40E3-B450-ECEF07EF6D23}" destId="{9A97019B-4953-43D2-8DAE-D9F26698B949}" srcOrd="7" destOrd="0" presId="urn:microsoft.com/office/officeart/2005/8/layout/vProcess5"/>
    <dgm:cxn modelId="{72A3FCD2-056A-435E-8B5D-5EE1DC4F0018}" type="presParOf" srcId="{C40626FC-EB0F-40E3-B450-ECEF07EF6D23}" destId="{2DC0D1A2-6790-4478-8EBB-9F435828D314}" srcOrd="8" destOrd="0" presId="urn:microsoft.com/office/officeart/2005/8/layout/vProcess5"/>
    <dgm:cxn modelId="{004DC119-1D84-408A-B863-C322D17273AF}" type="presParOf" srcId="{C40626FC-EB0F-40E3-B450-ECEF07EF6D23}" destId="{99808E45-856F-48C6-AC46-851D34AD01B0}" srcOrd="9" destOrd="0" presId="urn:microsoft.com/office/officeart/2005/8/layout/vProcess5"/>
    <dgm:cxn modelId="{A9C3B7AD-6430-4893-B9C6-AC9F9F5A901C}" type="presParOf" srcId="{C40626FC-EB0F-40E3-B450-ECEF07EF6D23}" destId="{2E1F43E5-DD4B-483A-AFD8-0FCCAD0D6BAB}" srcOrd="10" destOrd="0" presId="urn:microsoft.com/office/officeart/2005/8/layout/vProcess5"/>
    <dgm:cxn modelId="{E17FDB66-EE1B-4027-8A5E-585C4C6AA7CE}" type="presParOf" srcId="{C40626FC-EB0F-40E3-B450-ECEF07EF6D23}" destId="{7AE221D8-FFFF-497E-B258-7B6BBE2D2E7B}" srcOrd="11" destOrd="0" presId="urn:microsoft.com/office/officeart/2005/8/layout/vProcess5"/>
    <dgm:cxn modelId="{9AD7AE2E-6D39-4D53-9C3D-933FC55EFEFC}" type="presParOf" srcId="{C40626FC-EB0F-40E3-B450-ECEF07EF6D23}" destId="{F55CFB70-C531-4AC7-A45C-0B9C45617F2F}" srcOrd="12" destOrd="0" presId="urn:microsoft.com/office/officeart/2005/8/layout/vProcess5"/>
    <dgm:cxn modelId="{07ED5530-5306-4B20-B7C1-E32B20684BCC}" type="presParOf" srcId="{C40626FC-EB0F-40E3-B450-ECEF07EF6D23}" destId="{A177BCA9-5B89-49A4-807D-4A7AE6D7078A}" srcOrd="13" destOrd="0" presId="urn:microsoft.com/office/officeart/2005/8/layout/vProcess5"/>
    <dgm:cxn modelId="{35706CB2-1C7B-4B52-9AC6-F052DF58AC32}" type="presParOf" srcId="{C40626FC-EB0F-40E3-B450-ECEF07EF6D23}" destId="{BEFF0440-FD53-4E75-B70E-FDC85569307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D90F7-49DF-47BD-A260-F3CCFF39D240}">
      <dsp:nvSpPr>
        <dsp:cNvPr id="0" name=""/>
        <dsp:cNvSpPr/>
      </dsp:nvSpPr>
      <dsp:spPr>
        <a:xfrm>
          <a:off x="0" y="0"/>
          <a:ext cx="4811268" cy="7063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God is calling each young person to the fullness of life.</a:t>
          </a:r>
        </a:p>
      </dsp:txBody>
      <dsp:txXfrm>
        <a:off x="20689" y="20689"/>
        <a:ext cx="3966389" cy="664996"/>
      </dsp:txXfrm>
    </dsp:sp>
    <dsp:sp modelId="{BB8F53E3-662B-475E-A961-3339E42089D5}">
      <dsp:nvSpPr>
        <dsp:cNvPr id="0" name=""/>
        <dsp:cNvSpPr/>
      </dsp:nvSpPr>
      <dsp:spPr>
        <a:xfrm>
          <a:off x="359283" y="804481"/>
          <a:ext cx="4811268" cy="7063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God has been dreaming of each young person.</a:t>
          </a:r>
        </a:p>
      </dsp:txBody>
      <dsp:txXfrm>
        <a:off x="379972" y="825170"/>
        <a:ext cx="3951463" cy="664996"/>
      </dsp:txXfrm>
    </dsp:sp>
    <dsp:sp modelId="{EB186E93-652B-4278-B6BF-7E699ADC23B1}">
      <dsp:nvSpPr>
        <dsp:cNvPr id="0" name=""/>
        <dsp:cNvSpPr/>
      </dsp:nvSpPr>
      <dsp:spPr>
        <a:xfrm>
          <a:off x="718566" y="1608963"/>
          <a:ext cx="4811268" cy="7063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God began a conversation.</a:t>
          </a:r>
        </a:p>
      </dsp:txBody>
      <dsp:txXfrm>
        <a:off x="739255" y="1629652"/>
        <a:ext cx="3951463" cy="664996"/>
      </dsp:txXfrm>
    </dsp:sp>
    <dsp:sp modelId="{E919CEB7-FD8D-400A-9DA7-FE2DE1EA7DD1}">
      <dsp:nvSpPr>
        <dsp:cNvPr id="0" name=""/>
        <dsp:cNvSpPr/>
      </dsp:nvSpPr>
      <dsp:spPr>
        <a:xfrm>
          <a:off x="1077848" y="2413444"/>
          <a:ext cx="4811268" cy="7063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Our job is to align ourselves with this conversation.</a:t>
          </a:r>
        </a:p>
      </dsp:txBody>
      <dsp:txXfrm>
        <a:off x="1098537" y="2434133"/>
        <a:ext cx="3951463" cy="664995"/>
      </dsp:txXfrm>
    </dsp:sp>
    <dsp:sp modelId="{3642AD4C-221D-49CF-932C-ED8F36E7640C}">
      <dsp:nvSpPr>
        <dsp:cNvPr id="0" name=""/>
        <dsp:cNvSpPr/>
      </dsp:nvSpPr>
      <dsp:spPr>
        <a:xfrm>
          <a:off x="1437132" y="3217926"/>
          <a:ext cx="4811268" cy="7063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We do this by accompanying the young person.</a:t>
          </a:r>
        </a:p>
      </dsp:txBody>
      <dsp:txXfrm>
        <a:off x="1457821" y="3238615"/>
        <a:ext cx="3951463" cy="664996"/>
      </dsp:txXfrm>
    </dsp:sp>
    <dsp:sp modelId="{0AF7697A-6484-401C-AA9A-6D9A1FD06E22}">
      <dsp:nvSpPr>
        <dsp:cNvPr id="0" name=""/>
        <dsp:cNvSpPr/>
      </dsp:nvSpPr>
      <dsp:spPr>
        <a:xfrm>
          <a:off x="4352124" y="516045"/>
          <a:ext cx="459143" cy="45914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455431" y="516045"/>
        <a:ext cx="252529" cy="345505"/>
      </dsp:txXfrm>
    </dsp:sp>
    <dsp:sp modelId="{9A97019B-4953-43D2-8DAE-D9F26698B949}">
      <dsp:nvSpPr>
        <dsp:cNvPr id="0" name=""/>
        <dsp:cNvSpPr/>
      </dsp:nvSpPr>
      <dsp:spPr>
        <a:xfrm>
          <a:off x="4711407" y="1320526"/>
          <a:ext cx="459143" cy="45914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814714" y="1320526"/>
        <a:ext cx="252529" cy="345505"/>
      </dsp:txXfrm>
    </dsp:sp>
    <dsp:sp modelId="{2DC0D1A2-6790-4478-8EBB-9F435828D314}">
      <dsp:nvSpPr>
        <dsp:cNvPr id="0" name=""/>
        <dsp:cNvSpPr/>
      </dsp:nvSpPr>
      <dsp:spPr>
        <a:xfrm>
          <a:off x="5070690" y="2113235"/>
          <a:ext cx="459143" cy="45914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73997" y="2113235"/>
        <a:ext cx="252529" cy="345505"/>
      </dsp:txXfrm>
    </dsp:sp>
    <dsp:sp modelId="{99808E45-856F-48C6-AC46-851D34AD01B0}">
      <dsp:nvSpPr>
        <dsp:cNvPr id="0" name=""/>
        <dsp:cNvSpPr/>
      </dsp:nvSpPr>
      <dsp:spPr>
        <a:xfrm>
          <a:off x="5429973" y="2925565"/>
          <a:ext cx="459143" cy="45914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533280" y="2925565"/>
        <a:ext cx="252529" cy="34550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D660E-28B8-4DD9-84C8-B472FD39C9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26ABD5-E634-4257-93B5-01BB017A12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14709E-A1CB-4853-966B-8403B1F3D8F2}" type="datetimeFigureOut">
              <a:rPr lang="en-US" smtClean="0"/>
              <a:t>3/10/2021</a:t>
            </a:fld>
            <a:endParaRPr lang="en-US"/>
          </a:p>
        </p:txBody>
      </p:sp>
      <p:sp>
        <p:nvSpPr>
          <p:cNvPr id="4" name="Footer Placeholder 3">
            <a:extLst>
              <a:ext uri="{FF2B5EF4-FFF2-40B4-BE49-F238E27FC236}">
                <a16:creationId xmlns:a16="http://schemas.microsoft.com/office/drawing/2014/main" id="{B7E0FAF7-7DC7-400B-B379-40EC51C542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8B8443-1B56-4E8A-A6DA-FE048086B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94386F-9931-46A5-AA2B-8B49DB106E42}" type="slidenum">
              <a:rPr lang="en-US" smtClean="0"/>
              <a:t>‹#›</a:t>
            </a:fld>
            <a:endParaRPr lang="en-US"/>
          </a:p>
        </p:txBody>
      </p:sp>
    </p:spTree>
    <p:extLst>
      <p:ext uri="{BB962C8B-B14F-4D97-AF65-F5344CB8AC3E}">
        <p14:creationId xmlns:p14="http://schemas.microsoft.com/office/powerpoint/2010/main" val="259660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B721D-39A1-4E80-B4D0-1DFFE3A89CC3}"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F2067-8BA0-462E-8B10-20415057DF7B}" type="slidenum">
              <a:rPr lang="en-US" smtClean="0"/>
              <a:t>‹#›</a:t>
            </a:fld>
            <a:endParaRPr lang="en-US"/>
          </a:p>
        </p:txBody>
      </p:sp>
    </p:spTree>
    <p:extLst>
      <p:ext uri="{BB962C8B-B14F-4D97-AF65-F5344CB8AC3E}">
        <p14:creationId xmlns:p14="http://schemas.microsoft.com/office/powerpoint/2010/main" val="51984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Youth today are making big decisions about their lives.  They are deciding who to be friends with, where they are going, and how they will prepare for their future.  They are also making decisions about their faith. Young people in our parishes need and want someone to accompany them; they need faith companions.  As Jesus walked with the disciples on the road to Emmaus, faithful adults are needed to  accompany youth, listen to their questions, witness faith, lead them to encounter Jesus, and empower them for mission. </a:t>
            </a: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our conversation today we are going to learn more about the Church’s vision for accompanying youth. We will also take time to talk about our community and begin planning for ways to walk with young disciples.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a:t>
            </a:fld>
            <a:endParaRPr lang="en-US"/>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preliminary document for the Synod provides a beautiful, but challenging vision of Accompaniment.  </a:t>
            </a:r>
          </a:p>
          <a:p>
            <a:r>
              <a:rPr lang="en-US" dirty="0"/>
              <a:t>We are told to: </a:t>
            </a:r>
          </a:p>
          <a:p>
            <a:pPr marL="228600" indent="-228600">
              <a:buFont typeface="+mj-lt"/>
              <a:buAutoNum type="arabicPeriod"/>
            </a:pPr>
            <a:r>
              <a:rPr lang="en-US" dirty="0"/>
              <a:t>Go beyond a preconceived framework</a:t>
            </a:r>
          </a:p>
          <a:p>
            <a:pPr marL="228600" indent="-228600">
              <a:buFont typeface="+mj-lt"/>
              <a:buAutoNum type="arabicPeriod"/>
            </a:pPr>
            <a:r>
              <a:rPr lang="en-US" dirty="0"/>
              <a:t>Encounter young people where they are, adapt to their times and pace of life and take them seriously.</a:t>
            </a:r>
          </a:p>
          <a:p>
            <a:endParaRPr lang="en-US" dirty="0"/>
          </a:p>
          <a:p>
            <a:r>
              <a:rPr lang="en-US" dirty="0"/>
              <a:t>These words are intended to wake us up, to challenge us, to help us go beyond the “same old, same old” way of ministry and envision something new. </a:t>
            </a:r>
          </a:p>
        </p:txBody>
      </p:sp>
      <p:sp>
        <p:nvSpPr>
          <p:cNvPr id="4" name="Slide Number Placeholder 3"/>
          <p:cNvSpPr>
            <a:spLocks noGrp="1"/>
          </p:cNvSpPr>
          <p:nvPr>
            <p:ph type="sldNum" sz="quarter" idx="10"/>
          </p:nvPr>
        </p:nvSpPr>
        <p:spPr/>
        <p:txBody>
          <a:bodyPr/>
          <a:lstStyle/>
          <a:p>
            <a:fld id="{BBCF2067-8BA0-462E-8B10-20415057DF7B}" type="slidenum">
              <a:rPr lang="en-US" smtClean="0"/>
              <a:t>10</a:t>
            </a:fld>
            <a:endParaRPr lang="en-US"/>
          </a:p>
        </p:txBody>
      </p:sp>
    </p:spTree>
    <p:extLst>
      <p:ext uri="{BB962C8B-B14F-4D97-AF65-F5344CB8AC3E}">
        <p14:creationId xmlns:p14="http://schemas.microsoft.com/office/powerpoint/2010/main" val="308961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accompany, we imitate Christ, and we listen with empathy.</a:t>
            </a:r>
          </a:p>
        </p:txBody>
      </p:sp>
      <p:sp>
        <p:nvSpPr>
          <p:cNvPr id="4" name="Slide Number Placeholder 3"/>
          <p:cNvSpPr>
            <a:spLocks noGrp="1"/>
          </p:cNvSpPr>
          <p:nvPr>
            <p:ph type="sldNum" sz="quarter" idx="5"/>
          </p:nvPr>
        </p:nvSpPr>
        <p:spPr/>
        <p:txBody>
          <a:bodyPr/>
          <a:lstStyle/>
          <a:p>
            <a:fld id="{BBCF2067-8BA0-462E-8B10-20415057DF7B}" type="slidenum">
              <a:rPr lang="en-US" smtClean="0"/>
              <a:t>11</a:t>
            </a:fld>
            <a:endParaRPr lang="en-US"/>
          </a:p>
        </p:txBody>
      </p:sp>
    </p:spTree>
    <p:extLst>
      <p:ext uri="{BB962C8B-B14F-4D97-AF65-F5344CB8AC3E}">
        <p14:creationId xmlns:p14="http://schemas.microsoft.com/office/powerpoint/2010/main" val="111309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accompany?  </a:t>
            </a:r>
          </a:p>
          <a:p>
            <a:r>
              <a:rPr lang="en-US" dirty="0"/>
              <a:t>Just looking at that word – a comp pan, we see the “with bread” – this is a Eucharistic vision for ministry.</a:t>
            </a:r>
          </a:p>
          <a:p>
            <a:r>
              <a:rPr lang="en-US" dirty="0"/>
              <a:t>We share bread with those we accompany</a:t>
            </a:r>
          </a:p>
          <a:p>
            <a:r>
              <a:rPr lang="en-US" dirty="0"/>
              <a:t>We don’t judge</a:t>
            </a:r>
          </a:p>
          <a:p>
            <a:r>
              <a:rPr lang="en-US" dirty="0"/>
              <a:t>We walk along side (not pulling or pushing)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This reminds me of a keynote address I once heard at a conference. The speaker reminded us that if some of us are at point “C” and others are at point “B” or “A” in our journey of discipleship, that where we are in the journey is probably not very important to our loving God who knows we need to get to point “Z”.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We walk with those we are entrusted to care for.</a:t>
            </a:r>
          </a:p>
          <a:p>
            <a:r>
              <a:rPr lang="en-US" dirty="0"/>
              <a:t>We listen to questions</a:t>
            </a:r>
          </a:p>
          <a:p>
            <a:r>
              <a:rPr lang="en-US" dirty="0"/>
              <a:t>We recognize where God is working in a young person’s life and help them to align their lives with their faith.</a:t>
            </a:r>
          </a:p>
          <a:p>
            <a:r>
              <a:rPr lang="en-US" dirty="0"/>
              <a:t>We help those with whom we are companions to see the holy all around us.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12</a:t>
            </a:fld>
            <a:endParaRPr lang="en-US"/>
          </a:p>
        </p:txBody>
      </p:sp>
    </p:spTree>
    <p:extLst>
      <p:ext uri="{BB962C8B-B14F-4D97-AF65-F5344CB8AC3E}">
        <p14:creationId xmlns:p14="http://schemas.microsoft.com/office/powerpoint/2010/main" val="1572124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Accompaniment then is not a specific program; it is a perspective we bring to all our ministries</a:t>
            </a:r>
          </a:p>
          <a:p>
            <a:r>
              <a:rPr lang="en-US" dirty="0"/>
              <a:t>We can intentionally develop strategies and programs that help strengthen relationships of accompaniment. </a:t>
            </a:r>
          </a:p>
          <a:p>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It’s about “</a:t>
            </a:r>
            <a:r>
              <a:rPr lang="en-US" sz="1800"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Immanuelization</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which is a term used by Frank </a:t>
            </a:r>
            <a:r>
              <a:rPr lang="en-US" sz="1800"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Mercadante</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This is a way to think about evangelization – Immanuel means God with us.  We know that Jesus promised that when two or more are gathered, he is in our midst.  To “</a:t>
            </a:r>
            <a:r>
              <a:rPr lang="en-US" dirty="0" err="1"/>
              <a:t>Immanuelize</a:t>
            </a:r>
            <a:r>
              <a:rPr lang="en-US" dirty="0"/>
              <a:t>” is to allow Christ’s presence to be revealed in our relationships.  This is at the heart of accompaniment.</a:t>
            </a:r>
          </a:p>
        </p:txBody>
      </p:sp>
      <p:sp>
        <p:nvSpPr>
          <p:cNvPr id="4" name="Slide Number Placeholder 3"/>
          <p:cNvSpPr>
            <a:spLocks noGrp="1"/>
          </p:cNvSpPr>
          <p:nvPr>
            <p:ph type="sldNum" sz="quarter" idx="10"/>
          </p:nvPr>
        </p:nvSpPr>
        <p:spPr/>
        <p:txBody>
          <a:bodyPr/>
          <a:lstStyle/>
          <a:p>
            <a:fld id="{BBCF2067-8BA0-462E-8B10-20415057DF7B}" type="slidenum">
              <a:rPr lang="en-US" smtClean="0"/>
              <a:t>13</a:t>
            </a:fld>
            <a:endParaRPr lang="en-US"/>
          </a:p>
        </p:txBody>
      </p:sp>
    </p:spTree>
    <p:extLst>
      <p:ext uri="{BB962C8B-B14F-4D97-AF65-F5344CB8AC3E}">
        <p14:creationId xmlns:p14="http://schemas.microsoft.com/office/powerpoint/2010/main" val="304254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The documents on accompaniment remind us to go where youth are.  In the past, we have been a “come” ministry believing young people must come to us.  Now, we are being challenged to truly become a “Go” ministry.  We are being asked to “Go” beyond our usual way of doing things and to really engage young people in creative, personal ways so that they will make a choice for faith.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BCF2067-8BA0-462E-8B10-20415057DF7B}" type="slidenum">
              <a:rPr lang="en-US" smtClean="0"/>
              <a:t>14</a:t>
            </a:fld>
            <a:endParaRPr lang="en-US"/>
          </a:p>
        </p:txBody>
      </p:sp>
    </p:spTree>
    <p:extLst>
      <p:ext uri="{BB962C8B-B14F-4D97-AF65-F5344CB8AC3E}">
        <p14:creationId xmlns:p14="http://schemas.microsoft.com/office/powerpoint/2010/main" val="903064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Going out means avoiding everything that makes the Church feel outdated or feel dissatisfied.  It means being good news to youth and being there as they face challenges.  Accompaniment requires the church to go where youth are including meeting them through technology, sports, and other typically nonchurch environments. We go to the places where youth are, and then we faithfully walk with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BCF2067-8BA0-462E-8B10-20415057DF7B}" type="slidenum">
              <a:rPr lang="en-US" smtClean="0"/>
              <a:t>15</a:t>
            </a:fld>
            <a:endParaRPr lang="en-US"/>
          </a:p>
        </p:txBody>
      </p:sp>
    </p:spTree>
    <p:extLst>
      <p:ext uri="{BB962C8B-B14F-4D97-AF65-F5344CB8AC3E}">
        <p14:creationId xmlns:p14="http://schemas.microsoft.com/office/powerpoint/2010/main" val="837489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with another, is also to be with them in their call.  </a:t>
            </a:r>
          </a:p>
          <a:p>
            <a:r>
              <a:rPr lang="en-US" dirty="0"/>
              <a:t>We join in echoing God’s call by awakening youth.  </a:t>
            </a:r>
          </a:p>
          <a:p>
            <a:r>
              <a:rPr lang="en-US" dirty="0"/>
              <a:t>We ask questions without pre-determining the answers.</a:t>
            </a:r>
          </a:p>
        </p:txBody>
      </p:sp>
      <p:sp>
        <p:nvSpPr>
          <p:cNvPr id="4" name="Slide Number Placeholder 3"/>
          <p:cNvSpPr>
            <a:spLocks noGrp="1"/>
          </p:cNvSpPr>
          <p:nvPr>
            <p:ph type="sldNum" sz="quarter" idx="10"/>
          </p:nvPr>
        </p:nvSpPr>
        <p:spPr/>
        <p:txBody>
          <a:bodyPr/>
          <a:lstStyle/>
          <a:p>
            <a:fld id="{BBCF2067-8BA0-462E-8B10-20415057DF7B}" type="slidenum">
              <a:rPr lang="en-US" smtClean="0"/>
              <a:t>16</a:t>
            </a:fld>
            <a:endParaRPr lang="en-US"/>
          </a:p>
        </p:txBody>
      </p:sp>
    </p:spTree>
    <p:extLst>
      <p:ext uri="{BB962C8B-B14F-4D97-AF65-F5344CB8AC3E}">
        <p14:creationId xmlns:p14="http://schemas.microsoft.com/office/powerpoint/2010/main" val="1487409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young people do we accompany? – Here is where it gets especially challenging.  </a:t>
            </a:r>
          </a:p>
          <a:p>
            <a:r>
              <a:rPr lang="en-US" dirty="0"/>
              <a:t>(animation transition) We accompany “all young people without exception” </a:t>
            </a:r>
          </a:p>
          <a:p>
            <a:r>
              <a:rPr lang="en-US" dirty="0"/>
              <a:t>(animation transition) Youth who are baptized have already “joined.”  Beyond that, we recognize that as Catholics, our parishes are not congregational, they are geographic.  That means we aren’t just responsible for those who join, who get envelopes, or who show up.  The pastor (and by extension the community) have a responsibility for the souls within the territory of their parish.  This really calls us to Go Out!  We have a special call to reach marginalized youth, those youth who, for whatever reason, have been pushed to the margins, and who someone because of their needs, their situations, their backgrounds, have not felt welcome. </a:t>
            </a:r>
          </a:p>
        </p:txBody>
      </p:sp>
      <p:sp>
        <p:nvSpPr>
          <p:cNvPr id="4" name="Slide Number Placeholder 3"/>
          <p:cNvSpPr>
            <a:spLocks noGrp="1"/>
          </p:cNvSpPr>
          <p:nvPr>
            <p:ph type="sldNum" sz="quarter" idx="10"/>
          </p:nvPr>
        </p:nvSpPr>
        <p:spPr/>
        <p:txBody>
          <a:bodyPr/>
          <a:lstStyle/>
          <a:p>
            <a:fld id="{BBCF2067-8BA0-462E-8B10-20415057DF7B}" type="slidenum">
              <a:rPr lang="en-US" smtClean="0"/>
              <a:t>17</a:t>
            </a:fld>
            <a:endParaRPr lang="en-US"/>
          </a:p>
        </p:txBody>
      </p:sp>
    </p:spTree>
    <p:extLst>
      <p:ext uri="{BB962C8B-B14F-4D97-AF65-F5344CB8AC3E}">
        <p14:creationId xmlns:p14="http://schemas.microsoft.com/office/powerpoint/2010/main" val="770160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any one of us hope to accompany all young people?  </a:t>
            </a:r>
          </a:p>
          <a:p>
            <a:r>
              <a:rPr lang="en-US" dirty="0"/>
              <a:t>It’s about a responsible community. The document uses the term “People of Reference” describing different ways that we work with young people. This also includes the family and people who are described as “Shepherds of souls – pastors, bishops, and vocation ministers.  Teachers and all adults who work with youth.  </a:t>
            </a:r>
          </a:p>
        </p:txBody>
      </p:sp>
      <p:sp>
        <p:nvSpPr>
          <p:cNvPr id="4" name="Slide Number Placeholder 3"/>
          <p:cNvSpPr>
            <a:spLocks noGrp="1"/>
          </p:cNvSpPr>
          <p:nvPr>
            <p:ph type="sldNum" sz="quarter" idx="10"/>
          </p:nvPr>
        </p:nvSpPr>
        <p:spPr/>
        <p:txBody>
          <a:bodyPr/>
          <a:lstStyle/>
          <a:p>
            <a:fld id="{BBCF2067-8BA0-462E-8B10-20415057DF7B}" type="slidenum">
              <a:rPr lang="en-US" smtClean="0"/>
              <a:t>18</a:t>
            </a:fld>
            <a:endParaRPr lang="en-US"/>
          </a:p>
        </p:txBody>
      </p:sp>
    </p:spTree>
    <p:extLst>
      <p:ext uri="{BB962C8B-B14F-4D97-AF65-F5344CB8AC3E}">
        <p14:creationId xmlns:p14="http://schemas.microsoft.com/office/powerpoint/2010/main" val="399873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reimagine our role – to see young people in new ways and to be intentional. </a:t>
            </a:r>
          </a:p>
        </p:txBody>
      </p:sp>
      <p:sp>
        <p:nvSpPr>
          <p:cNvPr id="4" name="Slide Number Placeholder 3"/>
          <p:cNvSpPr>
            <a:spLocks noGrp="1"/>
          </p:cNvSpPr>
          <p:nvPr>
            <p:ph type="sldNum" sz="quarter" idx="10"/>
          </p:nvPr>
        </p:nvSpPr>
        <p:spPr/>
        <p:txBody>
          <a:bodyPr/>
          <a:lstStyle/>
          <a:p>
            <a:fld id="{BBCF2067-8BA0-462E-8B10-20415057DF7B}" type="slidenum">
              <a:rPr lang="en-US" smtClean="0"/>
              <a:t>19</a:t>
            </a:fld>
            <a:endParaRPr lang="en-US"/>
          </a:p>
        </p:txBody>
      </p:sp>
    </p:spTree>
    <p:extLst>
      <p:ext uri="{BB962C8B-B14F-4D97-AF65-F5344CB8AC3E}">
        <p14:creationId xmlns:p14="http://schemas.microsoft.com/office/powerpoint/2010/main" val="163789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dirty="0"/>
              <a:t>Share a story about companionship:</a:t>
            </a: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are probably all familiar with the story of the young man who was walking with Jesus and looked back over his life. At one point he looked over his shoulder to see two different sets of footprints in the sand.  Jesus explained that when there were two sets of prints, he was walking with him.  The young man asked, “Why are there just one set of prints during the most difficult moments of my life.”  Jesus replied, “because, that’s when I carried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 once saw a cartoon that continued the story further.  The young man looked back and asked Jesus a second question, “What was happening when there was one set of footprints and two straight lines.” Jesus explained: “That’s when I dragged you, kicking and screaming.”  </a:t>
            </a: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Many of us can relate to Jesus walking with us and carrying us, especially during hard times. In providing accompaniment for youth, we are hoping that they experience Jesus as their companion for life.  Let us continue in sharing and in prayer for these hopes.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BCF2067-8BA0-462E-8B10-20415057DF7B}" type="slidenum">
              <a:rPr lang="en-US" smtClean="0"/>
              <a:t>2</a:t>
            </a:fld>
            <a:endParaRPr lang="en-US"/>
          </a:p>
        </p:txBody>
      </p:sp>
    </p:spTree>
    <p:extLst>
      <p:ext uri="{BB962C8B-B14F-4D97-AF65-F5344CB8AC3E}">
        <p14:creationId xmlns:p14="http://schemas.microsoft.com/office/powerpoint/2010/main" val="3333299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How is this different?  It is all about stance.  Let’s examine a typical story of a youth minister. l have an experience of faith which leads me to becoming a youth minister. I work to create programs where young people can experience faith and I try to get as many youth as possible to join in those programs. This process relies upon the personality of the ministry leader and the convergence between young people’s interests and the programs that are created. In this model, we must initiate a relationship with a young person, help them trust us, and sell them on joining a program. Unfortunately, we lose a lot of youth in the process, not necessarily because youth aren’t interested in faith or God, but maybe they don’t relate to our faith journey and the programs we have created.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The direction for ministry in </a:t>
            </a:r>
            <a:r>
              <a:rPr lang="en-US" sz="1800" i="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Christus </a:t>
            </a:r>
            <a:r>
              <a:rPr lang="en-US" sz="1800" i="1"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and the Bishops Synod is different. </a:t>
            </a:r>
            <a:r>
              <a:rPr lang="en-US" sz="1200" kern="1200" dirty="0">
                <a:solidFill>
                  <a:schemeClr val="tx1"/>
                </a:solidFill>
                <a:effectLst/>
                <a:latin typeface="+mn-lt"/>
                <a:ea typeface="+mn-ea"/>
                <a:cs typeface="+mn-cs"/>
              </a:rPr>
              <a:t>It is telling us that accompaniment is our model for ministry with youth and their families which means we need to </a:t>
            </a:r>
            <a:r>
              <a:rPr lang="en-US" sz="1200" b="1" i="1" kern="1200" dirty="0">
                <a:solidFill>
                  <a:schemeClr val="tx1"/>
                </a:solidFill>
                <a:effectLst/>
                <a:latin typeface="+mn-lt"/>
                <a:ea typeface="+mn-ea"/>
                <a:cs typeface="+mn-cs"/>
              </a:rPr>
              <a:t>start by paying attention to the conversation that God initiated with a young person.  </a:t>
            </a:r>
          </a:p>
          <a:p>
            <a:endParaRPr lang="en-US" sz="1200" b="1"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remember that God has been dreaming of this young person and longing for them from the moment of their conception. God has been constantly telling this young person how much they are loved.  God is engaged in constant conversation, even if at times, it is a monologue.  So, our job is to align ourselves with this conversation.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help young people notice what God is doing and notice their choices to see the possibilities for their life and for their life in Christ.</a:t>
            </a:r>
          </a:p>
          <a:p>
            <a:r>
              <a:rPr lang="en-US" sz="1200" kern="1200" dirty="0">
                <a:solidFill>
                  <a:schemeClr val="tx1"/>
                </a:solidFill>
                <a:effectLst/>
                <a:latin typeface="+mn-lt"/>
                <a:ea typeface="+mn-ea"/>
                <a:cs typeface="+mn-cs"/>
              </a:rPr>
              <a:t>It all starts with listening. Because we love young people and we long for them to experience the embrace of Christ as disciples, we focus our attention on helping youth listen to God with their “inner self.”</a:t>
            </a:r>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20</a:t>
            </a:fld>
            <a:endParaRPr lang="en-US"/>
          </a:p>
        </p:txBody>
      </p:sp>
    </p:spTree>
    <p:extLst>
      <p:ext uri="{BB962C8B-B14F-4D97-AF65-F5344CB8AC3E}">
        <p14:creationId xmlns:p14="http://schemas.microsoft.com/office/powerpoint/2010/main" val="196035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big picture of accompaniment.</a:t>
            </a:r>
          </a:p>
          <a:p>
            <a:endParaRPr lang="en-US" dirty="0"/>
          </a:p>
          <a:p>
            <a:pPr marL="171450" lvl="0" indent="-171450">
              <a:buFont typeface="Arial" panose="020B0604020202020204" pitchFamily="34" charset="0"/>
              <a:buChar char="•"/>
            </a:pPr>
            <a:r>
              <a:rPr lang="en-US" sz="1200" dirty="0"/>
              <a:t>God is calling each young person to the fullness of life.</a:t>
            </a:r>
          </a:p>
          <a:p>
            <a:pPr marL="171450" lvl="0" indent="-171450">
              <a:buFont typeface="Arial" panose="020B0604020202020204" pitchFamily="34" charset="0"/>
              <a:buChar char="•"/>
            </a:pPr>
            <a:r>
              <a:rPr lang="en-US" sz="1200" dirty="0"/>
              <a:t>God has been dreaming of each young person.</a:t>
            </a:r>
          </a:p>
          <a:p>
            <a:pPr marL="171450" lvl="0" indent="-171450">
              <a:buFont typeface="Arial" panose="020B0604020202020204" pitchFamily="34" charset="0"/>
              <a:buChar char="•"/>
            </a:pPr>
            <a:r>
              <a:rPr lang="en-US" sz="1200" dirty="0"/>
              <a:t>God began a conversation.</a:t>
            </a:r>
          </a:p>
          <a:p>
            <a:pPr marL="171450" lvl="0" indent="-171450">
              <a:buFont typeface="Arial" panose="020B0604020202020204" pitchFamily="34" charset="0"/>
              <a:buChar char="•"/>
            </a:pPr>
            <a:r>
              <a:rPr lang="en-US" sz="1200" dirty="0"/>
              <a:t>Our job is to align ourselves with this conversation.</a:t>
            </a:r>
          </a:p>
          <a:p>
            <a:pPr marL="171450" lvl="0" indent="-171450">
              <a:buFont typeface="Arial" panose="020B0604020202020204" pitchFamily="34" charset="0"/>
              <a:buChar char="•"/>
            </a:pPr>
            <a:r>
              <a:rPr lang="en-US" sz="1200" dirty="0"/>
              <a:t>We do this by accompanying the young person.</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21</a:t>
            </a:fld>
            <a:endParaRPr lang="en-US"/>
          </a:p>
        </p:txBody>
      </p:sp>
    </p:spTree>
    <p:extLst>
      <p:ext uri="{BB962C8B-B14F-4D97-AF65-F5344CB8AC3E}">
        <p14:creationId xmlns:p14="http://schemas.microsoft.com/office/powerpoint/2010/main" val="30920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the possibilities for growing in faith when a prepared, and faith-filled companion is walking with a young disciple.</a:t>
            </a:r>
          </a:p>
          <a:p>
            <a:endParaRPr lang="en-US" dirty="0"/>
          </a:p>
          <a:p>
            <a:r>
              <a:rPr lang="en-US" dirty="0"/>
              <a:t>Imagine your community, your parish, your school, filled with faith companions who are walking with each young person.  </a:t>
            </a:r>
          </a:p>
        </p:txBody>
      </p:sp>
      <p:sp>
        <p:nvSpPr>
          <p:cNvPr id="4" name="Slide Number Placeholder 3"/>
          <p:cNvSpPr>
            <a:spLocks noGrp="1"/>
          </p:cNvSpPr>
          <p:nvPr>
            <p:ph type="sldNum" sz="quarter" idx="10"/>
          </p:nvPr>
        </p:nvSpPr>
        <p:spPr/>
        <p:txBody>
          <a:bodyPr/>
          <a:lstStyle/>
          <a:p>
            <a:fld id="{BBCF2067-8BA0-462E-8B10-20415057DF7B}" type="slidenum">
              <a:rPr lang="en-US" smtClean="0"/>
              <a:t>22</a:t>
            </a:fld>
            <a:endParaRPr lang="en-US"/>
          </a:p>
        </p:txBody>
      </p:sp>
    </p:spTree>
    <p:extLst>
      <p:ext uri="{BB962C8B-B14F-4D97-AF65-F5344CB8AC3E}">
        <p14:creationId xmlns:p14="http://schemas.microsoft.com/office/powerpoint/2010/main" val="3829607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 hearing and what are you thinking?  </a:t>
            </a:r>
          </a:p>
          <a:p>
            <a:br>
              <a:rPr lang="en-US" dirty="0"/>
            </a:br>
            <a:r>
              <a:rPr lang="en-US" dirty="0"/>
              <a:t>Let’s take this chance to consider the implication of accompaniment. </a:t>
            </a:r>
          </a:p>
          <a:p>
            <a:r>
              <a:rPr lang="en-US" dirty="0"/>
              <a:t>Turn to page __ in your handouts and take a few minutes to reflect.  </a:t>
            </a:r>
          </a:p>
        </p:txBody>
      </p:sp>
      <p:sp>
        <p:nvSpPr>
          <p:cNvPr id="4" name="Slide Number Placeholder 3"/>
          <p:cNvSpPr>
            <a:spLocks noGrp="1"/>
          </p:cNvSpPr>
          <p:nvPr>
            <p:ph type="sldNum" sz="quarter" idx="5"/>
          </p:nvPr>
        </p:nvSpPr>
        <p:spPr/>
        <p:txBody>
          <a:bodyPr/>
          <a:lstStyle/>
          <a:p>
            <a:fld id="{BBCF2067-8BA0-462E-8B10-20415057DF7B}" type="slidenum">
              <a:rPr lang="en-US" smtClean="0"/>
              <a:t>23</a:t>
            </a:fld>
            <a:endParaRPr lang="en-US"/>
          </a:p>
        </p:txBody>
      </p:sp>
    </p:spTree>
    <p:extLst>
      <p:ext uri="{BB962C8B-B14F-4D97-AF65-F5344CB8AC3E}">
        <p14:creationId xmlns:p14="http://schemas.microsoft.com/office/powerpoint/2010/main" val="1551427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reflections lead us to think about how we can change and grow.  Consider these important questions: </a:t>
            </a:r>
          </a:p>
          <a:p>
            <a:pPr lvl="1">
              <a:lnSpc>
                <a:spcPct val="105000"/>
              </a:lnSpc>
              <a:spcBef>
                <a:spcPts val="0"/>
              </a:spcBef>
              <a:spcAft>
                <a:spcPts val="800"/>
              </a:spcAft>
            </a:pPr>
            <a:r>
              <a:rPr lang="en-US" sz="1200" i="1" dirty="0">
                <a:effectLst/>
                <a:latin typeface="Calibri" panose="020F0502020204030204" pitchFamily="34" charset="0"/>
                <a:ea typeface="Calibri" panose="020F0502020204030204" pitchFamily="34" charset="0"/>
              </a:rPr>
              <a:t>How can we share </a:t>
            </a:r>
            <a:r>
              <a:rPr lang="en-US" sz="1200" i="1" dirty="0">
                <a:latin typeface="Calibri" panose="020F0502020204030204" pitchFamily="34" charset="0"/>
                <a:ea typeface="Calibri" panose="020F0502020204030204" pitchFamily="34" charset="0"/>
              </a:rPr>
              <a:t>vision?  </a:t>
            </a:r>
          </a:p>
          <a:p>
            <a:pPr lvl="1">
              <a:lnSpc>
                <a:spcPct val="105000"/>
              </a:lnSpc>
              <a:spcBef>
                <a:spcPts val="0"/>
              </a:spcBef>
              <a:spcAft>
                <a:spcPts val="800"/>
              </a:spcAft>
            </a:pPr>
            <a:r>
              <a:rPr lang="en-US" sz="1200" i="1" dirty="0">
                <a:effectLst/>
                <a:latin typeface="Calibri" panose="020F0502020204030204" pitchFamily="34" charset="0"/>
                <a:ea typeface="Calibri" panose="020F0502020204030204" pitchFamily="34" charset="0"/>
              </a:rPr>
              <a:t>How can we build structures that serve accompaniment?</a:t>
            </a:r>
          </a:p>
          <a:p>
            <a:pPr lvl="1">
              <a:lnSpc>
                <a:spcPct val="105000"/>
              </a:lnSpc>
              <a:spcBef>
                <a:spcPts val="0"/>
              </a:spcBef>
              <a:spcAft>
                <a:spcPts val="800"/>
              </a:spcAft>
            </a:pPr>
            <a:r>
              <a:rPr lang="en-US" sz="1200" i="1" dirty="0">
                <a:effectLst/>
                <a:latin typeface="Calibri" panose="020F0502020204030204" pitchFamily="34" charset="0"/>
                <a:ea typeface="Calibri" panose="020F0502020204030204" pitchFamily="34" charset="0"/>
              </a:rPr>
              <a:t>How to we develop the practices of accompanying?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24</a:t>
            </a:fld>
            <a:endParaRPr lang="en-US"/>
          </a:p>
        </p:txBody>
      </p:sp>
    </p:spTree>
    <p:extLst>
      <p:ext uri="{BB962C8B-B14F-4D97-AF65-F5344CB8AC3E}">
        <p14:creationId xmlns:p14="http://schemas.microsoft.com/office/powerpoint/2010/main" val="171300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become a community who accompanies, we begin to take steps in this direction. </a:t>
            </a:r>
          </a:p>
          <a:p>
            <a:r>
              <a:rPr lang="en-US" dirty="0"/>
              <a:t>These are three important steps to help our parish grow: </a:t>
            </a:r>
          </a:p>
          <a:p>
            <a:pPr marL="628650" lvl="1"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Empowering the parish to accompany young disciples</a:t>
            </a:r>
          </a:p>
          <a:p>
            <a:pPr marL="628650" lvl="1"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Equipping Parents and Faith Companions</a:t>
            </a:r>
          </a:p>
          <a:p>
            <a:pPr marL="628650" lvl="1"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Transforming ministry to provide accompaniment</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25</a:t>
            </a:fld>
            <a:endParaRPr lang="en-US"/>
          </a:p>
        </p:txBody>
      </p:sp>
    </p:spTree>
    <p:extLst>
      <p:ext uri="{BB962C8B-B14F-4D97-AF65-F5344CB8AC3E}">
        <p14:creationId xmlns:p14="http://schemas.microsoft.com/office/powerpoint/2010/main" val="2657468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begin to think strategically about our parish.  Please turn to page __ in your handouts and consider these two questions:</a:t>
            </a:r>
            <a:br>
              <a:rPr lang="en-US" dirty="0"/>
            </a:br>
            <a:br>
              <a:rPr lang="en-US" dirty="0"/>
            </a:br>
            <a:r>
              <a:rPr lang="en-US" dirty="0"/>
              <a:t>Resources:  </a:t>
            </a:r>
          </a:p>
          <a:p>
            <a:r>
              <a:rPr lang="en-US" dirty="0"/>
              <a:t>What are the resources of our parish for accompanying youth in faith?</a:t>
            </a:r>
            <a:br>
              <a:rPr lang="en-US" dirty="0"/>
            </a:br>
            <a:endParaRPr lang="en-US" dirty="0"/>
          </a:p>
          <a:p>
            <a:pPr marL="0" indent="0">
              <a:buNone/>
            </a:pPr>
            <a:r>
              <a:rPr lang="en-US" dirty="0"/>
              <a:t>Think of the people, the communities, the traditions, practices, patterns, and possibilities for youth involvement. </a:t>
            </a:r>
          </a:p>
          <a:p>
            <a:pPr marL="0" indent="0">
              <a:buNone/>
            </a:pPr>
            <a:endParaRPr lang="en-US" dirty="0"/>
          </a:p>
          <a:p>
            <a:pPr marL="0" indent="0">
              <a:buNone/>
            </a:pPr>
            <a:r>
              <a:rPr lang="en-US" dirty="0"/>
              <a:t>Change:</a:t>
            </a:r>
          </a:p>
          <a:p>
            <a:pPr marL="0" indent="0">
              <a:buNone/>
            </a:pPr>
            <a:r>
              <a:rPr lang="en-US" dirty="0"/>
              <a:t>What needs to change in our parish to accompany youth in faith?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the policies, the communities, the practices, the challenges and tensions.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 on these questions and then work in pairs and write your ideas on the large sticky notes, then post them here on the wall.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26</a:t>
            </a:fld>
            <a:endParaRPr lang="en-US"/>
          </a:p>
        </p:txBody>
      </p:sp>
    </p:spTree>
    <p:extLst>
      <p:ext uri="{BB962C8B-B14F-4D97-AF65-F5344CB8AC3E}">
        <p14:creationId xmlns:p14="http://schemas.microsoft.com/office/powerpoint/2010/main" val="2057900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with the group some practical next steps for this process in your community, which could include ways to become involve or dates for future meetings and conversations.  </a:t>
            </a:r>
          </a:p>
        </p:txBody>
      </p:sp>
      <p:sp>
        <p:nvSpPr>
          <p:cNvPr id="4" name="Slide Number Placeholder 3"/>
          <p:cNvSpPr>
            <a:spLocks noGrp="1"/>
          </p:cNvSpPr>
          <p:nvPr>
            <p:ph type="sldNum" sz="quarter" idx="5"/>
          </p:nvPr>
        </p:nvSpPr>
        <p:spPr/>
        <p:txBody>
          <a:bodyPr/>
          <a:lstStyle/>
          <a:p>
            <a:fld id="{BBCF2067-8BA0-462E-8B10-20415057DF7B}" type="slidenum">
              <a:rPr lang="en-US" smtClean="0"/>
              <a:t>27</a:t>
            </a:fld>
            <a:endParaRPr lang="en-US"/>
          </a:p>
        </p:txBody>
      </p:sp>
    </p:spTree>
    <p:extLst>
      <p:ext uri="{BB962C8B-B14F-4D97-AF65-F5344CB8AC3E}">
        <p14:creationId xmlns:p14="http://schemas.microsoft.com/office/powerpoint/2010/main" val="363201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called to be new!</a:t>
            </a:r>
          </a:p>
          <a:p>
            <a:endParaRPr lang="en-US" dirty="0"/>
          </a:p>
          <a:p>
            <a:r>
              <a:rPr lang="en-US" dirty="0"/>
              <a:t>The task of being new and creative means to allow for something new to happen and not stifling it by trying to force fit the ideas in  to a “preconceived framework.”   </a:t>
            </a:r>
          </a:p>
          <a:p>
            <a:endParaRPr lang="en-US" dirty="0"/>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Thank the participants and invite the community to close in prayer.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Loving God, you call us to be new in the ways that we walk with youth in faith.  Strengthen us as a community.  Open our ears to hear your voice. Open our eyes to see you.  Open our hearts to follow your call and love young people in your name.  </a:t>
            </a: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ask this in Jesus' name.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Amen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28</a:t>
            </a:fld>
            <a:endParaRPr lang="en-US"/>
          </a:p>
        </p:txBody>
      </p:sp>
    </p:spTree>
    <p:extLst>
      <p:ext uri="{BB962C8B-B14F-4D97-AF65-F5344CB8AC3E}">
        <p14:creationId xmlns:p14="http://schemas.microsoft.com/office/powerpoint/2010/main" val="306473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begin our prayer in the name of the Father, and the Son, and the Holy Spirit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Jesus, our Savior.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are gathered in your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journeying together in faith.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Walk with us as you walked with the disciples on the road to Emmaus.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Hear our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Tell us the Good News.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Open our eyes to see your works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send us out as your witnesses.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ask this in Your Name.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Amen </a:t>
            </a:r>
          </a:p>
          <a:p>
            <a:pPr marL="457200" marR="0">
              <a:lnSpc>
                <a:spcPct val="107000"/>
              </a:lnSpc>
              <a:spcBef>
                <a:spcPts val="0"/>
              </a:spcBef>
              <a:spcAft>
                <a:spcPts val="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(After Reading, Part 1) Jesus accompanied the disciples by listening to their questions.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What faith questions do you think are on the minds and hearts of the young people in our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3</a:t>
            </a:fld>
            <a:endParaRPr lang="en-US"/>
          </a:p>
        </p:txBody>
      </p:sp>
    </p:spTree>
    <p:extLst>
      <p:ext uri="{BB962C8B-B14F-4D97-AF65-F5344CB8AC3E}">
        <p14:creationId xmlns:p14="http://schemas.microsoft.com/office/powerpoint/2010/main" val="103358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After Reading, Part 2: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Jesus accompanied the disciples by explaining the scriptures and revealing himself in the breaking of the break.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(Provide a personal story about someone who accompanied you in faith.)</a:t>
            </a: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Invite participants to share with a partner: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Who is someone who has accompanied you in faith?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Allow four to five minutes for sharing in pairs.  </a:t>
            </a:r>
          </a:p>
          <a:p>
            <a:pPr marL="0" marR="0">
              <a:lnSpc>
                <a:spcPct val="107000"/>
              </a:lnSpc>
              <a:spcBef>
                <a:spcPts val="0"/>
              </a:spcBef>
              <a:spcAft>
                <a:spcPts val="800"/>
              </a:spcAft>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Ask participants to share: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You heard my story, you shared about someone who accompanied you and you listened to your partner’s story. What similarities did you notice about people who accompany?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4</a:t>
            </a:fld>
            <a:endParaRPr lang="en-US"/>
          </a:p>
        </p:txBody>
      </p:sp>
    </p:spTree>
    <p:extLst>
      <p:ext uri="{BB962C8B-B14F-4D97-AF65-F5344CB8AC3E}">
        <p14:creationId xmlns:p14="http://schemas.microsoft.com/office/powerpoint/2010/main" val="53521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a:t>
            </a:r>
            <a:r>
              <a:rPr lang="en-US" sz="1800" i="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Christus </a:t>
            </a:r>
            <a:r>
              <a:rPr lang="en-US" sz="1800" i="1"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Pope Francis recalls this story and connects it to our journey with young people: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(Read quotation from Pope Francis in </a:t>
            </a:r>
            <a:r>
              <a:rPr lang="en-US" i="1" dirty="0"/>
              <a:t>Christus </a:t>
            </a:r>
            <a:r>
              <a:rPr lang="en-US" i="1" dirty="0" err="1"/>
              <a:t>Vivit</a:t>
            </a:r>
            <a:r>
              <a:rPr lang="en-US" dirty="0"/>
              <a:t>.)</a:t>
            </a:r>
          </a:p>
        </p:txBody>
      </p:sp>
      <p:sp>
        <p:nvSpPr>
          <p:cNvPr id="4" name="Slide Number Placeholder 3"/>
          <p:cNvSpPr>
            <a:spLocks noGrp="1"/>
          </p:cNvSpPr>
          <p:nvPr>
            <p:ph type="sldNum" sz="quarter" idx="5"/>
          </p:nvPr>
        </p:nvSpPr>
        <p:spPr/>
        <p:txBody>
          <a:bodyPr/>
          <a:lstStyle/>
          <a:p>
            <a:fld id="{BBCF2067-8BA0-462E-8B10-20415057DF7B}" type="slidenum">
              <a:rPr lang="en-US" smtClean="0"/>
              <a:t>5</a:t>
            </a:fld>
            <a:endParaRPr lang="en-US"/>
          </a:p>
        </p:txBody>
      </p:sp>
    </p:spTree>
    <p:extLst>
      <p:ext uri="{BB962C8B-B14F-4D97-AF65-F5344CB8AC3E}">
        <p14:creationId xmlns:p14="http://schemas.microsoft.com/office/powerpoint/2010/main" val="358466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quotation from Pope Francis in </a:t>
            </a:r>
            <a:r>
              <a:rPr lang="en-US" i="1" dirty="0"/>
              <a:t>Christus </a:t>
            </a:r>
            <a:r>
              <a:rPr lang="en-US" i="1" dirty="0" err="1"/>
              <a:t>Vivit</a:t>
            </a:r>
            <a:r>
              <a:rPr lang="en-US" dirty="0"/>
              <a:t>.)</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6</a:t>
            </a:fld>
            <a:endParaRPr lang="en-US"/>
          </a:p>
        </p:txBody>
      </p:sp>
    </p:spTree>
    <p:extLst>
      <p:ext uri="{BB962C8B-B14F-4D97-AF65-F5344CB8AC3E}">
        <p14:creationId xmlns:p14="http://schemas.microsoft.com/office/powerpoint/2010/main" val="120831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Let us pray for the youth in our community and for their families: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pray that young people experience our community accompanying them in faith as Jesus accompanied the disciples.  We ask that you give them courage to   ask their questions, listen to your Good News, open their eyes and to witness their faith.  We pray to the Lord.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Lord hear our prayer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pray for the young person and the family in our community who feels the furthest from your love. Help us to know the obstacles in their way and to compassionately lead them back to your table.  We pray to the Lord.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pray for parents, Confirmation sponsors, godparents, family members, catechists, ministry leaders, coaches, teachers, and for all who accompany youth in faith.  We pray that these companions will be strengthened for their role, and will allow you to work through them in loving young people. We pray to the Lord.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Lord hear our prayer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For what else shall we pray? </a:t>
            </a: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(after collecting petitions from the group, continue with this closing to the opening prayer.)</a:t>
            </a: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Loving God, you know our hearts.  Bless our meeting and give us what we need to serve you faithfully.  We ask all these things in Jesus’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Amen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7</a:t>
            </a:fld>
            <a:endParaRPr lang="en-US"/>
          </a:p>
        </p:txBody>
      </p:sp>
    </p:spTree>
    <p:extLst>
      <p:ext uri="{BB962C8B-B14F-4D97-AF65-F5344CB8AC3E}">
        <p14:creationId xmlns:p14="http://schemas.microsoft.com/office/powerpoint/2010/main" val="51301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Evangeli Gaudium</a:t>
            </a:r>
            <a:r>
              <a:rPr lang="en-US" dirty="0"/>
              <a:t>, Pope Francis describes the art of accompaniment and guides us to be humble and honor the person we accompany.</a:t>
            </a:r>
          </a:p>
        </p:txBody>
      </p:sp>
      <p:sp>
        <p:nvSpPr>
          <p:cNvPr id="4" name="Slide Number Placeholder 3"/>
          <p:cNvSpPr>
            <a:spLocks noGrp="1"/>
          </p:cNvSpPr>
          <p:nvPr>
            <p:ph type="sldNum" sz="quarter" idx="5"/>
          </p:nvPr>
        </p:nvSpPr>
        <p:spPr/>
        <p:txBody>
          <a:bodyPr/>
          <a:lstStyle/>
          <a:p>
            <a:fld id="{BBCF2067-8BA0-462E-8B10-20415057DF7B}" type="slidenum">
              <a:rPr lang="en-US" smtClean="0"/>
              <a:t>8</a:t>
            </a:fld>
            <a:endParaRPr lang="en-US"/>
          </a:p>
        </p:txBody>
      </p:sp>
    </p:spTree>
    <p:extLst>
      <p:ext uri="{BB962C8B-B14F-4D97-AF65-F5344CB8AC3E}">
        <p14:creationId xmlns:p14="http://schemas.microsoft.com/office/powerpoint/2010/main" val="377970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a:t>
            </a:r>
            <a:r>
              <a:rPr lang="en-US" sz="1800" i="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Christus </a:t>
            </a:r>
            <a:r>
              <a:rPr lang="en-US" sz="1800" i="1"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Pope Francis describes the person-to-person contact of accompaniment as indispensable for passing on the message of faith.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9</a:t>
            </a:fld>
            <a:endParaRPr lang="en-US"/>
          </a:p>
        </p:txBody>
      </p:sp>
    </p:spTree>
    <p:extLst>
      <p:ext uri="{BB962C8B-B14F-4D97-AF65-F5344CB8AC3E}">
        <p14:creationId xmlns:p14="http://schemas.microsoft.com/office/powerpoint/2010/main" val="1622195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5401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86851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23767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001539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82371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11219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01875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6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3/10/2021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78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3/10/2021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10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967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199684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7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3/10/2021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034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3/10/2021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773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664C608-40B1-4030-A28D-5B74BC98ADCE}" type="datetimeFigureOut">
              <a:rPr lang="en-US" smtClean="0"/>
              <a:t>3/10/2021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38661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3904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091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3/10/2021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5656546"/>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14" name="Rectangle 13">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690908" y="4710483"/>
            <a:ext cx="8133478" cy="940240"/>
          </a:xfrm>
        </p:spPr>
        <p:txBody>
          <a:bodyPr>
            <a:normAutofit fontScale="90000"/>
          </a:bodyPr>
          <a:lstStyle/>
          <a:p>
            <a:r>
              <a:rPr lang="en-US" sz="4800" dirty="0"/>
              <a:t>Introduction to Accompaniment</a:t>
            </a:r>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sp>
        <p:nvSpPr>
          <p:cNvPr id="16" name="Rectangle 15">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website&#10;&#10;Description automatically generated">
            <a:extLst>
              <a:ext uri="{FF2B5EF4-FFF2-40B4-BE49-F238E27FC236}">
                <a16:creationId xmlns:a16="http://schemas.microsoft.com/office/drawing/2014/main" id="{F5A26B74-2FC3-4E38-9D83-69B37281C8FF}"/>
              </a:ext>
            </a:extLst>
          </p:cNvPr>
          <p:cNvPicPr>
            <a:picLocks noChangeAspect="1"/>
          </p:cNvPicPr>
          <p:nvPr/>
        </p:nvPicPr>
        <p:blipFill>
          <a:blip r:embed="rId6"/>
          <a:stretch>
            <a:fillRect/>
          </a:stretch>
        </p:blipFill>
        <p:spPr>
          <a:xfrm>
            <a:off x="1037002" y="537385"/>
            <a:ext cx="9598540" cy="3648044"/>
          </a:xfrm>
          <a:prstGeom prst="rect">
            <a:avLst/>
          </a:prstGeom>
        </p:spPr>
      </p:pic>
    </p:spTree>
    <p:extLst>
      <p:ext uri="{BB962C8B-B14F-4D97-AF65-F5344CB8AC3E}">
        <p14:creationId xmlns:p14="http://schemas.microsoft.com/office/powerpoint/2010/main" val="230787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1" name="Rectangle 14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029" name="Picture 2" descr="Image result for emmaus"/>
          <p:cNvPicPr>
            <a:picLocks noChangeAspect="1"/>
          </p:cNvPicPr>
          <p:nvPr/>
        </p:nvPicPr>
        <p:blipFill rotWithShape="1">
          <a:blip r:embed="rId4">
            <a:extLst>
              <a:ext uri="{28A0092B-C50C-407E-A947-70E740481C1C}">
                <a14:useLocalDpi xmlns:a14="http://schemas.microsoft.com/office/drawing/2010/main" val="0"/>
              </a:ext>
            </a:extLst>
          </a:blip>
          <a:srcRect r="19034" b="1"/>
          <a:stretch/>
        </p:blipFill>
        <p:spPr>
          <a:xfrm>
            <a:off x="4636008" y="10"/>
            <a:ext cx="7552815" cy="6856310"/>
          </a:xfrm>
          <a:prstGeom prst="rect">
            <a:avLst/>
          </a:prstGeom>
          <a:ln>
            <a:noFill/>
          </a:ln>
          <a:effectLst/>
        </p:spPr>
      </p:pic>
      <p:sp>
        <p:nvSpPr>
          <p:cNvPr id="144" name="Rectangle 14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r>
              <a:rPr lang="en-US" sz="3200"/>
              <a:t>Accompanying Young People</a:t>
            </a:r>
          </a:p>
        </p:txBody>
      </p:sp>
      <p:pic>
        <p:nvPicPr>
          <p:cNvPr id="146" name="Picture 14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31" name="Content Placeholder 1030"/>
          <p:cNvSpPr>
            <a:spLocks noGrp="1"/>
          </p:cNvSpPr>
          <p:nvPr>
            <p:ph idx="1"/>
          </p:nvPr>
        </p:nvSpPr>
        <p:spPr>
          <a:xfrm>
            <a:off x="313151" y="2048005"/>
            <a:ext cx="4322855" cy="3888184"/>
          </a:xfrm>
        </p:spPr>
        <p:txBody>
          <a:bodyPr>
            <a:normAutofit/>
          </a:bodyPr>
          <a:lstStyle/>
          <a:p>
            <a:pPr marL="0" indent="0">
              <a:buNone/>
            </a:pPr>
            <a:r>
              <a:rPr lang="en-US" sz="2800" dirty="0"/>
              <a:t>requires going beyond a preconceived framework, encountering young people where they are, adapting to their times and pace of life and taking them seriously.</a:t>
            </a:r>
          </a:p>
          <a:p>
            <a:pPr marL="0" indent="0">
              <a:buNone/>
            </a:pPr>
            <a:endParaRPr lang="en-US" sz="1600" dirty="0"/>
          </a:p>
          <a:p>
            <a:pPr marL="0" indent="0">
              <a:buNone/>
            </a:pPr>
            <a:r>
              <a:rPr lang="en-US" sz="1600" dirty="0"/>
              <a:t>Preparatory Document for the Synod on Youth, Part 3, #1 </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98596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1E402344-4348-44F3-9FF7-CF3C7E0A7FD7}"/>
              </a:ext>
            </a:extLst>
          </p:cNvPr>
          <p:cNvPicPr>
            <a:picLocks noChangeAspect="1"/>
          </p:cNvPicPr>
          <p:nvPr/>
        </p:nvPicPr>
        <p:blipFill rotWithShape="1">
          <a:blip r:embed="rId4"/>
          <a:srcRect l="11517" r="1" b="1"/>
          <a:stretch/>
        </p:blipFill>
        <p:spPr>
          <a:xfrm>
            <a:off x="7547810" y="10"/>
            <a:ext cx="4641013" cy="6856310"/>
          </a:xfrm>
          <a:prstGeom prst="rect">
            <a:avLst/>
          </a:prstGeom>
          <a:ln>
            <a:noFill/>
          </a:ln>
          <a:effectLst/>
        </p:spPr>
      </p:pic>
      <p:sp>
        <p:nvSpPr>
          <p:cNvPr id="25" name="Rectangle 24">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60AD1A-F7BD-4113-A42C-096B4D87E2F6}"/>
              </a:ext>
            </a:extLst>
          </p:cNvPr>
          <p:cNvSpPr>
            <a:spLocks noGrp="1"/>
          </p:cNvSpPr>
          <p:nvPr>
            <p:ph type="title"/>
          </p:nvPr>
        </p:nvSpPr>
        <p:spPr>
          <a:xfrm>
            <a:off x="680321" y="753228"/>
            <a:ext cx="7087552" cy="1080938"/>
          </a:xfrm>
        </p:spPr>
        <p:txBody>
          <a:bodyPr>
            <a:normAutofit/>
          </a:bodyPr>
          <a:lstStyle/>
          <a:p>
            <a:r>
              <a:rPr lang="en-US" dirty="0"/>
              <a:t>Listen to Young People                     and Accompany Them</a:t>
            </a:r>
          </a:p>
        </p:txBody>
      </p:sp>
      <p:pic>
        <p:nvPicPr>
          <p:cNvPr id="27" name="Picture 26">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EBEA297B-280C-4B5F-8C27-C3CA18171CD0}"/>
              </a:ext>
            </a:extLst>
          </p:cNvPr>
          <p:cNvSpPr>
            <a:spLocks noGrp="1"/>
          </p:cNvSpPr>
          <p:nvPr>
            <p:ph idx="1"/>
          </p:nvPr>
        </p:nvSpPr>
        <p:spPr>
          <a:xfrm>
            <a:off x="680321" y="2336873"/>
            <a:ext cx="6423211" cy="3599316"/>
          </a:xfrm>
        </p:spPr>
        <p:txBody>
          <a:bodyPr>
            <a:normAutofit lnSpcReduction="10000"/>
          </a:bodyPr>
          <a:lstStyle/>
          <a:p>
            <a:pPr marL="0" indent="0">
              <a:buNone/>
            </a:pPr>
            <a:r>
              <a:rPr lang="en-US" sz="3200" dirty="0"/>
              <a:t>“…speaks against providing ‘pre-packaged answers’              and emphasizes the importance for pastors to listen to young people and to prepare persons ‘to accompany’ them.”</a:t>
            </a:r>
          </a:p>
          <a:p>
            <a:pPr marL="0" indent="0">
              <a:buNone/>
            </a:pPr>
            <a:endParaRPr lang="en-US" sz="2000" dirty="0"/>
          </a:p>
          <a:p>
            <a:pPr marL="0" indent="0">
              <a:buNone/>
            </a:pPr>
            <a:r>
              <a:rPr lang="en-US" sz="2000" dirty="0"/>
              <a:t>Quotations from Synod Final Document October 27, 2018</a:t>
            </a:r>
          </a:p>
        </p:txBody>
      </p:sp>
    </p:spTree>
    <p:extLst>
      <p:ext uri="{BB962C8B-B14F-4D97-AF65-F5344CB8AC3E}">
        <p14:creationId xmlns:p14="http://schemas.microsoft.com/office/powerpoint/2010/main" val="249108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5" name="Rectangle 14">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 name="Content Placeholder 3"/>
          <p:cNvPicPr>
            <a:picLocks noChangeAspect="1"/>
          </p:cNvPicPr>
          <p:nvPr/>
        </p:nvPicPr>
        <p:blipFill rotWithShape="1">
          <a:blip r:embed="rId4"/>
          <a:srcRect l="12546" r="12546"/>
          <a:stretch/>
        </p:blipFill>
        <p:spPr>
          <a:xfrm>
            <a:off x="4636008" y="10"/>
            <a:ext cx="7552815" cy="6856310"/>
          </a:xfrm>
          <a:prstGeom prst="rect">
            <a:avLst/>
          </a:prstGeom>
          <a:ln>
            <a:noFill/>
          </a:ln>
          <a:effectLst/>
        </p:spPr>
      </p:pic>
      <p:sp>
        <p:nvSpPr>
          <p:cNvPr id="18" name="Rectangle 17">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r>
              <a:rPr lang="en-US" sz="3200" dirty="0">
                <a:effectLst>
                  <a:outerShdw blurRad="38100" dist="38100" dir="2700000" algn="tl">
                    <a:srgbClr val="000000">
                      <a:alpha val="43137"/>
                    </a:srgbClr>
                  </a:outerShdw>
                </a:effectLst>
              </a:rPr>
              <a:t>Accompaniment</a:t>
            </a:r>
          </a:p>
        </p:txBody>
      </p:sp>
      <p:pic>
        <p:nvPicPr>
          <p:cNvPr id="20" name="Picture 19">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9" name="Content Placeholder 8"/>
          <p:cNvSpPr>
            <a:spLocks noGrp="1"/>
          </p:cNvSpPr>
          <p:nvPr>
            <p:ph idx="1"/>
          </p:nvPr>
        </p:nvSpPr>
        <p:spPr>
          <a:xfrm>
            <a:off x="356992" y="2336872"/>
            <a:ext cx="4002358" cy="4038875"/>
          </a:xfrm>
        </p:spPr>
        <p:txBody>
          <a:bodyPr>
            <a:normAutofit/>
          </a:bodyPr>
          <a:lstStyle/>
          <a:p>
            <a:pPr marL="0" lvl="0" indent="0">
              <a:buNone/>
            </a:pPr>
            <a:r>
              <a:rPr lang="en-US" sz="2800" dirty="0">
                <a:effectLst>
                  <a:outerShdw blurRad="38100" dist="38100" dir="2700000" algn="tl">
                    <a:srgbClr val="000000">
                      <a:alpha val="43137"/>
                    </a:srgbClr>
                  </a:outerShdw>
                </a:effectLst>
              </a:rPr>
              <a:t>We share bread with </a:t>
            </a:r>
          </a:p>
          <a:p>
            <a:pPr marL="0" lvl="0" indent="0">
              <a:buNone/>
            </a:pPr>
            <a:r>
              <a:rPr lang="en-US" sz="2800" dirty="0">
                <a:effectLst>
                  <a:outerShdw blurRad="38100" dist="38100" dir="2700000" algn="tl">
                    <a:srgbClr val="000000">
                      <a:alpha val="43137"/>
                    </a:srgbClr>
                  </a:outerShdw>
                </a:effectLst>
              </a:rPr>
              <a:t>We don’t judge</a:t>
            </a:r>
          </a:p>
          <a:p>
            <a:pPr marL="0" lvl="0" indent="0">
              <a:buNone/>
            </a:pPr>
            <a:r>
              <a:rPr lang="en-US" sz="2800" dirty="0">
                <a:effectLst>
                  <a:outerShdw blurRad="38100" dist="38100" dir="2700000" algn="tl">
                    <a:srgbClr val="000000">
                      <a:alpha val="43137"/>
                    </a:srgbClr>
                  </a:outerShdw>
                </a:effectLst>
              </a:rPr>
              <a:t>We walk along side  (not pulling or pushing) </a:t>
            </a:r>
          </a:p>
          <a:p>
            <a:pPr marL="0" lvl="0" indent="0">
              <a:buNone/>
            </a:pPr>
            <a:r>
              <a:rPr lang="en-US" sz="2800" dirty="0">
                <a:effectLst>
                  <a:outerShdw blurRad="38100" dist="38100" dir="2700000" algn="tl">
                    <a:srgbClr val="000000">
                      <a:alpha val="43137"/>
                    </a:srgbClr>
                  </a:outerShdw>
                </a:effectLst>
              </a:rPr>
              <a:t>We listen to questions </a:t>
            </a:r>
          </a:p>
          <a:p>
            <a:pPr marL="0" lvl="0" indent="0">
              <a:buNone/>
            </a:pPr>
            <a:r>
              <a:rPr lang="en-US" sz="2800" dirty="0">
                <a:effectLst>
                  <a:outerShdw blurRad="38100" dist="38100" dir="2700000" algn="tl">
                    <a:srgbClr val="000000">
                      <a:alpha val="43137"/>
                    </a:srgbClr>
                  </a:outerShdw>
                </a:effectLst>
              </a:rPr>
              <a:t>We recognize where God is working –                lead others to the holy</a:t>
            </a:r>
          </a:p>
          <a:p>
            <a:pPr marL="0" indent="0">
              <a:buNone/>
            </a:pPr>
            <a:endParaRPr lang="en-US" sz="1600" dirty="0"/>
          </a:p>
        </p:txBody>
      </p:sp>
    </p:spTree>
    <p:extLst>
      <p:ext uri="{BB962C8B-B14F-4D97-AF65-F5344CB8AC3E}">
        <p14:creationId xmlns:p14="http://schemas.microsoft.com/office/powerpoint/2010/main" val="405742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7" name="Rectangle 76">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031" name="Content Placeholder 1030"/>
          <p:cNvSpPr>
            <a:spLocks noGrp="1"/>
          </p:cNvSpPr>
          <p:nvPr>
            <p:ph idx="1"/>
          </p:nvPr>
        </p:nvSpPr>
        <p:spPr>
          <a:xfrm>
            <a:off x="607512" y="2231954"/>
            <a:ext cx="5114438" cy="3704235"/>
          </a:xfrm>
        </p:spPr>
        <p:txBody>
          <a:bodyPr>
            <a:normAutofit lnSpcReduction="10000"/>
          </a:bodyPr>
          <a:lstStyle/>
          <a:p>
            <a:pPr marL="0" indent="0" algn="ctr">
              <a:buNone/>
            </a:pPr>
            <a:r>
              <a:rPr lang="en-US" sz="3200" dirty="0"/>
              <a:t>A perspective not a program</a:t>
            </a:r>
          </a:p>
          <a:p>
            <a:pPr marL="0" indent="0" algn="ctr">
              <a:buNone/>
            </a:pPr>
            <a:r>
              <a:rPr lang="en-US" sz="3200" dirty="0"/>
              <a:t>We can develop strategies and programs that promote accompaniment</a:t>
            </a:r>
          </a:p>
          <a:p>
            <a:pPr marL="0" indent="0" algn="ctr">
              <a:buNone/>
            </a:pPr>
            <a:endParaRPr lang="en-US" sz="3200" dirty="0"/>
          </a:p>
          <a:p>
            <a:pPr marL="0" indent="0" algn="ctr">
              <a:buNone/>
            </a:pPr>
            <a:r>
              <a:rPr lang="en-US" sz="3200" dirty="0"/>
              <a:t>It’s about “</a:t>
            </a:r>
            <a:r>
              <a:rPr lang="en-US" sz="3200" dirty="0" err="1"/>
              <a:t>Immanuelization</a:t>
            </a:r>
            <a:r>
              <a:rPr lang="en-US" sz="3200" dirty="0"/>
              <a:t>”</a:t>
            </a:r>
          </a:p>
        </p:txBody>
      </p:sp>
      <p:pic>
        <p:nvPicPr>
          <p:cNvPr id="1029" name="Picture 2" descr="Image result for emmaus"/>
          <p:cNvPicPr>
            <a:picLocks noChangeAspect="1"/>
          </p:cNvPicPr>
          <p:nvPr/>
        </p:nvPicPr>
        <p:blipFill rotWithShape="1">
          <a:blip r:embed="rId4">
            <a:extLst>
              <a:ext uri="{28A0092B-C50C-407E-A947-70E740481C1C}">
                <a14:useLocalDpi xmlns:a14="http://schemas.microsoft.com/office/drawing/2010/main" val="0"/>
              </a:ext>
            </a:extLst>
          </a:blip>
          <a:srcRect l="4038" r="30647" b="1"/>
          <a:stretch/>
        </p:blipFill>
        <p:spPr>
          <a:xfrm>
            <a:off x="6096000" y="10"/>
            <a:ext cx="6092823" cy="6856310"/>
          </a:xfrm>
          <a:prstGeom prst="rect">
            <a:avLst/>
          </a:prstGeom>
          <a:ln>
            <a:noFill/>
          </a:ln>
          <a:effectLst/>
        </p:spPr>
      </p:pic>
      <p:sp>
        <p:nvSpPr>
          <p:cNvPr id="80" name="Rectangle 79">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a:normAutofit/>
          </a:bodyPr>
          <a:lstStyle/>
          <a:p>
            <a:pPr algn="ctr"/>
            <a:r>
              <a:rPr lang="en-US" dirty="0"/>
              <a:t>Accompaniment</a:t>
            </a:r>
          </a:p>
        </p:txBody>
      </p:sp>
      <p:pic>
        <p:nvPicPr>
          <p:cNvPr id="82" name="Picture 81">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7224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xEl>
                                              <p:pRg st="0" end="0"/>
                                            </p:txEl>
                                          </p:spTgt>
                                        </p:tgtEl>
                                        <p:attrNameLst>
                                          <p:attrName>style.visibility</p:attrName>
                                        </p:attrNameLst>
                                      </p:cBhvr>
                                      <p:to>
                                        <p:strVal val="visible"/>
                                      </p:to>
                                    </p:set>
                                    <p:animEffect transition="in" filter="fade">
                                      <p:cBhvr>
                                        <p:cTn id="7" dur="500"/>
                                        <p:tgtEl>
                                          <p:spTgt spid="10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xEl>
                                              <p:pRg st="1" end="1"/>
                                            </p:txEl>
                                          </p:spTgt>
                                        </p:tgtEl>
                                        <p:attrNameLst>
                                          <p:attrName>style.visibility</p:attrName>
                                        </p:attrNameLst>
                                      </p:cBhvr>
                                      <p:to>
                                        <p:strVal val="visible"/>
                                      </p:to>
                                    </p:set>
                                    <p:animEffect transition="in" filter="fade">
                                      <p:cBhvr>
                                        <p:cTn id="12" dur="500"/>
                                        <p:tgtEl>
                                          <p:spTgt spid="10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1">
                                            <p:txEl>
                                              <p:pRg st="3" end="3"/>
                                            </p:txEl>
                                          </p:spTgt>
                                        </p:tgtEl>
                                        <p:attrNameLst>
                                          <p:attrName>style.visibility</p:attrName>
                                        </p:attrNameLst>
                                      </p:cBhvr>
                                      <p:to>
                                        <p:strVal val="visible"/>
                                      </p:to>
                                    </p:set>
                                    <p:animEffect transition="in" filter="fade">
                                      <p:cBhvr>
                                        <p:cTn id="17" dur="500"/>
                                        <p:tgtEl>
                                          <p:spTgt spid="10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alphaModFix amt="15000"/>
            <a:grayscl/>
          </a:blip>
          <a:srcRect t="6494" r="11064" b="-1"/>
          <a:stretch/>
        </p:blipFill>
        <p:spPr>
          <a:xfrm>
            <a:off x="-608749" y="753227"/>
            <a:ext cx="12188824" cy="6858001"/>
          </a:xfrm>
          <a:prstGeom prst="rect">
            <a:avLst/>
          </a:prstGeom>
        </p:spPr>
      </p:pic>
      <p:pic>
        <p:nvPicPr>
          <p:cNvPr id="83" name="Picture 82">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85" name="Rectangle 84">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p:spPr>
        <p:txBody>
          <a:bodyPr>
            <a:normAutofit/>
          </a:bodyPr>
          <a:lstStyle/>
          <a:p>
            <a:r>
              <a:rPr lang="en-US" dirty="0"/>
              <a:t>The Church Goes Where Youth Are</a:t>
            </a:r>
          </a:p>
        </p:txBody>
      </p:sp>
      <p:pic>
        <p:nvPicPr>
          <p:cNvPr id="87" name="Picture 86">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9" name="Rectangle 88">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1" name="Content Placeholder 1030"/>
          <p:cNvSpPr>
            <a:spLocks noGrp="1"/>
          </p:cNvSpPr>
          <p:nvPr>
            <p:ph idx="1"/>
          </p:nvPr>
        </p:nvSpPr>
        <p:spPr>
          <a:xfrm>
            <a:off x="402078" y="2336873"/>
            <a:ext cx="11569428" cy="3395060"/>
          </a:xfrm>
        </p:spPr>
        <p:txBody>
          <a:bodyPr anchor="ctr">
            <a:normAutofit fontScale="92500" lnSpcReduction="20000"/>
          </a:bodyPr>
          <a:lstStyle/>
          <a:p>
            <a:pPr marL="0" indent="0">
              <a:buNone/>
            </a:pPr>
            <a:r>
              <a:rPr lang="en-US" sz="3200" dirty="0"/>
              <a:t>We accompany youth </a:t>
            </a:r>
            <a:r>
              <a:rPr lang="en-US" sz="3200" b="1" dirty="0"/>
              <a:t>where they are and</a:t>
            </a:r>
            <a:r>
              <a:rPr lang="en-US" sz="3200" dirty="0"/>
              <a:t> take them seriously </a:t>
            </a:r>
          </a:p>
          <a:p>
            <a:pPr marL="0" indent="0">
              <a:buNone/>
            </a:pPr>
            <a:endParaRPr lang="en-US" sz="3200" dirty="0"/>
          </a:p>
          <a:p>
            <a:pPr marL="0" indent="0">
              <a:buNone/>
            </a:pPr>
            <a:r>
              <a:rPr lang="en-US" sz="3200" dirty="0"/>
              <a:t>Making a choice for faith requires…                                                    a </a:t>
            </a:r>
            <a:r>
              <a:rPr lang="en-US" sz="3200" b="1" dirty="0"/>
              <a:t>journey beyond our ordinary means </a:t>
            </a:r>
            <a:r>
              <a:rPr lang="en-US" sz="3200" dirty="0"/>
              <a:t>of ministry </a:t>
            </a:r>
          </a:p>
          <a:p>
            <a:pPr marL="0" indent="0">
              <a:buNone/>
            </a:pPr>
            <a:endParaRPr lang="en-US" sz="3200" dirty="0"/>
          </a:p>
          <a:p>
            <a:pPr marL="0" indent="0">
              <a:buNone/>
            </a:pPr>
            <a:r>
              <a:rPr lang="en-US" sz="3200" dirty="0"/>
              <a:t>Because accompaniment involves the freedom of young people, communities must learn to </a:t>
            </a:r>
            <a:r>
              <a:rPr lang="en-US" sz="3200" b="1" dirty="0"/>
              <a:t>engage them                                                  in creative, and personal ways. </a:t>
            </a:r>
          </a:p>
          <a:p>
            <a:pPr marL="0" indent="0">
              <a:buNone/>
            </a:pPr>
            <a:endParaRPr lang="en-US" sz="2000" dirty="0"/>
          </a:p>
        </p:txBody>
      </p:sp>
    </p:spTree>
    <p:extLst>
      <p:ext uri="{BB962C8B-B14F-4D97-AF65-F5344CB8AC3E}">
        <p14:creationId xmlns:p14="http://schemas.microsoft.com/office/powerpoint/2010/main" val="4044011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8" name="Rectangle 137">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6" name="Picture 4" descr="https://diannejohnston.files.wordpress.com/2014/08/seeking.jpg?w=725"/>
          <p:cNvPicPr>
            <a:picLocks noChangeAspect="1" noChangeArrowheads="1"/>
          </p:cNvPicPr>
          <p:nvPr/>
        </p:nvPicPr>
        <p:blipFill rotWithShape="1">
          <a:blip r:embed="rId4">
            <a:extLst>
              <a:ext uri="{28A0092B-C50C-407E-A947-70E740481C1C}">
                <a14:useLocalDpi xmlns:a14="http://schemas.microsoft.com/office/drawing/2010/main" val="0"/>
              </a:ext>
            </a:extLst>
          </a:blip>
          <a:srcRect l="372" r="26374" b="2"/>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r>
              <a:rPr lang="en-US" sz="3200" b="1" dirty="0"/>
              <a:t>Going Out and Beyond Our Usual</a:t>
            </a:r>
          </a:p>
        </p:txBody>
      </p:sp>
      <p:pic>
        <p:nvPicPr>
          <p:cNvPr id="143" name="Picture 142">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31" name="Content Placeholder 1030"/>
          <p:cNvSpPr>
            <a:spLocks noGrp="1"/>
          </p:cNvSpPr>
          <p:nvPr>
            <p:ph idx="1"/>
          </p:nvPr>
        </p:nvSpPr>
        <p:spPr>
          <a:xfrm>
            <a:off x="206679" y="1885167"/>
            <a:ext cx="4315217" cy="4219605"/>
          </a:xfrm>
        </p:spPr>
        <p:txBody>
          <a:bodyPr>
            <a:normAutofit lnSpcReduction="10000"/>
          </a:bodyPr>
          <a:lstStyle/>
          <a:p>
            <a:pPr marL="0" indent="0">
              <a:buNone/>
            </a:pPr>
            <a:r>
              <a:rPr lang="en-US" sz="1600" dirty="0"/>
              <a:t> </a:t>
            </a:r>
          </a:p>
          <a:p>
            <a:r>
              <a:rPr lang="en-US" sz="2800" dirty="0"/>
              <a:t>Avoid everything that makes the Church feel </a:t>
            </a:r>
            <a:r>
              <a:rPr lang="en-US" sz="2800" b="1" dirty="0"/>
              <a:t>outdated</a:t>
            </a:r>
            <a:r>
              <a:rPr lang="en-US" sz="2800" dirty="0"/>
              <a:t> or </a:t>
            </a:r>
            <a:r>
              <a:rPr lang="en-US" sz="2800" b="1" dirty="0"/>
              <a:t>makes people feel hemmed in</a:t>
            </a:r>
          </a:p>
          <a:p>
            <a:r>
              <a:rPr lang="en-US" sz="2800" dirty="0"/>
              <a:t>Accompanying youth as they </a:t>
            </a:r>
            <a:r>
              <a:rPr lang="en-US" sz="2800" b="1" dirty="0"/>
              <a:t>face challenges </a:t>
            </a:r>
          </a:p>
          <a:p>
            <a:r>
              <a:rPr lang="en-US" sz="2800" b="1" dirty="0"/>
              <a:t>Going where youth are </a:t>
            </a:r>
            <a:r>
              <a:rPr lang="en-US" sz="2800" dirty="0"/>
              <a:t>– technology, sports…</a:t>
            </a:r>
          </a:p>
          <a:p>
            <a:endParaRPr lang="en-US" sz="1600" dirty="0"/>
          </a:p>
          <a:p>
            <a:pPr marL="0" indent="0">
              <a:buNone/>
            </a:pPr>
            <a:r>
              <a:rPr lang="en-US" sz="1600" i="1" dirty="0"/>
              <a:t>See: </a:t>
            </a:r>
            <a:r>
              <a:rPr lang="en-US" sz="1600" i="1" dirty="0" err="1"/>
              <a:t>Instrumentum</a:t>
            </a:r>
            <a:r>
              <a:rPr lang="en-US" sz="1600" i="1" dirty="0"/>
              <a:t> </a:t>
            </a:r>
            <a:r>
              <a:rPr lang="en-US" sz="1600" i="1" dirty="0" err="1"/>
              <a:t>Laboris</a:t>
            </a:r>
            <a:r>
              <a:rPr lang="en-US" sz="1600" i="1" dirty="0"/>
              <a:t>, #144</a:t>
            </a:r>
          </a:p>
        </p:txBody>
      </p:sp>
    </p:spTree>
    <p:extLst>
      <p:ext uri="{BB962C8B-B14F-4D97-AF65-F5344CB8AC3E}">
        <p14:creationId xmlns:p14="http://schemas.microsoft.com/office/powerpoint/2010/main" val="2948493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43C6761E-2B12-4476-8E1C-C21BEE618B41}"/>
              </a:ext>
            </a:extLst>
          </p:cNvPr>
          <p:cNvPicPr>
            <a:picLocks noChangeAspect="1"/>
          </p:cNvPicPr>
          <p:nvPr/>
        </p:nvPicPr>
        <p:blipFill rotWithShape="1">
          <a:blip r:embed="rId4"/>
          <a:srcRect t="8765" r="1" b="3064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3945" y="753228"/>
            <a:ext cx="4866362" cy="1080938"/>
          </a:xfrm>
        </p:spPr>
        <p:txBody>
          <a:bodyPr>
            <a:normAutofit/>
          </a:bodyPr>
          <a:lstStyle/>
          <a:p>
            <a:r>
              <a:rPr lang="en-US" sz="3200" b="1" dirty="0"/>
              <a:t>A Young Person’s Calling</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501042" y="2248422"/>
            <a:ext cx="3760916" cy="3687767"/>
          </a:xfrm>
        </p:spPr>
        <p:txBody>
          <a:bodyPr>
            <a:normAutofit lnSpcReduction="10000"/>
          </a:bodyPr>
          <a:lstStyle/>
          <a:p>
            <a:pPr marL="0" indent="0">
              <a:buNone/>
            </a:pPr>
            <a:r>
              <a:rPr lang="en-US" sz="3200" dirty="0">
                <a:effectLst>
                  <a:outerShdw blurRad="38100" dist="38100" dir="2700000" algn="tl">
                    <a:srgbClr val="000000">
                      <a:alpha val="43137"/>
                    </a:srgbClr>
                  </a:outerShdw>
                </a:effectLst>
              </a:rPr>
              <a:t>Awakening youth’s curiosity about their faith </a:t>
            </a:r>
          </a:p>
          <a:p>
            <a:pPr marL="0" indent="0">
              <a:buNone/>
            </a:pPr>
            <a:r>
              <a:rPr lang="en-US" sz="3200" dirty="0">
                <a:effectLst>
                  <a:outerShdw blurRad="38100" dist="38100" dir="2700000" algn="tl">
                    <a:srgbClr val="000000">
                      <a:alpha val="43137"/>
                    </a:srgbClr>
                  </a:outerShdw>
                </a:effectLst>
              </a:rPr>
              <a:t>Allowing youth to ask questions without                           pre-determining the answers.</a:t>
            </a:r>
          </a:p>
          <a:p>
            <a:endParaRPr lang="en-US" sz="1600" dirty="0"/>
          </a:p>
        </p:txBody>
      </p:sp>
    </p:spTree>
    <p:extLst>
      <p:ext uri="{BB962C8B-B14F-4D97-AF65-F5344CB8AC3E}">
        <p14:creationId xmlns:p14="http://schemas.microsoft.com/office/powerpoint/2010/main" val="418960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54D04CE6-081D-4417-A925-34423E5C0E88}"/>
              </a:ext>
            </a:extLst>
          </p:cNvPr>
          <p:cNvPicPr>
            <a:picLocks noChangeAspect="1"/>
          </p:cNvPicPr>
          <p:nvPr/>
        </p:nvPicPr>
        <p:blipFill rotWithShape="1">
          <a:blip r:embed="rId4"/>
          <a:srcRect l="13280" r="13189"/>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pPr algn="ctr"/>
            <a:r>
              <a:rPr lang="en-US" sz="3000" dirty="0"/>
              <a:t>Which young people to Accompany?</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375781" y="2172978"/>
            <a:ext cx="4089747" cy="4221559"/>
          </a:xfrm>
        </p:spPr>
        <p:txBody>
          <a:bodyPr>
            <a:normAutofit fontScale="92500"/>
          </a:bodyPr>
          <a:lstStyle/>
          <a:p>
            <a:pPr marL="0" indent="0" algn="ctr">
              <a:buNone/>
            </a:pPr>
            <a:r>
              <a:rPr lang="en-US" sz="2800" b="1" dirty="0">
                <a:effectLst>
                  <a:outerShdw blurRad="38100" dist="38100" dir="2700000" algn="tl">
                    <a:srgbClr val="000000">
                      <a:alpha val="43137"/>
                    </a:srgbClr>
                  </a:outerShdw>
                </a:effectLst>
              </a:rPr>
              <a:t>“All young people without exception”</a:t>
            </a:r>
          </a:p>
          <a:p>
            <a:pPr marL="0" indent="0" algn="ctr">
              <a:buNone/>
            </a:pPr>
            <a:r>
              <a:rPr lang="en-US" sz="2200" dirty="0" err="1">
                <a:effectLst>
                  <a:outerShdw blurRad="38100" dist="38100" dir="2700000" algn="tl">
                    <a:srgbClr val="000000">
                      <a:alpha val="43137"/>
                    </a:srgbClr>
                  </a:outerShdw>
                </a:effectLst>
              </a:rPr>
              <a:t>Instrumentum</a:t>
            </a:r>
            <a:r>
              <a:rPr lang="en-US" sz="2200" dirty="0">
                <a:effectLst>
                  <a:outerShdw blurRad="38100" dist="38100" dir="2700000" algn="tl">
                    <a:srgbClr val="000000">
                      <a:alpha val="43137"/>
                    </a:srgbClr>
                  </a:outerShdw>
                </a:effectLst>
              </a:rPr>
              <a:t> </a:t>
            </a:r>
            <a:r>
              <a:rPr lang="en-US" sz="2200" dirty="0" err="1">
                <a:effectLst>
                  <a:outerShdw blurRad="38100" dist="38100" dir="2700000" algn="tl">
                    <a:srgbClr val="000000">
                      <a:alpha val="43137"/>
                    </a:srgbClr>
                  </a:outerShdw>
                </a:effectLst>
              </a:rPr>
              <a:t>Laboris</a:t>
            </a:r>
            <a:r>
              <a:rPr lang="en-US" sz="2200" dirty="0">
                <a:effectLst>
                  <a:outerShdw blurRad="38100" dist="38100" dir="2700000" algn="tl">
                    <a:srgbClr val="000000">
                      <a:alpha val="43137"/>
                    </a:srgbClr>
                  </a:outerShdw>
                </a:effectLst>
              </a:rPr>
              <a:t>, #109</a:t>
            </a:r>
          </a:p>
          <a:p>
            <a:pPr marL="0" indent="0">
              <a:buNone/>
            </a:pPr>
            <a:r>
              <a:rPr lang="en-US" sz="2800" dirty="0">
                <a:effectLst>
                  <a:outerShdw blurRad="38100" dist="38100" dir="2700000" algn="tl">
                    <a:srgbClr val="000000">
                      <a:alpha val="43137"/>
                    </a:srgbClr>
                  </a:outerShdw>
                </a:effectLst>
              </a:rPr>
              <a:t>	 </a:t>
            </a:r>
          </a:p>
          <a:p>
            <a:pPr marL="0" indent="0" algn="ctr">
              <a:buNone/>
            </a:pPr>
            <a:r>
              <a:rPr lang="en-US" sz="2800" dirty="0">
                <a:effectLst>
                  <a:outerShdw blurRad="38100" dist="38100" dir="2700000" algn="tl">
                    <a:srgbClr val="000000">
                      <a:alpha val="43137"/>
                    </a:srgbClr>
                  </a:outerShdw>
                </a:effectLst>
              </a:rPr>
              <a:t>Youth already joined the faith through baptism</a:t>
            </a:r>
          </a:p>
          <a:p>
            <a:pPr marL="0" indent="0">
              <a:buNone/>
            </a:pPr>
            <a:r>
              <a:rPr lang="en-US" sz="2800" dirty="0">
                <a:effectLst>
                  <a:outerShdw blurRad="38100" dist="38100" dir="2700000" algn="tl">
                    <a:srgbClr val="000000">
                      <a:alpha val="43137"/>
                    </a:srgbClr>
                  </a:outerShdw>
                </a:effectLst>
              </a:rPr>
              <a:t>The Church is geographic</a:t>
            </a:r>
          </a:p>
          <a:p>
            <a:pPr marL="0" indent="0">
              <a:buNone/>
            </a:pPr>
            <a:r>
              <a:rPr lang="en-US" sz="2800" dirty="0">
                <a:effectLst>
                  <a:outerShdw blurRad="38100" dist="38100" dir="2700000" algn="tl">
                    <a:srgbClr val="000000">
                      <a:alpha val="43137"/>
                    </a:srgbClr>
                  </a:outerShdw>
                </a:effectLst>
              </a:rPr>
              <a:t>We have a special call to reach marginalized youth</a:t>
            </a:r>
          </a:p>
          <a:p>
            <a:endParaRPr lang="en-US" sz="1600" dirty="0">
              <a:effectLst>
                <a:outerShdw blurRad="38100" dist="38100" dir="2700000" algn="tl">
                  <a:srgbClr val="000000">
                    <a:alpha val="43137"/>
                  </a:srgbClr>
                </a:outerShdw>
              </a:effectLst>
            </a:endParaRPr>
          </a:p>
          <a:p>
            <a:pPr marL="0" indent="0">
              <a:buNone/>
            </a:pPr>
            <a:endParaRPr lang="en-US" sz="1600" dirty="0"/>
          </a:p>
          <a:p>
            <a:endParaRPr lang="en-US" sz="1600" dirty="0"/>
          </a:p>
          <a:p>
            <a:pPr marL="0" indent="0">
              <a:buNone/>
            </a:pPr>
            <a:endParaRPr lang="en-US" sz="1600" dirty="0"/>
          </a:p>
        </p:txBody>
      </p:sp>
    </p:spTree>
    <p:extLst>
      <p:ext uri="{BB962C8B-B14F-4D97-AF65-F5344CB8AC3E}">
        <p14:creationId xmlns:p14="http://schemas.microsoft.com/office/powerpoint/2010/main" val="31058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9" name="Rectangle 48">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5D7B47C7-3D6A-4803-86FF-7EBB9DB679C7}"/>
              </a:ext>
            </a:extLst>
          </p:cNvPr>
          <p:cNvPicPr>
            <a:picLocks noChangeAspect="1"/>
          </p:cNvPicPr>
          <p:nvPr/>
        </p:nvPicPr>
        <p:blipFill rotWithShape="1">
          <a:blip r:embed="rId4"/>
          <a:srcRect l="14976" r="11493"/>
          <a:stretch/>
        </p:blipFill>
        <p:spPr>
          <a:xfrm>
            <a:off x="4636008" y="10"/>
            <a:ext cx="7552815" cy="6856310"/>
          </a:xfrm>
          <a:prstGeom prst="rect">
            <a:avLst/>
          </a:prstGeom>
          <a:ln>
            <a:noFill/>
          </a:ln>
          <a:effectLst/>
        </p:spPr>
      </p:pic>
      <p:sp>
        <p:nvSpPr>
          <p:cNvPr id="52" name="Rectangle 51">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r>
              <a:rPr lang="en-US" sz="3200" b="1"/>
              <a:t>Who Accompanies?</a:t>
            </a:r>
          </a:p>
        </p:txBody>
      </p:sp>
      <p:pic>
        <p:nvPicPr>
          <p:cNvPr id="54" name="Picture 53">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680322" y="2336873"/>
            <a:ext cx="3581635" cy="3599316"/>
          </a:xfrm>
        </p:spPr>
        <p:txBody>
          <a:bodyPr>
            <a:normAutofit fontScale="92500"/>
          </a:bodyPr>
          <a:lstStyle/>
          <a:p>
            <a:pPr marL="0" indent="0">
              <a:buNone/>
            </a:pPr>
            <a:r>
              <a:rPr lang="en-US" sz="2800" dirty="0"/>
              <a:t>A responsible community </a:t>
            </a:r>
          </a:p>
          <a:p>
            <a:pPr marL="0" indent="0">
              <a:buNone/>
            </a:pPr>
            <a:r>
              <a:rPr lang="en-US" sz="2800" dirty="0"/>
              <a:t>The family</a:t>
            </a:r>
          </a:p>
          <a:p>
            <a:pPr marL="0" indent="0">
              <a:buNone/>
            </a:pPr>
            <a:r>
              <a:rPr lang="en-US" sz="2800" dirty="0"/>
              <a:t>Pastors, Bishops, and Vocations ministers</a:t>
            </a:r>
          </a:p>
          <a:p>
            <a:pPr marL="0" indent="0">
              <a:buNone/>
            </a:pPr>
            <a:r>
              <a:rPr lang="en-US" sz="2800" dirty="0"/>
              <a:t>Teachers </a:t>
            </a:r>
          </a:p>
          <a:p>
            <a:pPr marL="0" indent="0">
              <a:buNone/>
            </a:pPr>
            <a:r>
              <a:rPr lang="en-US" sz="2800" dirty="0"/>
              <a:t>Adults who work with and mentor youth</a:t>
            </a:r>
          </a:p>
          <a:p>
            <a:pPr marL="0" indent="0">
              <a:buNone/>
            </a:pPr>
            <a:endParaRPr lang="en-US" sz="1600" dirty="0"/>
          </a:p>
        </p:txBody>
      </p:sp>
    </p:spTree>
    <p:extLst>
      <p:ext uri="{BB962C8B-B14F-4D97-AF65-F5344CB8AC3E}">
        <p14:creationId xmlns:p14="http://schemas.microsoft.com/office/powerpoint/2010/main" val="969083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4" name="Rectangle 53">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64A3D4A1-E626-467A-9E4D-9E64AC10F49F}"/>
              </a:ext>
            </a:extLst>
          </p:cNvPr>
          <p:cNvPicPr>
            <a:picLocks noChangeAspect="1"/>
          </p:cNvPicPr>
          <p:nvPr/>
        </p:nvPicPr>
        <p:blipFill rotWithShape="1">
          <a:blip r:embed="rId4"/>
          <a:srcRect t="10703" r="1" b="28703"/>
          <a:stretch/>
        </p:blipFill>
        <p:spPr>
          <a:xfrm>
            <a:off x="4636008" y="10"/>
            <a:ext cx="7552815" cy="6856310"/>
          </a:xfrm>
          <a:prstGeom prst="rect">
            <a:avLst/>
          </a:prstGeom>
          <a:ln>
            <a:noFill/>
          </a:ln>
          <a:effectLst/>
        </p:spPr>
      </p:pic>
      <p:sp>
        <p:nvSpPr>
          <p:cNvPr id="57" name="Rectangle 56">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vert="horz" lIns="91440" tIns="45720" rIns="91440" bIns="45720" rtlCol="0">
            <a:normAutofit/>
          </a:bodyPr>
          <a:lstStyle/>
          <a:p>
            <a:r>
              <a:rPr lang="en-US" sz="3200" dirty="0"/>
              <a:t>Be Intentional</a:t>
            </a:r>
          </a:p>
        </p:txBody>
      </p:sp>
      <p:pic>
        <p:nvPicPr>
          <p:cNvPr id="59" name="Picture 58">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680322" y="2336873"/>
            <a:ext cx="3581635" cy="3599316"/>
          </a:xfrm>
        </p:spPr>
        <p:txBody>
          <a:bodyPr vert="horz" lIns="91440" tIns="45720" rIns="91440" bIns="45720" rtlCol="0">
            <a:normAutofit/>
          </a:bodyPr>
          <a:lstStyle/>
          <a:p>
            <a:pPr marL="0" indent="0">
              <a:buNone/>
            </a:pPr>
            <a:r>
              <a:rPr lang="en-US" sz="3200" dirty="0">
                <a:effectLst>
                  <a:outerShdw blurRad="38100" dist="38100" dir="2700000" algn="tl">
                    <a:srgbClr val="000000">
                      <a:alpha val="43137"/>
                    </a:srgbClr>
                  </a:outerShdw>
                </a:effectLst>
              </a:rPr>
              <a:t>We (church)             need to </a:t>
            </a:r>
            <a:r>
              <a:rPr lang="en-US" sz="3200" b="1" dirty="0">
                <a:effectLst>
                  <a:outerShdw blurRad="38100" dist="38100" dir="2700000" algn="tl">
                    <a:srgbClr val="000000">
                      <a:alpha val="43137"/>
                    </a:srgbClr>
                  </a:outerShdw>
                </a:effectLst>
              </a:rPr>
              <a:t>reimagine </a:t>
            </a:r>
            <a:r>
              <a:rPr lang="en-US" sz="3200" dirty="0">
                <a:effectLst>
                  <a:outerShdw blurRad="38100" dist="38100" dir="2700000" algn="tl">
                    <a:srgbClr val="000000">
                      <a:alpha val="43137"/>
                    </a:srgbClr>
                  </a:outerShdw>
                </a:effectLst>
              </a:rPr>
              <a:t>            our roles and                          see young people                          in new ways</a:t>
            </a: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660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D749843-4925-4DB6-841B-A4BFD952B1C1}"/>
              </a:ext>
            </a:extLst>
          </p:cNvPr>
          <p:cNvPicPr>
            <a:picLocks noGrp="1" noChangeAspect="1"/>
          </p:cNvPicPr>
          <p:nvPr>
            <p:ph sz="quarter" idx="4294967295"/>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62249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0704CE6-193C-4F88-8F23-F48591F9C764}"/>
              </a:ext>
            </a:extLst>
          </p:cNvPr>
          <p:cNvPicPr>
            <a:picLocks noGrp="1" noChangeAspect="1"/>
          </p:cNvPicPr>
          <p:nvPr>
            <p:ph sz="quarter" idx="4294967295"/>
          </p:nvPr>
        </p:nvPicPr>
        <p:blipFill rotWithShape="1">
          <a:blip r:embed="rId3"/>
          <a:srcRect t="15730"/>
          <a:stretch/>
        </p:blipFill>
        <p:spPr>
          <a:xfrm>
            <a:off x="20" y="10"/>
            <a:ext cx="12191980" cy="6857990"/>
          </a:xfrm>
          <a:prstGeom prst="rect">
            <a:avLst/>
          </a:prstGeom>
        </p:spPr>
      </p:pic>
    </p:spTree>
    <p:extLst>
      <p:ext uri="{BB962C8B-B14F-4D97-AF65-F5344CB8AC3E}">
        <p14:creationId xmlns:p14="http://schemas.microsoft.com/office/powerpoint/2010/main" val="303826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095D-3A68-4174-9394-656A81B383EA}"/>
              </a:ext>
            </a:extLst>
          </p:cNvPr>
          <p:cNvSpPr>
            <a:spLocks noGrp="1"/>
          </p:cNvSpPr>
          <p:nvPr>
            <p:ph type="title"/>
          </p:nvPr>
        </p:nvSpPr>
        <p:spPr/>
        <p:txBody>
          <a:bodyPr>
            <a:normAutofit/>
          </a:bodyPr>
          <a:lstStyle/>
          <a:p>
            <a:r>
              <a:rPr lang="en-US" sz="4800" dirty="0"/>
              <a:t>Bigger Picture</a:t>
            </a:r>
          </a:p>
        </p:txBody>
      </p:sp>
      <p:sp>
        <p:nvSpPr>
          <p:cNvPr id="3" name="Content Placeholder 2">
            <a:extLst>
              <a:ext uri="{FF2B5EF4-FFF2-40B4-BE49-F238E27FC236}">
                <a16:creationId xmlns:a16="http://schemas.microsoft.com/office/drawing/2014/main" id="{8404D5DA-A228-425D-B48D-086CE1668FF1}"/>
              </a:ext>
            </a:extLst>
          </p:cNvPr>
          <p:cNvSpPr>
            <a:spLocks noGrp="1"/>
          </p:cNvSpPr>
          <p:nvPr>
            <p:ph idx="1"/>
          </p:nvPr>
        </p:nvSpPr>
        <p:spPr>
          <a:xfrm>
            <a:off x="2768201" y="4699073"/>
            <a:ext cx="9613861" cy="3599316"/>
          </a:xfrm>
        </p:spPr>
        <p:txBody>
          <a:bodyPr/>
          <a:lstStyle/>
          <a:p>
            <a:endParaRPr lang="en-US" dirty="0"/>
          </a:p>
        </p:txBody>
      </p:sp>
      <p:sp>
        <p:nvSpPr>
          <p:cNvPr id="4" name="Rectangle 2">
            <a:extLst>
              <a:ext uri="{FF2B5EF4-FFF2-40B4-BE49-F238E27FC236}">
                <a16:creationId xmlns:a16="http://schemas.microsoft.com/office/drawing/2014/main" id="{2036E962-D641-4B41-A21A-396D347B1E22}"/>
              </a:ext>
            </a:extLst>
          </p:cNvPr>
          <p:cNvSpPr>
            <a:spLocks noChangeArrowheads="1"/>
          </p:cNvSpPr>
          <p:nvPr/>
        </p:nvSpPr>
        <p:spPr bwMode="auto">
          <a:xfrm>
            <a:off x="2087880" y="2362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a:extLst>
              <a:ext uri="{FF2B5EF4-FFF2-40B4-BE49-F238E27FC236}">
                <a16:creationId xmlns:a16="http://schemas.microsoft.com/office/drawing/2014/main" id="{2BC2B00C-C7B7-475D-A668-CADD1D345625}"/>
              </a:ext>
            </a:extLst>
          </p:cNvPr>
          <p:cNvGraphicFramePr/>
          <p:nvPr>
            <p:extLst>
              <p:ext uri="{D42A27DB-BD31-4B8C-83A1-F6EECF244321}">
                <p14:modId xmlns:p14="http://schemas.microsoft.com/office/powerpoint/2010/main" val="1055628710"/>
              </p:ext>
            </p:extLst>
          </p:nvPr>
        </p:nvGraphicFramePr>
        <p:xfrm>
          <a:off x="2087880" y="2362200"/>
          <a:ext cx="6248400" cy="3924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a:extLst>
              <a:ext uri="{FF2B5EF4-FFF2-40B4-BE49-F238E27FC236}">
                <a16:creationId xmlns:a16="http://schemas.microsoft.com/office/drawing/2014/main" id="{AB86ABC0-1E11-434A-8366-E6D1B5F19C8A}"/>
              </a:ext>
            </a:extLst>
          </p:cNvPr>
          <p:cNvSpPr>
            <a:spLocks noChangeArrowheads="1"/>
          </p:cNvSpPr>
          <p:nvPr/>
        </p:nvSpPr>
        <p:spPr bwMode="auto">
          <a:xfrm>
            <a:off x="2087880" y="6759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FB5BC3A3-E369-4988-8CB4-C6F194BD6366}"/>
              </a:ext>
            </a:extLst>
          </p:cNvPr>
          <p:cNvPicPr>
            <a:picLocks noChangeAspect="1"/>
          </p:cNvPicPr>
          <p:nvPr/>
        </p:nvPicPr>
        <p:blipFill>
          <a:blip r:embed="rId8"/>
          <a:stretch>
            <a:fillRect/>
          </a:stretch>
        </p:blipFill>
        <p:spPr>
          <a:xfrm>
            <a:off x="7736731" y="314636"/>
            <a:ext cx="4216129" cy="2810752"/>
          </a:xfrm>
          <a:prstGeom prst="rect">
            <a:avLst/>
          </a:prstGeom>
        </p:spPr>
      </p:pic>
    </p:spTree>
    <p:extLst>
      <p:ext uri="{BB962C8B-B14F-4D97-AF65-F5344CB8AC3E}">
        <p14:creationId xmlns:p14="http://schemas.microsoft.com/office/powerpoint/2010/main" val="421698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8175873A-DF7D-4610-B2FA-0A1EFF2EAF9A}"/>
              </a:ext>
            </a:extLst>
          </p:cNvPr>
          <p:cNvPicPr>
            <a:picLocks noChangeAspect="1"/>
          </p:cNvPicPr>
          <p:nvPr/>
        </p:nvPicPr>
        <p:blipFill rotWithShape="1">
          <a:blip r:embed="rId6"/>
          <a:srcRect t="16342" r="9091" b="7049"/>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835B635-E8D8-4885-A991-5161BD988A9F}"/>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a:t>  </a:t>
            </a:r>
          </a:p>
        </p:txBody>
      </p:sp>
      <p:sp>
        <p:nvSpPr>
          <p:cNvPr id="3" name="Content Placeholder 2">
            <a:extLst>
              <a:ext uri="{FF2B5EF4-FFF2-40B4-BE49-F238E27FC236}">
                <a16:creationId xmlns:a16="http://schemas.microsoft.com/office/drawing/2014/main" id="{3093DA7D-9268-45C6-92E9-DB25154B9F7B}"/>
              </a:ext>
            </a:extLst>
          </p:cNvPr>
          <p:cNvSpPr>
            <a:spLocks noGrp="1"/>
          </p:cNvSpPr>
          <p:nvPr>
            <p:ph idx="1"/>
          </p:nvPr>
        </p:nvSpPr>
        <p:spPr>
          <a:xfrm>
            <a:off x="680322" y="5342302"/>
            <a:ext cx="8133478" cy="406566"/>
          </a:xfrm>
        </p:spPr>
        <p:txBody>
          <a:bodyPr vert="horz" lIns="91440" tIns="45720" rIns="91440" bIns="45720" rtlCol="0">
            <a:normAutofit/>
          </a:bodyPr>
          <a:lstStyle/>
          <a:p>
            <a:pPr marL="0" indent="0" algn="r">
              <a:buNone/>
            </a:pPr>
            <a:r>
              <a:rPr lang="en-US" sz="1800"/>
              <a:t>   </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0A4983C9-FB9A-457F-A97E-0C6E8BA601BB}"/>
              </a:ext>
            </a:extLst>
          </p:cNvPr>
          <p:cNvPicPr>
            <a:picLocks noChangeAspect="1"/>
          </p:cNvPicPr>
          <p:nvPr/>
        </p:nvPicPr>
        <p:blipFill rotWithShape="1">
          <a:blip r:embed="rId4"/>
          <a:srcRect l="5749" r="20720"/>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F44F6DE-6019-4B90-8FE1-C022BDCAE653}"/>
              </a:ext>
            </a:extLst>
          </p:cNvPr>
          <p:cNvSpPr>
            <a:spLocks noGrp="1"/>
          </p:cNvSpPr>
          <p:nvPr>
            <p:ph type="title"/>
          </p:nvPr>
        </p:nvSpPr>
        <p:spPr>
          <a:xfrm>
            <a:off x="680322" y="753228"/>
            <a:ext cx="3679028" cy="1080938"/>
          </a:xfrm>
        </p:spPr>
        <p:txBody>
          <a:bodyPr>
            <a:normAutofit/>
          </a:bodyPr>
          <a:lstStyle/>
          <a:p>
            <a:r>
              <a:rPr lang="en-US" sz="2500" dirty="0"/>
              <a:t>What Are You Hearing? What Are You Thinking?</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1DC33E0A-CE0B-4B83-B328-7F87FBF908FA}"/>
              </a:ext>
            </a:extLst>
          </p:cNvPr>
          <p:cNvSpPr>
            <a:spLocks noGrp="1"/>
          </p:cNvSpPr>
          <p:nvPr>
            <p:ph idx="1"/>
          </p:nvPr>
        </p:nvSpPr>
        <p:spPr>
          <a:xfrm>
            <a:off x="450938" y="2336873"/>
            <a:ext cx="4033380" cy="3599316"/>
          </a:xfrm>
        </p:spPr>
        <p:txBody>
          <a:bodyPr>
            <a:normAutofit fontScale="70000" lnSpcReduction="20000"/>
          </a:bodyPr>
          <a:lstStyle/>
          <a:p>
            <a:pPr marL="0" indent="0">
              <a:buNone/>
            </a:pPr>
            <a:r>
              <a:rPr lang="en-US" sz="3200" dirty="0"/>
              <a:t>What are the implications of Accompaniment?</a:t>
            </a:r>
          </a:p>
          <a:p>
            <a:pPr marL="0" indent="0">
              <a:buNone/>
            </a:pPr>
            <a:endParaRPr lang="en-US" sz="3200" dirty="0"/>
          </a:p>
          <a:p>
            <a:pPr lvl="1"/>
            <a:r>
              <a:rPr lang="en-US" sz="3200" dirty="0"/>
              <a:t>For you personally</a:t>
            </a:r>
          </a:p>
          <a:p>
            <a:pPr lvl="1"/>
            <a:endParaRPr lang="en-US" sz="3200" dirty="0"/>
          </a:p>
          <a:p>
            <a:pPr lvl="1"/>
            <a:r>
              <a:rPr lang="en-US" sz="3200" dirty="0"/>
              <a:t>For parents and families</a:t>
            </a:r>
          </a:p>
          <a:p>
            <a:pPr lvl="1"/>
            <a:endParaRPr lang="en-US" sz="3200" dirty="0"/>
          </a:p>
          <a:p>
            <a:pPr lvl="1"/>
            <a:r>
              <a:rPr lang="en-US" sz="3200" dirty="0"/>
              <a:t>For ministry and catechesis with youth</a:t>
            </a:r>
          </a:p>
          <a:p>
            <a:pPr lvl="1"/>
            <a:endParaRPr lang="en-US" sz="3200" dirty="0"/>
          </a:p>
          <a:p>
            <a:pPr lvl="1"/>
            <a:r>
              <a:rPr lang="en-US" sz="3200" dirty="0"/>
              <a:t>For our parish…</a:t>
            </a:r>
          </a:p>
          <a:p>
            <a:pPr marL="0" indent="0">
              <a:buNone/>
            </a:pPr>
            <a:endParaRPr lang="en-US" sz="1600" i="1" dirty="0"/>
          </a:p>
          <a:p>
            <a:pPr marL="0" indent="0">
              <a:buNone/>
            </a:pPr>
            <a:endParaRPr lang="en-US" sz="1600" dirty="0"/>
          </a:p>
        </p:txBody>
      </p:sp>
    </p:spTree>
    <p:extLst>
      <p:ext uri="{BB962C8B-B14F-4D97-AF65-F5344CB8AC3E}">
        <p14:creationId xmlns:p14="http://schemas.microsoft.com/office/powerpoint/2010/main" val="142338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5" name="Rectangle 24">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3466F3-997E-4297-900E-DE08548718F8}"/>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Working towards Change</a:t>
            </a:r>
          </a:p>
        </p:txBody>
      </p:sp>
      <p:sp>
        <p:nvSpPr>
          <p:cNvPr id="16" name="Content Placeholder 2">
            <a:extLst>
              <a:ext uri="{FF2B5EF4-FFF2-40B4-BE49-F238E27FC236}">
                <a16:creationId xmlns:a16="http://schemas.microsoft.com/office/drawing/2014/main" id="{40883A9A-1958-488D-BDBC-B5EB966DF14A}"/>
              </a:ext>
            </a:extLst>
          </p:cNvPr>
          <p:cNvSpPr>
            <a:spLocks noGrp="1"/>
          </p:cNvSpPr>
          <p:nvPr>
            <p:ph idx="1"/>
          </p:nvPr>
        </p:nvSpPr>
        <p:spPr>
          <a:xfrm>
            <a:off x="5287995" y="661106"/>
            <a:ext cx="6257362" cy="5503101"/>
          </a:xfrm>
        </p:spPr>
        <p:txBody>
          <a:bodyPr anchor="ctr">
            <a:normAutofit/>
          </a:bodyPr>
          <a:lstStyle/>
          <a:p>
            <a:pPr lvl="1">
              <a:spcBef>
                <a:spcPts val="0"/>
              </a:spcBef>
              <a:spcAft>
                <a:spcPts val="800"/>
              </a:spcAft>
            </a:pPr>
            <a:endParaRPr lang="en-US" i="1" dirty="0">
              <a:solidFill>
                <a:srgbClr val="FFFFFF"/>
              </a:solidFill>
              <a:latin typeface="Calibri" panose="020F0502020204030204" pitchFamily="34" charset="0"/>
              <a:ea typeface="Calibri" panose="020F0502020204030204" pitchFamily="34" charset="0"/>
            </a:endParaRPr>
          </a:p>
          <a:p>
            <a:pPr lvl="1">
              <a:spcBef>
                <a:spcPts val="0"/>
              </a:spcBef>
              <a:spcAft>
                <a:spcPts val="800"/>
              </a:spcAft>
            </a:pPr>
            <a:r>
              <a:rPr lang="en-US" sz="3200" b="1" dirty="0">
                <a:solidFill>
                  <a:srgbClr val="FFFFFF"/>
                </a:solidFill>
                <a:effectLst/>
                <a:latin typeface="Calibri" panose="020F0502020204030204" pitchFamily="34" charset="0"/>
                <a:ea typeface="Calibri" panose="020F0502020204030204" pitchFamily="34" charset="0"/>
              </a:rPr>
              <a:t>How can we share </a:t>
            </a:r>
            <a:r>
              <a:rPr lang="en-US" sz="3200" b="1" dirty="0">
                <a:solidFill>
                  <a:srgbClr val="FFFFFF"/>
                </a:solidFill>
                <a:latin typeface="Calibri" panose="020F0502020204030204" pitchFamily="34" charset="0"/>
                <a:ea typeface="Calibri" panose="020F0502020204030204" pitchFamily="34" charset="0"/>
              </a:rPr>
              <a:t>vision? </a:t>
            </a:r>
          </a:p>
          <a:p>
            <a:pPr marL="457200" lvl="1" indent="0">
              <a:spcBef>
                <a:spcPts val="0"/>
              </a:spcBef>
              <a:spcAft>
                <a:spcPts val="800"/>
              </a:spcAft>
              <a:buNone/>
            </a:pPr>
            <a:r>
              <a:rPr lang="en-US" sz="3200" b="1" dirty="0">
                <a:solidFill>
                  <a:srgbClr val="FFFFFF"/>
                </a:solidFill>
                <a:latin typeface="Calibri" panose="020F0502020204030204" pitchFamily="34" charset="0"/>
                <a:ea typeface="Calibri" panose="020F0502020204030204" pitchFamily="34" charset="0"/>
              </a:rPr>
              <a:t> </a:t>
            </a:r>
          </a:p>
          <a:p>
            <a:pPr lvl="1">
              <a:spcBef>
                <a:spcPts val="0"/>
              </a:spcBef>
              <a:spcAft>
                <a:spcPts val="800"/>
              </a:spcAft>
            </a:pPr>
            <a:r>
              <a:rPr lang="en-US" sz="3200" b="1" dirty="0">
                <a:solidFill>
                  <a:srgbClr val="FFFFFF"/>
                </a:solidFill>
                <a:effectLst/>
                <a:latin typeface="Calibri" panose="020F0502020204030204" pitchFamily="34" charset="0"/>
                <a:ea typeface="Calibri" panose="020F0502020204030204" pitchFamily="34" charset="0"/>
              </a:rPr>
              <a:t>How can we build structures that serve accompaniment?</a:t>
            </a:r>
          </a:p>
          <a:p>
            <a:pPr marL="457200" lvl="1" indent="0">
              <a:spcBef>
                <a:spcPts val="0"/>
              </a:spcBef>
              <a:spcAft>
                <a:spcPts val="800"/>
              </a:spcAft>
              <a:buNone/>
            </a:pPr>
            <a:endParaRPr lang="en-US" sz="3200" b="1" dirty="0">
              <a:solidFill>
                <a:srgbClr val="FFFFFF"/>
              </a:solidFill>
              <a:effectLst/>
              <a:latin typeface="Calibri" panose="020F0502020204030204" pitchFamily="34" charset="0"/>
              <a:ea typeface="Calibri" panose="020F0502020204030204" pitchFamily="34" charset="0"/>
            </a:endParaRPr>
          </a:p>
          <a:p>
            <a:pPr lvl="1">
              <a:spcBef>
                <a:spcPts val="0"/>
              </a:spcBef>
              <a:spcAft>
                <a:spcPts val="800"/>
              </a:spcAft>
            </a:pPr>
            <a:r>
              <a:rPr lang="en-US" sz="3200" b="1" dirty="0">
                <a:solidFill>
                  <a:srgbClr val="FFFFFF"/>
                </a:solidFill>
                <a:effectLst/>
                <a:latin typeface="Calibri" panose="020F0502020204030204" pitchFamily="34" charset="0"/>
                <a:ea typeface="Calibri" panose="020F0502020204030204" pitchFamily="34" charset="0"/>
              </a:rPr>
              <a:t>How to we develop the practices of accompanying? </a:t>
            </a:r>
          </a:p>
          <a:p>
            <a:endParaRPr lang="en-US" sz="2000" dirty="0">
              <a:solidFill>
                <a:srgbClr val="FFFFFF"/>
              </a:solidFill>
            </a:endParaRPr>
          </a:p>
        </p:txBody>
      </p:sp>
    </p:spTree>
    <p:extLst>
      <p:ext uri="{BB962C8B-B14F-4D97-AF65-F5344CB8AC3E}">
        <p14:creationId xmlns:p14="http://schemas.microsoft.com/office/powerpoint/2010/main" val="323775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0D7358F8-19C3-4CD0-8635-F359DD0065C0}"/>
              </a:ext>
            </a:extLst>
          </p:cNvPr>
          <p:cNvPicPr>
            <a:picLocks noChangeAspect="1"/>
          </p:cNvPicPr>
          <p:nvPr/>
        </p:nvPicPr>
        <p:blipFill rotWithShape="1">
          <a:blip r:embed="rId4"/>
          <a:srcRect l="17134" r="13190"/>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3466F3-997E-4297-900E-DE08548718F8}"/>
              </a:ext>
            </a:extLst>
          </p:cNvPr>
          <p:cNvSpPr>
            <a:spLocks noGrp="1"/>
          </p:cNvSpPr>
          <p:nvPr>
            <p:ph type="title"/>
          </p:nvPr>
        </p:nvSpPr>
        <p:spPr>
          <a:xfrm>
            <a:off x="680322" y="753228"/>
            <a:ext cx="3679028" cy="1080938"/>
          </a:xfrm>
        </p:spPr>
        <p:txBody>
          <a:bodyPr>
            <a:normAutofit/>
          </a:bodyPr>
          <a:lstStyle/>
          <a:p>
            <a:r>
              <a:rPr lang="en-US" sz="2500"/>
              <a:t>Becoming a Community Who Accompanies</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40883A9A-1958-488D-BDBC-B5EB966DF14A}"/>
              </a:ext>
            </a:extLst>
          </p:cNvPr>
          <p:cNvSpPr>
            <a:spLocks noGrp="1"/>
          </p:cNvSpPr>
          <p:nvPr>
            <p:ph idx="1"/>
          </p:nvPr>
        </p:nvSpPr>
        <p:spPr>
          <a:xfrm>
            <a:off x="375782" y="2121426"/>
            <a:ext cx="3886176" cy="3814763"/>
          </a:xfrm>
        </p:spPr>
        <p:txBody>
          <a:bodyPr>
            <a:normAutofit fontScale="85000" lnSpcReduction="10000"/>
          </a:bodyPr>
          <a:lstStyle/>
          <a:p>
            <a:pPr marL="457200" lvl="1" indent="0">
              <a:spcBef>
                <a:spcPts val="0"/>
              </a:spcBef>
              <a:spcAft>
                <a:spcPts val="800"/>
              </a:spcAft>
              <a:buNone/>
            </a:pPr>
            <a:endParaRPr lang="en-US" sz="1600" dirty="0">
              <a:effectLst/>
              <a:latin typeface="Calibri" panose="020F0502020204030204" pitchFamily="34" charset="0"/>
              <a:ea typeface="Calibri" panose="020F0502020204030204" pitchFamily="34" charset="0"/>
            </a:endParaRPr>
          </a:p>
          <a:p>
            <a:pPr lvl="1">
              <a:spcBef>
                <a:spcPts val="0"/>
              </a:spcBef>
              <a:spcAft>
                <a:spcPts val="800"/>
              </a:spcAft>
            </a:pPr>
            <a:r>
              <a:rPr lang="en-US" sz="3200" dirty="0">
                <a:effectLst/>
                <a:latin typeface="Calibri" panose="020F0502020204030204" pitchFamily="34" charset="0"/>
                <a:ea typeface="Calibri" panose="020F0502020204030204" pitchFamily="34" charset="0"/>
              </a:rPr>
              <a:t>Empowering the parish to accompany young disciples</a:t>
            </a:r>
          </a:p>
          <a:p>
            <a:pPr lvl="1">
              <a:spcBef>
                <a:spcPts val="0"/>
              </a:spcBef>
              <a:spcAft>
                <a:spcPts val="800"/>
              </a:spcAft>
            </a:pPr>
            <a:r>
              <a:rPr lang="en-US" sz="3200" dirty="0">
                <a:effectLst/>
                <a:latin typeface="Calibri" panose="020F0502020204030204" pitchFamily="34" charset="0"/>
                <a:ea typeface="Calibri" panose="020F0502020204030204" pitchFamily="34" charset="0"/>
              </a:rPr>
              <a:t>Equipping Parents and Faith Companions</a:t>
            </a:r>
          </a:p>
          <a:p>
            <a:pPr lvl="1">
              <a:spcBef>
                <a:spcPts val="0"/>
              </a:spcBef>
              <a:spcAft>
                <a:spcPts val="800"/>
              </a:spcAft>
            </a:pPr>
            <a:r>
              <a:rPr lang="en-US" sz="3200" dirty="0">
                <a:effectLst/>
                <a:latin typeface="Calibri" panose="020F0502020204030204" pitchFamily="34" charset="0"/>
                <a:ea typeface="Calibri" panose="020F0502020204030204" pitchFamily="34" charset="0"/>
              </a:rPr>
              <a:t>Transforming ministries to provide accompaniment</a:t>
            </a:r>
          </a:p>
          <a:p>
            <a:endParaRPr lang="en-US" sz="1600" dirty="0"/>
          </a:p>
        </p:txBody>
      </p:sp>
    </p:spTree>
    <p:extLst>
      <p:ext uri="{BB962C8B-B14F-4D97-AF65-F5344CB8AC3E}">
        <p14:creationId xmlns:p14="http://schemas.microsoft.com/office/powerpoint/2010/main" val="466177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5E30-C396-4163-A3AE-52F01A534D09}"/>
              </a:ext>
            </a:extLst>
          </p:cNvPr>
          <p:cNvSpPr>
            <a:spLocks noGrp="1"/>
          </p:cNvSpPr>
          <p:nvPr>
            <p:ph type="title"/>
          </p:nvPr>
        </p:nvSpPr>
        <p:spPr/>
        <p:txBody>
          <a:bodyPr/>
          <a:lstStyle/>
          <a:p>
            <a:r>
              <a:rPr lang="en-US" dirty="0"/>
              <a:t>Accompaniment in My Parish </a:t>
            </a:r>
          </a:p>
        </p:txBody>
      </p:sp>
      <p:sp>
        <p:nvSpPr>
          <p:cNvPr id="3" name="Text Placeholder 2">
            <a:extLst>
              <a:ext uri="{FF2B5EF4-FFF2-40B4-BE49-F238E27FC236}">
                <a16:creationId xmlns:a16="http://schemas.microsoft.com/office/drawing/2014/main" id="{522C4F55-F73E-4C95-9481-30A40C707AA4}"/>
              </a:ext>
            </a:extLst>
          </p:cNvPr>
          <p:cNvSpPr>
            <a:spLocks noGrp="1"/>
          </p:cNvSpPr>
          <p:nvPr>
            <p:ph type="body" idx="1"/>
          </p:nvPr>
        </p:nvSpPr>
        <p:spPr>
          <a:xfrm>
            <a:off x="678620" y="2336873"/>
            <a:ext cx="4700058" cy="693135"/>
          </a:xfrm>
        </p:spPr>
        <p:txBody>
          <a:bodyPr/>
          <a:lstStyle/>
          <a:p>
            <a:r>
              <a:rPr lang="en-US" dirty="0"/>
              <a:t>RESOURCES</a:t>
            </a:r>
          </a:p>
        </p:txBody>
      </p:sp>
      <p:sp>
        <p:nvSpPr>
          <p:cNvPr id="4" name="Content Placeholder 3">
            <a:extLst>
              <a:ext uri="{FF2B5EF4-FFF2-40B4-BE49-F238E27FC236}">
                <a16:creationId xmlns:a16="http://schemas.microsoft.com/office/drawing/2014/main" id="{4A44C8BF-237E-4BB1-A2A2-9B21EFFC372F}"/>
              </a:ext>
            </a:extLst>
          </p:cNvPr>
          <p:cNvSpPr>
            <a:spLocks noGrp="1"/>
          </p:cNvSpPr>
          <p:nvPr>
            <p:ph sz="half" idx="2"/>
          </p:nvPr>
        </p:nvSpPr>
        <p:spPr/>
        <p:txBody>
          <a:bodyPr>
            <a:normAutofit fontScale="92500" lnSpcReduction="10000"/>
          </a:bodyPr>
          <a:lstStyle/>
          <a:p>
            <a:pPr marL="0" indent="0">
              <a:buNone/>
            </a:pPr>
            <a:r>
              <a:rPr lang="en-US" dirty="0"/>
              <a:t>What are the resources of our parish for accompanying youth               in faith ? </a:t>
            </a:r>
          </a:p>
          <a:p>
            <a:pPr marL="0" indent="0">
              <a:buNone/>
            </a:pPr>
            <a:endParaRPr lang="en-US" dirty="0"/>
          </a:p>
          <a:p>
            <a:pPr marL="0" indent="0">
              <a:buNone/>
            </a:pPr>
            <a:r>
              <a:rPr lang="en-US" dirty="0"/>
              <a:t>Think of the people,                           the communities, the traditions, practices, patterns,                             and possibilities                          for youth involvement. </a:t>
            </a:r>
          </a:p>
        </p:txBody>
      </p:sp>
      <p:sp>
        <p:nvSpPr>
          <p:cNvPr id="6" name="Text Placeholder 5">
            <a:extLst>
              <a:ext uri="{FF2B5EF4-FFF2-40B4-BE49-F238E27FC236}">
                <a16:creationId xmlns:a16="http://schemas.microsoft.com/office/drawing/2014/main" id="{1E831132-6B0D-458B-B797-E97EB118C09A}"/>
              </a:ext>
            </a:extLst>
          </p:cNvPr>
          <p:cNvSpPr>
            <a:spLocks noGrp="1"/>
          </p:cNvSpPr>
          <p:nvPr>
            <p:ph type="body" sz="quarter" idx="3"/>
          </p:nvPr>
        </p:nvSpPr>
        <p:spPr>
          <a:xfrm>
            <a:off x="5594123" y="2336873"/>
            <a:ext cx="4700059" cy="692076"/>
          </a:xfrm>
        </p:spPr>
        <p:txBody>
          <a:bodyPr/>
          <a:lstStyle/>
          <a:p>
            <a:r>
              <a:rPr lang="en-US" dirty="0"/>
              <a:t>CHANGE </a:t>
            </a:r>
          </a:p>
        </p:txBody>
      </p:sp>
      <p:sp>
        <p:nvSpPr>
          <p:cNvPr id="5" name="Content Placeholder 4">
            <a:extLst>
              <a:ext uri="{FF2B5EF4-FFF2-40B4-BE49-F238E27FC236}">
                <a16:creationId xmlns:a16="http://schemas.microsoft.com/office/drawing/2014/main" id="{31574EDD-A28C-49B5-B9CF-7DDE9B0425FF}"/>
              </a:ext>
            </a:extLst>
          </p:cNvPr>
          <p:cNvSpPr>
            <a:spLocks noGrp="1"/>
          </p:cNvSpPr>
          <p:nvPr>
            <p:ph sz="quarter" idx="4"/>
          </p:nvPr>
        </p:nvSpPr>
        <p:spPr/>
        <p:txBody>
          <a:bodyPr>
            <a:normAutofit fontScale="92500" lnSpcReduction="10000"/>
          </a:bodyPr>
          <a:lstStyle/>
          <a:p>
            <a:pPr marL="0" indent="0">
              <a:buNone/>
            </a:pPr>
            <a:r>
              <a:rPr lang="en-US" dirty="0"/>
              <a:t>What needs to change in our parish to better accompany youth in faith?  </a:t>
            </a:r>
          </a:p>
          <a:p>
            <a:pPr marL="0" indent="0">
              <a:buNone/>
            </a:pPr>
            <a:endParaRPr lang="en-US" dirty="0"/>
          </a:p>
          <a:p>
            <a:pPr marL="0" indent="0">
              <a:buNone/>
            </a:pPr>
            <a:r>
              <a:rPr lang="en-US" dirty="0"/>
              <a:t>Think about…                                       the policies,                                             the communities,                                the practices,                                           the challenges                                       and tensions.</a:t>
            </a:r>
          </a:p>
        </p:txBody>
      </p:sp>
    </p:spTree>
    <p:extLst>
      <p:ext uri="{BB962C8B-B14F-4D97-AF65-F5344CB8AC3E}">
        <p14:creationId xmlns:p14="http://schemas.microsoft.com/office/powerpoint/2010/main" val="70905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408B2-5EE1-4E21-B7C8-B2B757A130D7}"/>
              </a:ext>
            </a:extLst>
          </p:cNvPr>
          <p:cNvPicPr>
            <a:picLocks noChangeAspect="1"/>
          </p:cNvPicPr>
          <p:nvPr/>
        </p:nvPicPr>
        <p:blipFill rotWithShape="1">
          <a:blip r:embed="rId3"/>
          <a:srcRect l="4522" t="14622" r="4569" b="8769"/>
          <a:stretch/>
        </p:blipFill>
        <p:spPr>
          <a:xfrm>
            <a:off x="-3176" y="10"/>
            <a:ext cx="12192000" cy="6857991"/>
          </a:xfrm>
          <a:prstGeom prst="rect">
            <a:avLst/>
          </a:prstGeom>
        </p:spPr>
      </p:pic>
      <p:sp>
        <p:nvSpPr>
          <p:cNvPr id="45" name="Rectangle 4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DE18207D-16E5-413C-AA1C-FD7AEAAF34DA}"/>
              </a:ext>
            </a:extLst>
          </p:cNvPr>
          <p:cNvSpPr>
            <a:spLocks noGrp="1"/>
          </p:cNvSpPr>
          <p:nvPr>
            <p:ph type="ctrTitle"/>
          </p:nvPr>
        </p:nvSpPr>
        <p:spPr>
          <a:xfrm>
            <a:off x="680322" y="4402667"/>
            <a:ext cx="8133478" cy="940240"/>
          </a:xfrm>
        </p:spPr>
        <p:txBody>
          <a:bodyPr>
            <a:normAutofit/>
          </a:bodyPr>
          <a:lstStyle/>
          <a:p>
            <a:r>
              <a:rPr lang="en-US" sz="4800" dirty="0"/>
              <a:t>Next Steps</a:t>
            </a:r>
          </a:p>
        </p:txBody>
      </p:sp>
      <p:sp>
        <p:nvSpPr>
          <p:cNvPr id="8" name="Subtitle 7">
            <a:extLst>
              <a:ext uri="{FF2B5EF4-FFF2-40B4-BE49-F238E27FC236}">
                <a16:creationId xmlns:a16="http://schemas.microsoft.com/office/drawing/2014/main" id="{8FB9D347-E298-4997-B1C9-319B6680B7E3}"/>
              </a:ext>
            </a:extLst>
          </p:cNvPr>
          <p:cNvSpPr>
            <a:spLocks noGrp="1"/>
          </p:cNvSpPr>
          <p:nvPr>
            <p:ph type="subTitle" idx="1"/>
          </p:nvPr>
        </p:nvSpPr>
        <p:spPr>
          <a:xfrm>
            <a:off x="150312" y="5342302"/>
            <a:ext cx="8663488" cy="438460"/>
          </a:xfrm>
        </p:spPr>
        <p:txBody>
          <a:bodyPr>
            <a:normAutofit/>
          </a:bodyPr>
          <a:lstStyle/>
          <a:p>
            <a:r>
              <a:rPr lang="en-US" sz="1800" dirty="0"/>
              <a:t>Innovation . Future . Ideas . Dreams . Hopes . Strategies . Input . Plans . Changes </a:t>
            </a:r>
          </a:p>
        </p:txBody>
      </p:sp>
      <p:sp>
        <p:nvSpPr>
          <p:cNvPr id="47" name="Rectangle 4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4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75F66597-B3D2-4603-9E46-0ED924124FD1}"/>
              </a:ext>
            </a:extLst>
          </p:cNvPr>
          <p:cNvPicPr>
            <a:picLocks noChangeAspect="1"/>
          </p:cNvPicPr>
          <p:nvPr/>
        </p:nvPicPr>
        <p:blipFill rotWithShape="1">
          <a:blip r:embed="rId4"/>
          <a:srcRect l="10985" r="15484"/>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r>
              <a:rPr lang="en-US" sz="4400" dirty="0"/>
              <a:t>Be New!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212942" y="2172978"/>
            <a:ext cx="4302691" cy="3931794"/>
          </a:xfrm>
        </p:spPr>
        <p:txBody>
          <a:bodyPr>
            <a:normAutofit/>
          </a:bodyPr>
          <a:lstStyle/>
          <a:p>
            <a:pPr marL="0" indent="0">
              <a:buNone/>
            </a:pPr>
            <a:r>
              <a:rPr lang="en-US" sz="2800" dirty="0">
                <a:effectLst>
                  <a:outerShdw blurRad="38100" dist="38100" dir="2700000" algn="tl">
                    <a:srgbClr val="000000">
                      <a:alpha val="43137"/>
                    </a:srgbClr>
                  </a:outerShdw>
                </a:effectLst>
              </a:rPr>
              <a:t>…the task involves learning to                               </a:t>
            </a:r>
            <a:r>
              <a:rPr lang="en-US" sz="2800" b="1" dirty="0">
                <a:effectLst>
                  <a:outerShdw blurRad="38100" dist="38100" dir="2700000" algn="tl">
                    <a:srgbClr val="000000">
                      <a:alpha val="43137"/>
                    </a:srgbClr>
                  </a:outerShdw>
                </a:effectLst>
              </a:rPr>
              <a:t>allow for something new </a:t>
            </a:r>
            <a:r>
              <a:rPr lang="en-US" sz="2800" dirty="0">
                <a:effectLst>
                  <a:outerShdw blurRad="38100" dist="38100" dir="2700000" algn="tl">
                    <a:srgbClr val="000000">
                      <a:alpha val="43137"/>
                    </a:srgbClr>
                  </a:outerShdw>
                </a:effectLst>
              </a:rPr>
              <a:t>and not stifling                      what is new                           by attempting to apply a preconceived framework. </a:t>
            </a:r>
          </a:p>
          <a:p>
            <a:pPr marL="0" indent="0">
              <a:buNone/>
            </a:pPr>
            <a:endParaRPr lang="en-US" sz="1600" dirty="0">
              <a:effectLst>
                <a:outerShdw blurRad="38100" dist="38100" dir="2700000" algn="tl">
                  <a:srgbClr val="000000">
                    <a:alpha val="43137"/>
                  </a:srgbClr>
                </a:outerShdw>
              </a:effectLst>
            </a:endParaRPr>
          </a:p>
          <a:p>
            <a:pPr marL="0" indent="0">
              <a:buNone/>
            </a:pPr>
            <a:r>
              <a:rPr lang="en-US" sz="1600" dirty="0">
                <a:effectLst>
                  <a:outerShdw blurRad="38100" dist="38100" dir="2700000" algn="tl">
                    <a:srgbClr val="000000">
                      <a:alpha val="43137"/>
                    </a:srgbClr>
                  </a:outerShdw>
                </a:effectLst>
              </a:rPr>
              <a:t>Preparatory Document for the Synod on Youth, Part 3, # 1</a:t>
            </a:r>
          </a:p>
          <a:p>
            <a:pPr marL="0" indent="0">
              <a:buNone/>
            </a:pP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6629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CD204E03-AC55-48B9-9C21-A051E3B2F6C4}"/>
              </a:ext>
            </a:extLst>
          </p:cNvPr>
          <p:cNvPicPr>
            <a:picLocks noChangeAspect="1"/>
          </p:cNvPicPr>
          <p:nvPr/>
        </p:nvPicPr>
        <p:blipFill rotWithShape="1">
          <a:blip r:embed="rId4"/>
          <a:srcRect l="10955" r="15514"/>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ADE399-179F-4EA4-8C28-BC76933292C5}"/>
              </a:ext>
            </a:extLst>
          </p:cNvPr>
          <p:cNvSpPr>
            <a:spLocks noGrp="1"/>
          </p:cNvSpPr>
          <p:nvPr>
            <p:ph type="title"/>
          </p:nvPr>
        </p:nvSpPr>
        <p:spPr>
          <a:xfrm>
            <a:off x="680322" y="753228"/>
            <a:ext cx="3679028" cy="1080938"/>
          </a:xfrm>
        </p:spPr>
        <p:txBody>
          <a:bodyPr>
            <a:normAutofit/>
          </a:bodyPr>
          <a:lstStyle/>
          <a:p>
            <a:r>
              <a:rPr lang="en-US" sz="3200"/>
              <a:t>Prayer</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654E4521-EBEB-4CB5-926C-B51D2FE67DA4}"/>
              </a:ext>
            </a:extLst>
          </p:cNvPr>
          <p:cNvSpPr>
            <a:spLocks noGrp="1"/>
          </p:cNvSpPr>
          <p:nvPr>
            <p:ph idx="1"/>
          </p:nvPr>
        </p:nvSpPr>
        <p:spPr>
          <a:xfrm>
            <a:off x="363256" y="2172978"/>
            <a:ext cx="3898702" cy="3763211"/>
          </a:xfrm>
        </p:spPr>
        <p:txBody>
          <a:bodyPr>
            <a:normAutofit fontScale="92500" lnSpcReduction="10000"/>
          </a:bodyPr>
          <a:lstStyle/>
          <a:p>
            <a:pPr marL="0" marR="0" indent="0">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 reading from the Gospel according to Luke. </a:t>
            </a:r>
          </a:p>
          <a:p>
            <a:pPr marL="0" marR="0" indent="0">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All: Glory to you, O Lord. </a:t>
            </a:r>
          </a:p>
          <a:p>
            <a:pPr marL="0" indent="0">
              <a:spcBef>
                <a:spcPts val="0"/>
              </a:spcBef>
              <a:spcAft>
                <a:spcPts val="800"/>
              </a:spcAft>
              <a:buNone/>
            </a:pPr>
            <a:r>
              <a:rPr lang="en-US" sz="2800" dirty="0">
                <a:latin typeface="Calibri" panose="020F0502020204030204" pitchFamily="34" charset="0"/>
                <a:ea typeface="Calibri" panose="020F0502020204030204" pitchFamily="34" charset="0"/>
                <a:cs typeface="Times New Roman" panose="02020603050405020304" pitchFamily="18" charset="0"/>
              </a:rPr>
              <a:t>Reading, Part 1:</a:t>
            </a:r>
          </a:p>
          <a:p>
            <a:pPr marL="0" marR="0" indent="0">
              <a:spcBef>
                <a:spcPts val="0"/>
              </a:spcBef>
              <a:spcAft>
                <a:spcPts val="800"/>
              </a:spcAft>
              <a:buNone/>
            </a:pP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What questions are on the minds and hearts of young people in our community?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419654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9BA1C845-1A13-4534-8D18-57C308C20075}"/>
              </a:ext>
            </a:extLst>
          </p:cNvPr>
          <p:cNvPicPr>
            <a:picLocks noChangeAspect="1"/>
          </p:cNvPicPr>
          <p:nvPr/>
        </p:nvPicPr>
        <p:blipFill rotWithShape="1">
          <a:blip r:embed="rId4"/>
          <a:srcRect r="17380" b="-2"/>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ADE399-179F-4EA4-8C28-BC76933292C5}"/>
              </a:ext>
            </a:extLst>
          </p:cNvPr>
          <p:cNvSpPr>
            <a:spLocks noGrp="1"/>
          </p:cNvSpPr>
          <p:nvPr>
            <p:ph type="title"/>
          </p:nvPr>
        </p:nvSpPr>
        <p:spPr>
          <a:xfrm>
            <a:off x="680322" y="753228"/>
            <a:ext cx="3679028" cy="1080938"/>
          </a:xfrm>
        </p:spPr>
        <p:txBody>
          <a:bodyPr>
            <a:normAutofit/>
          </a:bodyPr>
          <a:lstStyle/>
          <a:p>
            <a:r>
              <a:rPr lang="en-US" sz="3200"/>
              <a:t>Prayer</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654E4521-EBEB-4CB5-926C-B51D2FE67DA4}"/>
              </a:ext>
            </a:extLst>
          </p:cNvPr>
          <p:cNvSpPr>
            <a:spLocks noGrp="1"/>
          </p:cNvSpPr>
          <p:nvPr>
            <p:ph idx="1"/>
          </p:nvPr>
        </p:nvSpPr>
        <p:spPr>
          <a:xfrm>
            <a:off x="403664" y="1753644"/>
            <a:ext cx="3892763" cy="4922729"/>
          </a:xfrm>
        </p:spPr>
        <p:txBody>
          <a:bodyPr>
            <a:normAutofit fontScale="70000" lnSpcReduction="20000"/>
          </a:bodyPr>
          <a:lstStyle/>
          <a:p>
            <a:pPr marL="0" marR="0" indent="0">
              <a:spcBef>
                <a:spcPts val="0"/>
              </a:spcBef>
              <a:spcAft>
                <a:spcPts val="800"/>
              </a:spcAft>
              <a:buNone/>
            </a:pP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3800" dirty="0">
                <a:effectLst/>
                <a:latin typeface="Calibri" panose="020F0502020204030204" pitchFamily="34" charset="0"/>
                <a:ea typeface="Calibri" panose="020F0502020204030204" pitchFamily="34" charset="0"/>
                <a:cs typeface="Times New Roman" panose="02020603050405020304" pitchFamily="18" charset="0"/>
              </a:rPr>
              <a:t>Reading, Part 2: </a:t>
            </a:r>
          </a:p>
          <a:p>
            <a:pPr marL="0" marR="0" indent="0">
              <a:spcBef>
                <a:spcPts val="0"/>
              </a:spcBef>
              <a:spcAft>
                <a:spcPts val="800"/>
              </a:spcAft>
              <a:buNone/>
            </a:pPr>
            <a:r>
              <a:rPr lang="en-US" sz="3800" dirty="0">
                <a:effectLst/>
                <a:latin typeface="Calibri" panose="020F0502020204030204" pitchFamily="34" charset="0"/>
                <a:ea typeface="Calibri" panose="020F0502020204030204" pitchFamily="34" charset="0"/>
                <a:cs typeface="Times New Roman" panose="02020603050405020304" pitchFamily="18" charset="0"/>
              </a:rPr>
              <a:t>Who is someone </a:t>
            </a:r>
            <a:r>
              <a:rPr lang="en-US" sz="3800" dirty="0">
                <a:latin typeface="Calibri" panose="020F0502020204030204" pitchFamily="34" charset="0"/>
                <a:ea typeface="Calibri" panose="020F0502020204030204" pitchFamily="34" charset="0"/>
                <a:cs typeface="Times New Roman" panose="02020603050405020304" pitchFamily="18" charset="0"/>
              </a:rPr>
              <a:t>that</a:t>
            </a:r>
            <a:r>
              <a:rPr lang="en-US" sz="3800" dirty="0">
                <a:effectLst/>
                <a:latin typeface="Calibri" panose="020F0502020204030204" pitchFamily="34" charset="0"/>
                <a:ea typeface="Calibri" panose="020F0502020204030204" pitchFamily="34" charset="0"/>
                <a:cs typeface="Times New Roman" panose="02020603050405020304" pitchFamily="18" charset="0"/>
              </a:rPr>
              <a:t> has accompanied you in faith?</a:t>
            </a:r>
          </a:p>
          <a:p>
            <a:pPr marL="0" indent="0">
              <a:spcBef>
                <a:spcPts val="0"/>
              </a:spcBef>
              <a:spcAft>
                <a:spcPts val="800"/>
              </a:spcAft>
              <a:buNone/>
            </a:pPr>
            <a:r>
              <a:rPr lang="en-US" sz="3800" dirty="0">
                <a:latin typeface="Calibri" panose="020F0502020204030204" pitchFamily="34" charset="0"/>
                <a:cs typeface="Times New Roman" panose="02020603050405020304" pitchFamily="18" charset="0"/>
              </a:rPr>
              <a:t>What do you notice about people who accompany?  </a:t>
            </a:r>
          </a:p>
          <a:p>
            <a:pPr marL="0" marR="0" indent="0">
              <a:spcBef>
                <a:spcPts val="0"/>
              </a:spcBef>
              <a:spcAft>
                <a:spcPts val="800"/>
              </a:spcAft>
              <a:buNone/>
            </a:pPr>
            <a:r>
              <a:rPr lang="en-US" sz="38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800"/>
              </a:spcAft>
              <a:buNone/>
            </a:pPr>
            <a:r>
              <a:rPr lang="en-US" sz="3800" dirty="0">
                <a:effectLst/>
                <a:latin typeface="Calibri" panose="020F0502020204030204" pitchFamily="34" charset="0"/>
                <a:ea typeface="Calibri" panose="020F0502020204030204" pitchFamily="34" charset="0"/>
                <a:cs typeface="Times New Roman" panose="02020603050405020304" pitchFamily="18" charset="0"/>
              </a:rPr>
              <a:t>Reading, Part 3: </a:t>
            </a:r>
          </a:p>
          <a:p>
            <a:pPr marL="0" marR="0" indent="0">
              <a:spcBef>
                <a:spcPts val="0"/>
              </a:spcBef>
              <a:spcAft>
                <a:spcPts val="800"/>
              </a:spcAft>
              <a:buNone/>
            </a:pPr>
            <a:r>
              <a:rPr lang="en-US" sz="3800" dirty="0">
                <a:effectLst/>
                <a:latin typeface="Calibri" panose="020F0502020204030204" pitchFamily="34" charset="0"/>
                <a:ea typeface="Calibri" panose="020F0502020204030204" pitchFamily="34" charset="0"/>
                <a:cs typeface="Times New Roman" panose="02020603050405020304" pitchFamily="18" charset="0"/>
              </a:rPr>
              <a:t>The Gospel of the Lord</a:t>
            </a:r>
          </a:p>
          <a:p>
            <a:pPr marL="0" marR="0" indent="0">
              <a:spcBef>
                <a:spcPts val="0"/>
              </a:spcBef>
              <a:spcAft>
                <a:spcPts val="800"/>
              </a:spcAft>
              <a:buNone/>
            </a:pPr>
            <a:r>
              <a:rPr lang="en-US" sz="3800" dirty="0">
                <a:effectLst/>
                <a:latin typeface="Calibri" panose="020F0502020204030204" pitchFamily="34" charset="0"/>
                <a:ea typeface="Calibri" panose="020F0502020204030204" pitchFamily="34" charset="0"/>
                <a:cs typeface="Times New Roman" panose="02020603050405020304" pitchFamily="18" charset="0"/>
              </a:rPr>
              <a:t>All:  Praise to you Lord Jesus Christ</a:t>
            </a:r>
          </a:p>
          <a:p>
            <a:pPr marL="0" marR="0" indent="0">
              <a:spcBef>
                <a:spcPts val="0"/>
              </a:spcBef>
              <a:spcAft>
                <a:spcPts val="80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367519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EF6D9C16-E4E7-4846-9077-1E8EEE43DA33}"/>
              </a:ext>
            </a:extLst>
          </p:cNvPr>
          <p:cNvSpPr>
            <a:spLocks noGrp="1"/>
          </p:cNvSpPr>
          <p:nvPr>
            <p:ph idx="1"/>
          </p:nvPr>
        </p:nvSpPr>
        <p:spPr>
          <a:xfrm>
            <a:off x="538619" y="2121426"/>
            <a:ext cx="5183331" cy="4404634"/>
          </a:xfrm>
        </p:spPr>
        <p:txBody>
          <a:bodyPr>
            <a:normAutofit fontScale="85000" lnSpcReduction="10000"/>
          </a:bodyPr>
          <a:lstStyle/>
          <a:p>
            <a:pPr marL="0" indent="0">
              <a:buNone/>
            </a:pPr>
            <a:r>
              <a:rPr lang="en-US" sz="3200" dirty="0"/>
              <a:t>Jesus walks with two disciples…</a:t>
            </a:r>
          </a:p>
          <a:p>
            <a:pPr marL="0" indent="0">
              <a:buNone/>
            </a:pPr>
            <a:r>
              <a:rPr lang="en-US" sz="3200" dirty="0"/>
              <a:t>He asks them questions and listens patiently to their version of events, and in this way, he helps them </a:t>
            </a:r>
            <a:r>
              <a:rPr lang="en-US" sz="3200" b="1" i="1" dirty="0"/>
              <a:t>recognize</a:t>
            </a:r>
            <a:r>
              <a:rPr lang="en-US" sz="3200" dirty="0"/>
              <a:t> what they were experiencing. </a:t>
            </a:r>
          </a:p>
          <a:p>
            <a:pPr marL="0" indent="0">
              <a:buNone/>
            </a:pPr>
            <a:r>
              <a:rPr lang="en-US" sz="3200" dirty="0"/>
              <a:t>Then, with affection and power, he proclaims the word to them, leading them to </a:t>
            </a:r>
            <a:r>
              <a:rPr lang="en-US" sz="3200" b="1" i="1" dirty="0"/>
              <a:t>interpret</a:t>
            </a:r>
            <a:r>
              <a:rPr lang="en-US" sz="3200" dirty="0"/>
              <a:t> the events they had experienced in the light of the Scriptures. </a:t>
            </a:r>
          </a:p>
          <a:p>
            <a:pPr marL="0" indent="0">
              <a:buNone/>
            </a:pPr>
            <a:r>
              <a:rPr lang="en-US" sz="2000" dirty="0"/>
              <a:t>Pope Francis, </a:t>
            </a:r>
            <a:r>
              <a:rPr lang="en-US" sz="2000" i="1" dirty="0"/>
              <a:t>Christus Vivit</a:t>
            </a:r>
            <a:r>
              <a:rPr lang="en-US" sz="2000" dirty="0"/>
              <a:t>, 2019, # 237</a:t>
            </a:r>
          </a:p>
          <a:p>
            <a:endParaRPr lang="en-US" sz="2000" dirty="0"/>
          </a:p>
        </p:txBody>
      </p:sp>
      <p:pic>
        <p:nvPicPr>
          <p:cNvPr id="6" name="Picture 5">
            <a:extLst>
              <a:ext uri="{FF2B5EF4-FFF2-40B4-BE49-F238E27FC236}">
                <a16:creationId xmlns:a16="http://schemas.microsoft.com/office/drawing/2014/main" id="{66ADEAE6-A8E2-49D6-92C1-928964487BA8}"/>
              </a:ext>
            </a:extLst>
          </p:cNvPr>
          <p:cNvPicPr>
            <a:picLocks noChangeAspect="1"/>
          </p:cNvPicPr>
          <p:nvPr/>
        </p:nvPicPr>
        <p:blipFill rotWithShape="1">
          <a:blip r:embed="rId4"/>
          <a:srcRect r="19356"/>
          <a:stretch/>
        </p:blipFill>
        <p:spPr>
          <a:xfrm>
            <a:off x="6096000" y="10"/>
            <a:ext cx="6092823" cy="6856310"/>
          </a:xfrm>
          <a:prstGeom prst="rect">
            <a:avLst/>
          </a:prstGeom>
          <a:ln>
            <a:noFill/>
          </a:ln>
          <a:effectLst/>
        </p:spPr>
      </p:pic>
      <p:sp>
        <p:nvSpPr>
          <p:cNvPr id="15" name="Rectangle 1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C19224-A2A0-4C50-8946-BAD3FD54176C}"/>
              </a:ext>
            </a:extLst>
          </p:cNvPr>
          <p:cNvSpPr>
            <a:spLocks noGrp="1"/>
          </p:cNvSpPr>
          <p:nvPr>
            <p:ph type="title"/>
          </p:nvPr>
        </p:nvSpPr>
        <p:spPr>
          <a:xfrm>
            <a:off x="680321" y="753228"/>
            <a:ext cx="5538852" cy="1080938"/>
          </a:xfrm>
        </p:spPr>
        <p:txBody>
          <a:bodyPr>
            <a:normAutofit/>
          </a:bodyPr>
          <a:lstStyle/>
          <a:p>
            <a:r>
              <a:rPr lang="en-US" dirty="0"/>
              <a:t>Jesus enters their night…</a:t>
            </a:r>
          </a:p>
        </p:txBody>
      </p:sp>
      <p:pic>
        <p:nvPicPr>
          <p:cNvPr id="17" name="Picture 1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86165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EF6D9C16-E4E7-4846-9077-1E8EEE43DA33}"/>
              </a:ext>
            </a:extLst>
          </p:cNvPr>
          <p:cNvSpPr>
            <a:spLocks noGrp="1"/>
          </p:cNvSpPr>
          <p:nvPr>
            <p:ph idx="1"/>
          </p:nvPr>
        </p:nvSpPr>
        <p:spPr>
          <a:xfrm>
            <a:off x="563672" y="2113872"/>
            <a:ext cx="5354876" cy="4656446"/>
          </a:xfrm>
        </p:spPr>
        <p:txBody>
          <a:bodyPr>
            <a:normAutofit fontScale="70000" lnSpcReduction="20000"/>
          </a:bodyPr>
          <a:lstStyle/>
          <a:p>
            <a:pPr marL="0" indent="0">
              <a:buNone/>
            </a:pPr>
            <a:r>
              <a:rPr lang="en-US" sz="3500" dirty="0"/>
              <a:t>He accepts their invitation to stay with them as evening falls;</a:t>
            </a:r>
          </a:p>
          <a:p>
            <a:pPr marL="0" indent="0">
              <a:buNone/>
            </a:pPr>
            <a:r>
              <a:rPr lang="en-US" sz="3500" b="1" dirty="0"/>
              <a:t>he enters into their night.</a:t>
            </a:r>
            <a:r>
              <a:rPr lang="en-US" sz="3500" dirty="0"/>
              <a:t> </a:t>
            </a:r>
          </a:p>
          <a:p>
            <a:pPr marL="0" indent="0">
              <a:buNone/>
            </a:pPr>
            <a:r>
              <a:rPr lang="en-US" sz="3500" dirty="0"/>
              <a:t>As they listen to him speak, their hearts burn within them and their minds are opened; they then recognize him in the breaking of the bread. </a:t>
            </a:r>
          </a:p>
          <a:p>
            <a:pPr marL="0" indent="0">
              <a:buNone/>
            </a:pPr>
            <a:r>
              <a:rPr lang="en-US" sz="3500" dirty="0"/>
              <a:t>They themselves </a:t>
            </a:r>
            <a:r>
              <a:rPr lang="en-US" sz="3500" b="1" dirty="0"/>
              <a:t>choose</a:t>
            </a:r>
            <a:r>
              <a:rPr lang="en-US" sz="3500" dirty="0"/>
              <a:t> to resume their journey at once in the opposite direction, to return to the community and to share the experience of their encounter with the risen Lord.</a:t>
            </a:r>
          </a:p>
          <a:p>
            <a:pPr marL="0" indent="0">
              <a:buNone/>
            </a:pPr>
            <a:r>
              <a:rPr lang="en-US" sz="2000" dirty="0"/>
              <a:t>Pope Francis, </a:t>
            </a:r>
            <a:r>
              <a:rPr lang="en-US" sz="2000" i="1" dirty="0"/>
              <a:t>Christus Vivit</a:t>
            </a:r>
            <a:r>
              <a:rPr lang="en-US" sz="2000" dirty="0"/>
              <a:t>, 2019, # 237</a:t>
            </a:r>
          </a:p>
          <a:p>
            <a:endParaRPr lang="en-US" sz="2000" dirty="0"/>
          </a:p>
        </p:txBody>
      </p:sp>
      <p:pic>
        <p:nvPicPr>
          <p:cNvPr id="6" name="Picture 5">
            <a:extLst>
              <a:ext uri="{FF2B5EF4-FFF2-40B4-BE49-F238E27FC236}">
                <a16:creationId xmlns:a16="http://schemas.microsoft.com/office/drawing/2014/main" id="{66ADEAE6-A8E2-49D6-92C1-928964487BA8}"/>
              </a:ext>
            </a:extLst>
          </p:cNvPr>
          <p:cNvPicPr>
            <a:picLocks noChangeAspect="1"/>
          </p:cNvPicPr>
          <p:nvPr/>
        </p:nvPicPr>
        <p:blipFill rotWithShape="1">
          <a:blip r:embed="rId4"/>
          <a:srcRect r="19356"/>
          <a:stretch/>
        </p:blipFill>
        <p:spPr>
          <a:xfrm>
            <a:off x="6096000" y="10"/>
            <a:ext cx="6092823" cy="6856310"/>
          </a:xfrm>
          <a:prstGeom prst="rect">
            <a:avLst/>
          </a:prstGeom>
          <a:ln>
            <a:noFill/>
          </a:ln>
          <a:effectLst/>
        </p:spPr>
      </p:pic>
      <p:sp>
        <p:nvSpPr>
          <p:cNvPr id="15" name="Rectangle 1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C19224-A2A0-4C50-8946-BAD3FD54176C}"/>
              </a:ext>
            </a:extLst>
          </p:cNvPr>
          <p:cNvSpPr>
            <a:spLocks noGrp="1"/>
          </p:cNvSpPr>
          <p:nvPr>
            <p:ph type="title"/>
          </p:nvPr>
        </p:nvSpPr>
        <p:spPr>
          <a:xfrm>
            <a:off x="680321" y="753228"/>
            <a:ext cx="5415678" cy="1080938"/>
          </a:xfrm>
        </p:spPr>
        <p:txBody>
          <a:bodyPr>
            <a:normAutofit/>
          </a:bodyPr>
          <a:lstStyle/>
          <a:p>
            <a:r>
              <a:rPr lang="en-US" dirty="0"/>
              <a:t>Jesus enters their night…</a:t>
            </a:r>
          </a:p>
        </p:txBody>
      </p:sp>
      <p:pic>
        <p:nvPicPr>
          <p:cNvPr id="17" name="Picture 1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76738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E2A2C89E-EEB6-4BD7-B15F-CC34C70BE285}"/>
              </a:ext>
            </a:extLst>
          </p:cNvPr>
          <p:cNvPicPr>
            <a:picLocks noChangeAspect="1"/>
          </p:cNvPicPr>
          <p:nvPr/>
        </p:nvPicPr>
        <p:blipFill rotWithShape="1">
          <a:blip r:embed="rId4"/>
          <a:srcRect l="18423" r="6669"/>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542D21-C39E-450A-9F91-31D8399CAFB2}"/>
              </a:ext>
            </a:extLst>
          </p:cNvPr>
          <p:cNvSpPr>
            <a:spLocks noGrp="1"/>
          </p:cNvSpPr>
          <p:nvPr>
            <p:ph type="title"/>
          </p:nvPr>
        </p:nvSpPr>
        <p:spPr>
          <a:xfrm>
            <a:off x="680322" y="753228"/>
            <a:ext cx="3679028" cy="1080938"/>
          </a:xfrm>
        </p:spPr>
        <p:txBody>
          <a:bodyPr>
            <a:normAutofit/>
          </a:bodyPr>
          <a:lstStyle/>
          <a:p>
            <a:r>
              <a:rPr lang="en-US" sz="3200" dirty="0"/>
              <a:t>Prayer Response</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DE2A163E-BE65-4F87-B780-EFB5A4526200}"/>
              </a:ext>
            </a:extLst>
          </p:cNvPr>
          <p:cNvSpPr>
            <a:spLocks noGrp="1"/>
          </p:cNvSpPr>
          <p:nvPr>
            <p:ph idx="1"/>
          </p:nvPr>
        </p:nvSpPr>
        <p:spPr>
          <a:xfrm>
            <a:off x="680322" y="2336873"/>
            <a:ext cx="3581635" cy="3599316"/>
          </a:xfrm>
        </p:spPr>
        <p:txBody>
          <a:bodyPr>
            <a:normAutofit/>
          </a:bodyPr>
          <a:lstStyle/>
          <a:p>
            <a:pPr marL="0" indent="0">
              <a:buNone/>
            </a:pPr>
            <a:r>
              <a:rPr lang="en-US" sz="1600" dirty="0"/>
              <a:t> </a:t>
            </a:r>
            <a:r>
              <a:rPr lang="en-US" sz="3200" dirty="0"/>
              <a:t>Lord, </a:t>
            </a:r>
          </a:p>
          <a:p>
            <a:pPr marL="0" indent="0">
              <a:buNone/>
            </a:pPr>
            <a:r>
              <a:rPr lang="en-US" sz="3200" dirty="0"/>
              <a:t>Hear our prayer.</a:t>
            </a:r>
          </a:p>
        </p:txBody>
      </p:sp>
    </p:spTree>
    <p:extLst>
      <p:ext uri="{BB962C8B-B14F-4D97-AF65-F5344CB8AC3E}">
        <p14:creationId xmlns:p14="http://schemas.microsoft.com/office/powerpoint/2010/main" val="1988360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B9589AE7-D8DA-4A32-918C-54273AC81CBA}"/>
              </a:ext>
            </a:extLst>
          </p:cNvPr>
          <p:cNvSpPr>
            <a:spLocks noGrp="1"/>
          </p:cNvSpPr>
          <p:nvPr>
            <p:ph idx="1"/>
          </p:nvPr>
        </p:nvSpPr>
        <p:spPr>
          <a:xfrm>
            <a:off x="576197" y="2113872"/>
            <a:ext cx="5145753" cy="3822317"/>
          </a:xfrm>
        </p:spPr>
        <p:txBody>
          <a:bodyPr>
            <a:normAutofit lnSpcReduction="10000"/>
          </a:bodyPr>
          <a:lstStyle/>
          <a:p>
            <a:pPr marL="0" indent="0">
              <a:buNone/>
            </a:pPr>
            <a:r>
              <a:rPr lang="en-US" sz="2800" dirty="0">
                <a:effectLst/>
                <a:latin typeface="Tahoma" panose="020B0604030504040204" pitchFamily="34" charset="0"/>
                <a:ea typeface="Times New Roman" panose="02020603050405020304" pitchFamily="18" charset="0"/>
              </a:rPr>
              <a:t>The Church will have to initiate everyone – </a:t>
            </a:r>
          </a:p>
          <a:p>
            <a:pPr marL="0" indent="0">
              <a:buNone/>
            </a:pPr>
            <a:r>
              <a:rPr lang="en-US" sz="2800" b="1" dirty="0">
                <a:effectLst/>
                <a:latin typeface="Tahoma" panose="020B0604030504040204" pitchFamily="34" charset="0"/>
                <a:ea typeface="Times New Roman" panose="02020603050405020304" pitchFamily="18" charset="0"/>
              </a:rPr>
              <a:t>priests, religious and laity </a:t>
            </a:r>
          </a:p>
          <a:p>
            <a:pPr marL="0" indent="0">
              <a:buNone/>
            </a:pPr>
            <a:r>
              <a:rPr lang="en-US" sz="2800" dirty="0">
                <a:effectLst/>
                <a:latin typeface="Tahoma" panose="020B0604030504040204" pitchFamily="34" charset="0"/>
                <a:ea typeface="Times New Roman" panose="02020603050405020304" pitchFamily="18" charset="0"/>
              </a:rPr>
              <a:t>into this “art of accompaniment” </a:t>
            </a:r>
          </a:p>
          <a:p>
            <a:pPr marL="0" indent="0">
              <a:buNone/>
            </a:pPr>
            <a:r>
              <a:rPr lang="en-US" sz="2800" dirty="0">
                <a:effectLst/>
                <a:latin typeface="Tahoma" panose="020B0604030504040204" pitchFamily="34" charset="0"/>
                <a:ea typeface="Times New Roman" panose="02020603050405020304" pitchFamily="18" charset="0"/>
              </a:rPr>
              <a:t>which teaches us to remove our sandals before the sacred ground of the other…. </a:t>
            </a:r>
          </a:p>
          <a:p>
            <a:pPr marL="0" indent="0">
              <a:buNone/>
            </a:pPr>
            <a:r>
              <a:rPr lang="en-US" sz="2000" dirty="0">
                <a:latin typeface="Tahoma" panose="020B0604030504040204" pitchFamily="34" charset="0"/>
              </a:rPr>
              <a:t>Pope Francis, Evangeli Gaudium, #169</a:t>
            </a:r>
            <a:endParaRPr lang="en-US" sz="2000" dirty="0"/>
          </a:p>
        </p:txBody>
      </p:sp>
      <p:pic>
        <p:nvPicPr>
          <p:cNvPr id="6" name="Picture 5">
            <a:extLst>
              <a:ext uri="{FF2B5EF4-FFF2-40B4-BE49-F238E27FC236}">
                <a16:creationId xmlns:a16="http://schemas.microsoft.com/office/drawing/2014/main" id="{02183D31-D6D4-46DA-BF7F-876A71883214}"/>
              </a:ext>
            </a:extLst>
          </p:cNvPr>
          <p:cNvPicPr>
            <a:picLocks noChangeAspect="1"/>
          </p:cNvPicPr>
          <p:nvPr/>
        </p:nvPicPr>
        <p:blipFill rotWithShape="1">
          <a:blip r:embed="rId4"/>
          <a:srcRect l="16051" r="24632"/>
          <a:stretch/>
        </p:blipFill>
        <p:spPr>
          <a:xfrm>
            <a:off x="6096000" y="10"/>
            <a:ext cx="6092823" cy="6856310"/>
          </a:xfrm>
          <a:prstGeom prst="rect">
            <a:avLst/>
          </a:prstGeom>
          <a:ln>
            <a:noFill/>
          </a:ln>
          <a:effectLst/>
        </p:spPr>
      </p:pic>
      <p:sp>
        <p:nvSpPr>
          <p:cNvPr id="25" name="Rectangle 2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3E84D4-386D-4127-A79A-B131905251DE}"/>
              </a:ext>
            </a:extLst>
          </p:cNvPr>
          <p:cNvSpPr>
            <a:spLocks noGrp="1"/>
          </p:cNvSpPr>
          <p:nvPr>
            <p:ph type="title"/>
          </p:nvPr>
        </p:nvSpPr>
        <p:spPr>
          <a:xfrm>
            <a:off x="680321" y="753228"/>
            <a:ext cx="5041629" cy="1080938"/>
          </a:xfrm>
        </p:spPr>
        <p:txBody>
          <a:bodyPr>
            <a:normAutofit/>
          </a:bodyPr>
          <a:lstStyle/>
          <a:p>
            <a:r>
              <a:rPr lang="en-US" dirty="0"/>
              <a:t>Art of Accompaniment</a:t>
            </a:r>
          </a:p>
        </p:txBody>
      </p:sp>
      <p:pic>
        <p:nvPicPr>
          <p:cNvPr id="27" name="Picture 2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88673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4" name="Picture 4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6" name="Rectangle 4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0" name="Group 4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1" name="Rectangle 5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a:extLst>
              <a:ext uri="{FF2B5EF4-FFF2-40B4-BE49-F238E27FC236}">
                <a16:creationId xmlns:a16="http://schemas.microsoft.com/office/drawing/2014/main" id="{229282D0-5FFB-4E53-9FC7-3CD900AFC356}"/>
              </a:ext>
            </a:extLst>
          </p:cNvPr>
          <p:cNvSpPr>
            <a:spLocks noGrp="1"/>
          </p:cNvSpPr>
          <p:nvPr>
            <p:ph type="body" sz="half" idx="2"/>
          </p:nvPr>
        </p:nvSpPr>
        <p:spPr>
          <a:xfrm>
            <a:off x="680322" y="2336873"/>
            <a:ext cx="5041628" cy="3599316"/>
          </a:xfrm>
        </p:spPr>
        <p:txBody>
          <a:bodyPr vert="horz" lIns="91440" tIns="45720" rIns="91440" bIns="45720" rtlCol="0">
            <a:noAutofit/>
          </a:bodyPr>
          <a:lstStyle/>
          <a:p>
            <a:r>
              <a:rPr lang="en-US" sz="3200" dirty="0"/>
              <a:t>“In such places the  person to person contact indispensable for passing on the message                      can happen,                   something whose place cannot be taken                        by any pastoral resource or strategy.”</a:t>
            </a:r>
          </a:p>
        </p:txBody>
      </p:sp>
      <p:pic>
        <p:nvPicPr>
          <p:cNvPr id="5" name="Content Placeholder 4">
            <a:extLst>
              <a:ext uri="{FF2B5EF4-FFF2-40B4-BE49-F238E27FC236}">
                <a16:creationId xmlns:a16="http://schemas.microsoft.com/office/drawing/2014/main" id="{86DA9F48-0514-4DB4-9782-759527868961}"/>
              </a:ext>
            </a:extLst>
          </p:cNvPr>
          <p:cNvPicPr>
            <a:picLocks noGrp="1" noChangeAspect="1"/>
          </p:cNvPicPr>
          <p:nvPr>
            <p:ph idx="1"/>
          </p:nvPr>
        </p:nvPicPr>
        <p:blipFill rotWithShape="1">
          <a:blip r:embed="rId6"/>
          <a:srcRect r="-2" b="15600"/>
          <a:stretch/>
        </p:blipFill>
        <p:spPr>
          <a:xfrm>
            <a:off x="6096000" y="10"/>
            <a:ext cx="6092823" cy="6856310"/>
          </a:xfrm>
          <a:prstGeom prst="rect">
            <a:avLst/>
          </a:prstGeom>
          <a:ln>
            <a:noFill/>
          </a:ln>
          <a:effectLst/>
        </p:spPr>
      </p:pic>
      <p:sp>
        <p:nvSpPr>
          <p:cNvPr id="54" name="Rectangle 5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92F1FE1-AFFC-4F85-A1AF-0DE112652131}"/>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a:t># 218 Christ is Alive Christus Vivit</a:t>
            </a:r>
          </a:p>
        </p:txBody>
      </p:sp>
      <p:pic>
        <p:nvPicPr>
          <p:cNvPr id="56" name="Picture 5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1663272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7836</TotalTime>
  <Words>3522</Words>
  <Application>Microsoft Office PowerPoint</Application>
  <PresentationFormat>Widescreen</PresentationFormat>
  <Paragraphs>310</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Book Antiqua</vt:lpstr>
      <vt:lpstr>Calibri</vt:lpstr>
      <vt:lpstr>Tahoma</vt:lpstr>
      <vt:lpstr>Trebuchet MS</vt:lpstr>
      <vt:lpstr>Verdana</vt:lpstr>
      <vt:lpstr>Berlin</vt:lpstr>
      <vt:lpstr>Introduction to Accompaniment</vt:lpstr>
      <vt:lpstr>PowerPoint Presentation</vt:lpstr>
      <vt:lpstr>Prayer</vt:lpstr>
      <vt:lpstr>Prayer</vt:lpstr>
      <vt:lpstr>Jesus enters their night…</vt:lpstr>
      <vt:lpstr>Jesus enters their night…</vt:lpstr>
      <vt:lpstr>Prayer Response</vt:lpstr>
      <vt:lpstr>Art of Accompaniment</vt:lpstr>
      <vt:lpstr># 218 Christ is Alive Christus Vivit</vt:lpstr>
      <vt:lpstr>Accompanying Young People</vt:lpstr>
      <vt:lpstr>Listen to Young People                     and Accompany Them</vt:lpstr>
      <vt:lpstr>Accompaniment</vt:lpstr>
      <vt:lpstr>Accompaniment</vt:lpstr>
      <vt:lpstr>The Church Goes Where Youth Are</vt:lpstr>
      <vt:lpstr>Going Out and Beyond Our Usual</vt:lpstr>
      <vt:lpstr>A Young Person’s Calling</vt:lpstr>
      <vt:lpstr>Which young people to Accompany?</vt:lpstr>
      <vt:lpstr>Who Accompanies?</vt:lpstr>
      <vt:lpstr>Be Intentional</vt:lpstr>
      <vt:lpstr>PowerPoint Presentation</vt:lpstr>
      <vt:lpstr>Bigger Picture</vt:lpstr>
      <vt:lpstr>  </vt:lpstr>
      <vt:lpstr>What Are You Hearing? What Are You Thinking?</vt:lpstr>
      <vt:lpstr>Working towards Change</vt:lpstr>
      <vt:lpstr>Becoming a Community Who Accompanies</vt:lpstr>
      <vt:lpstr>Accompaniment in My Parish </vt:lpstr>
      <vt:lpstr>Next Steps</vt:lpstr>
      <vt:lpstr>Be New!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East</dc:creator>
  <cp:lastModifiedBy>Tom East</cp:lastModifiedBy>
  <cp:revision>61</cp:revision>
  <dcterms:created xsi:type="dcterms:W3CDTF">2019-05-28T19:34:32Z</dcterms:created>
  <dcterms:modified xsi:type="dcterms:W3CDTF">2021-03-10T22:59:59Z</dcterms:modified>
</cp:coreProperties>
</file>