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8"/>
  </p:notesMasterIdLst>
  <p:sldIdLst>
    <p:sldId id="756" r:id="rId3"/>
    <p:sldId id="844" r:id="rId4"/>
    <p:sldId id="462" r:id="rId5"/>
    <p:sldId id="800" r:id="rId6"/>
    <p:sldId id="793" r:id="rId7"/>
    <p:sldId id="475" r:id="rId8"/>
    <p:sldId id="799" r:id="rId9"/>
    <p:sldId id="810" r:id="rId10"/>
    <p:sldId id="840" r:id="rId11"/>
    <p:sldId id="791" r:id="rId12"/>
    <p:sldId id="790" r:id="rId13"/>
    <p:sldId id="817" r:id="rId14"/>
    <p:sldId id="813" r:id="rId15"/>
    <p:sldId id="814" r:id="rId16"/>
    <p:sldId id="805" r:id="rId17"/>
    <p:sldId id="815" r:id="rId18"/>
    <p:sldId id="801" r:id="rId19"/>
    <p:sldId id="820" r:id="rId20"/>
    <p:sldId id="819" r:id="rId21"/>
    <p:sldId id="725" r:id="rId22"/>
    <p:sldId id="823" r:id="rId23"/>
    <p:sldId id="826" r:id="rId24"/>
    <p:sldId id="827" r:id="rId25"/>
    <p:sldId id="828" r:id="rId26"/>
    <p:sldId id="829" r:id="rId27"/>
    <p:sldId id="843" r:id="rId28"/>
    <p:sldId id="830" r:id="rId29"/>
    <p:sldId id="831" r:id="rId30"/>
    <p:sldId id="832" r:id="rId31"/>
    <p:sldId id="824" r:id="rId32"/>
    <p:sldId id="837" r:id="rId33"/>
    <p:sldId id="838" r:id="rId34"/>
    <p:sldId id="839" r:id="rId35"/>
    <p:sldId id="841" r:id="rId36"/>
    <p:sldId id="836" r:id="rId37"/>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2703" autoAdjust="0"/>
  </p:normalViewPr>
  <p:slideViewPr>
    <p:cSldViewPr snapToGrid="0">
      <p:cViewPr varScale="1">
        <p:scale>
          <a:sx n="54" d="100"/>
          <a:sy n="54" d="100"/>
        </p:scale>
        <p:origin x="1795" y="41"/>
      </p:cViewPr>
      <p:guideLst/>
    </p:cSldViewPr>
  </p:slideViewPr>
  <p:outlineViewPr>
    <p:cViewPr>
      <p:scale>
        <a:sx n="33" d="100"/>
        <a:sy n="33" d="100"/>
      </p:scale>
      <p:origin x="0" y="-18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7C04B7-4C2C-442F-B10E-DBD5D0E39E09}"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CA928A1A-2185-4217-B717-D995EEE01F50}">
      <dgm:prSet/>
      <dgm:spPr/>
      <dgm:t>
        <a:bodyPr/>
        <a:lstStyle/>
        <a:p>
          <a:r>
            <a:rPr lang="en-US" b="1" dirty="0"/>
            <a:t>Transform</a:t>
          </a:r>
        </a:p>
      </dgm:t>
    </dgm:pt>
    <dgm:pt modelId="{E4776E2D-7687-4C04-A3CA-FD15F3654D2E}" type="parTrans" cxnId="{B5C6BEC0-6388-4A93-A5B4-F8B60235EBBA}">
      <dgm:prSet/>
      <dgm:spPr/>
      <dgm:t>
        <a:bodyPr/>
        <a:lstStyle/>
        <a:p>
          <a:endParaRPr lang="en-US"/>
        </a:p>
      </dgm:t>
    </dgm:pt>
    <dgm:pt modelId="{C26C06EF-686F-4A61-949C-9791C6D02499}" type="sibTrans" cxnId="{B5C6BEC0-6388-4A93-A5B4-F8B60235EBBA}">
      <dgm:prSet/>
      <dgm:spPr/>
      <dgm:t>
        <a:bodyPr/>
        <a:lstStyle/>
        <a:p>
          <a:endParaRPr lang="en-US"/>
        </a:p>
      </dgm:t>
    </dgm:pt>
    <dgm:pt modelId="{589A540B-9CDE-4CA2-8118-B368031313F6}">
      <dgm:prSet custT="1"/>
      <dgm:spPr/>
      <dgm:t>
        <a:bodyPr/>
        <a:lstStyle/>
        <a:p>
          <a:r>
            <a:rPr lang="en-US" sz="2000" dirty="0"/>
            <a:t>youth communities, programs and strategies to promote accompaniment</a:t>
          </a:r>
        </a:p>
      </dgm:t>
    </dgm:pt>
    <dgm:pt modelId="{786521C1-7784-413B-BA26-03DCEE049EF5}" type="parTrans" cxnId="{DF3F5651-6767-4259-A9F1-E7DD47D07101}">
      <dgm:prSet/>
      <dgm:spPr/>
      <dgm:t>
        <a:bodyPr/>
        <a:lstStyle/>
        <a:p>
          <a:endParaRPr lang="en-US"/>
        </a:p>
      </dgm:t>
    </dgm:pt>
    <dgm:pt modelId="{CB7B24CC-DB38-423D-8D5D-93A18CA8EB5B}" type="sibTrans" cxnId="{DF3F5651-6767-4259-A9F1-E7DD47D07101}">
      <dgm:prSet/>
      <dgm:spPr/>
      <dgm:t>
        <a:bodyPr/>
        <a:lstStyle/>
        <a:p>
          <a:endParaRPr lang="en-US"/>
        </a:p>
      </dgm:t>
    </dgm:pt>
    <dgm:pt modelId="{20AB0161-FAC8-44A2-BE7B-962E83DD18F1}">
      <dgm:prSet/>
      <dgm:spPr/>
      <dgm:t>
        <a:bodyPr/>
        <a:lstStyle/>
        <a:p>
          <a:r>
            <a:rPr lang="en-US" b="1" dirty="0"/>
            <a:t>Connect</a:t>
          </a:r>
        </a:p>
      </dgm:t>
    </dgm:pt>
    <dgm:pt modelId="{E87D09B5-8FB5-4346-A5B7-C1B1E2F233E6}" type="parTrans" cxnId="{A64D7773-B8D5-4A48-8C21-FB88A4C21ACA}">
      <dgm:prSet/>
      <dgm:spPr/>
      <dgm:t>
        <a:bodyPr/>
        <a:lstStyle/>
        <a:p>
          <a:endParaRPr lang="en-US"/>
        </a:p>
      </dgm:t>
    </dgm:pt>
    <dgm:pt modelId="{F74BFE33-AD75-461D-A7C4-0037C47A779E}" type="sibTrans" cxnId="{A64D7773-B8D5-4A48-8C21-FB88A4C21ACA}">
      <dgm:prSet/>
      <dgm:spPr/>
      <dgm:t>
        <a:bodyPr/>
        <a:lstStyle/>
        <a:p>
          <a:endParaRPr lang="en-US"/>
        </a:p>
      </dgm:t>
    </dgm:pt>
    <dgm:pt modelId="{E5813237-9907-4B6A-82C4-BF682673DC15}">
      <dgm:prSet custT="1"/>
      <dgm:spPr/>
      <dgm:t>
        <a:bodyPr/>
        <a:lstStyle/>
        <a:p>
          <a:r>
            <a:rPr lang="en-US" sz="2000" dirty="0"/>
            <a:t>ministry with youth to families and the parish community</a:t>
          </a:r>
        </a:p>
      </dgm:t>
    </dgm:pt>
    <dgm:pt modelId="{1B7FE8C9-971D-40B0-B70C-26597DF22F87}" type="parTrans" cxnId="{8740549F-9164-45F9-B525-DCA15ABA6D4F}">
      <dgm:prSet/>
      <dgm:spPr/>
      <dgm:t>
        <a:bodyPr/>
        <a:lstStyle/>
        <a:p>
          <a:endParaRPr lang="en-US"/>
        </a:p>
      </dgm:t>
    </dgm:pt>
    <dgm:pt modelId="{D381E20E-59E7-4D27-B937-B1BEA004C3D9}" type="sibTrans" cxnId="{8740549F-9164-45F9-B525-DCA15ABA6D4F}">
      <dgm:prSet/>
      <dgm:spPr/>
      <dgm:t>
        <a:bodyPr/>
        <a:lstStyle/>
        <a:p>
          <a:endParaRPr lang="en-US"/>
        </a:p>
      </dgm:t>
    </dgm:pt>
    <dgm:pt modelId="{B242E772-5CE2-4D05-BE46-CB38C3613617}">
      <dgm:prSet/>
      <dgm:spPr/>
      <dgm:t>
        <a:bodyPr/>
        <a:lstStyle/>
        <a:p>
          <a:r>
            <a:rPr lang="en-US" b="1" dirty="0"/>
            <a:t>Focus on</a:t>
          </a:r>
        </a:p>
      </dgm:t>
    </dgm:pt>
    <dgm:pt modelId="{3414E873-9241-4D6A-ADEE-78A99DBE0936}" type="parTrans" cxnId="{C2F1E60C-5DC6-48AF-A1DC-DEBBDBEB60E5}">
      <dgm:prSet/>
      <dgm:spPr/>
      <dgm:t>
        <a:bodyPr/>
        <a:lstStyle/>
        <a:p>
          <a:endParaRPr lang="en-US"/>
        </a:p>
      </dgm:t>
    </dgm:pt>
    <dgm:pt modelId="{B9F88225-6E2E-4651-A6A7-FBD7C313D0AE}" type="sibTrans" cxnId="{C2F1E60C-5DC6-48AF-A1DC-DEBBDBEB60E5}">
      <dgm:prSet/>
      <dgm:spPr/>
      <dgm:t>
        <a:bodyPr/>
        <a:lstStyle/>
        <a:p>
          <a:endParaRPr lang="en-US"/>
        </a:p>
      </dgm:t>
    </dgm:pt>
    <dgm:pt modelId="{3A32BA7D-885F-416E-8DAD-24DA547A61FE}">
      <dgm:prSet custT="1"/>
      <dgm:spPr/>
      <dgm:t>
        <a:bodyPr/>
        <a:lstStyle/>
        <a:p>
          <a:r>
            <a:rPr lang="en-US" sz="2000" dirty="0"/>
            <a:t>helping youth grow in faith and discipleship  </a:t>
          </a:r>
        </a:p>
      </dgm:t>
    </dgm:pt>
    <dgm:pt modelId="{CECF7886-7382-4D87-9FE3-E7F977ED172E}" type="parTrans" cxnId="{3FA94959-2224-4CC3-94EB-F26701119C85}">
      <dgm:prSet/>
      <dgm:spPr/>
      <dgm:t>
        <a:bodyPr/>
        <a:lstStyle/>
        <a:p>
          <a:endParaRPr lang="en-US"/>
        </a:p>
      </dgm:t>
    </dgm:pt>
    <dgm:pt modelId="{7BDB0301-3025-433E-9547-79F574E19EC8}" type="sibTrans" cxnId="{3FA94959-2224-4CC3-94EB-F26701119C85}">
      <dgm:prSet/>
      <dgm:spPr/>
      <dgm:t>
        <a:bodyPr/>
        <a:lstStyle/>
        <a:p>
          <a:endParaRPr lang="en-US"/>
        </a:p>
      </dgm:t>
    </dgm:pt>
    <dgm:pt modelId="{C0A80017-6F64-4D76-871A-7E86C0DE5A06}">
      <dgm:prSet/>
      <dgm:spPr/>
      <dgm:t>
        <a:bodyPr/>
        <a:lstStyle/>
        <a:p>
          <a:r>
            <a:rPr lang="en-US" b="1" dirty="0"/>
            <a:t>Provide</a:t>
          </a:r>
        </a:p>
      </dgm:t>
    </dgm:pt>
    <dgm:pt modelId="{E6ABDFE4-56E6-47FB-9F3E-1538D0B6DFB9}" type="parTrans" cxnId="{0C8CBC3C-28F4-492C-86E9-4A231C66ED73}">
      <dgm:prSet/>
      <dgm:spPr/>
      <dgm:t>
        <a:bodyPr/>
        <a:lstStyle/>
        <a:p>
          <a:endParaRPr lang="en-US"/>
        </a:p>
      </dgm:t>
    </dgm:pt>
    <dgm:pt modelId="{2CA7BF7A-C2B1-4C5A-A12A-E98EBE01FA98}" type="sibTrans" cxnId="{0C8CBC3C-28F4-492C-86E9-4A231C66ED73}">
      <dgm:prSet/>
      <dgm:spPr/>
      <dgm:t>
        <a:bodyPr/>
        <a:lstStyle/>
        <a:p>
          <a:endParaRPr lang="en-US"/>
        </a:p>
      </dgm:t>
    </dgm:pt>
    <dgm:pt modelId="{DBE19AAF-12ED-4D5F-AFB0-75E7451457B9}">
      <dgm:prSet custT="1"/>
      <dgm:spPr/>
      <dgm:t>
        <a:bodyPr/>
        <a:lstStyle/>
        <a:p>
          <a:r>
            <a:rPr lang="en-US" sz="2000" dirty="0"/>
            <a:t>flexibility in the ways that youth participate and the ways that we deliver ministry</a:t>
          </a:r>
        </a:p>
      </dgm:t>
    </dgm:pt>
    <dgm:pt modelId="{1E5C2AED-5EA1-4B0E-892C-E32B126E164A}" type="parTrans" cxnId="{9698EE42-C5DF-4270-A58F-E018C04BB077}">
      <dgm:prSet/>
      <dgm:spPr/>
      <dgm:t>
        <a:bodyPr/>
        <a:lstStyle/>
        <a:p>
          <a:endParaRPr lang="en-US"/>
        </a:p>
      </dgm:t>
    </dgm:pt>
    <dgm:pt modelId="{624DE606-2622-4E8E-BBFD-F7EC96678894}" type="sibTrans" cxnId="{9698EE42-C5DF-4270-A58F-E018C04BB077}">
      <dgm:prSet/>
      <dgm:spPr/>
      <dgm:t>
        <a:bodyPr/>
        <a:lstStyle/>
        <a:p>
          <a:endParaRPr lang="en-US"/>
        </a:p>
      </dgm:t>
    </dgm:pt>
    <dgm:pt modelId="{687F176F-8B45-4CAF-A57A-04673D28F0C4}">
      <dgm:prSet/>
      <dgm:spPr/>
      <dgm:t>
        <a:bodyPr/>
        <a:lstStyle/>
        <a:p>
          <a:r>
            <a:rPr lang="en-US" b="1" dirty="0"/>
            <a:t>Provide</a:t>
          </a:r>
        </a:p>
      </dgm:t>
    </dgm:pt>
    <dgm:pt modelId="{60A2A067-1D82-4BCB-854C-146C48F448FC}" type="parTrans" cxnId="{6E8ED296-A936-4B8D-88F9-6F1D059FD1CE}">
      <dgm:prSet/>
      <dgm:spPr/>
      <dgm:t>
        <a:bodyPr/>
        <a:lstStyle/>
        <a:p>
          <a:endParaRPr lang="en-US"/>
        </a:p>
      </dgm:t>
    </dgm:pt>
    <dgm:pt modelId="{D6D45C53-A23F-4B03-B4DC-058877BDA2C7}" type="sibTrans" cxnId="{6E8ED296-A936-4B8D-88F9-6F1D059FD1CE}">
      <dgm:prSet/>
      <dgm:spPr/>
      <dgm:t>
        <a:bodyPr/>
        <a:lstStyle/>
        <a:p>
          <a:endParaRPr lang="en-US"/>
        </a:p>
      </dgm:t>
    </dgm:pt>
    <dgm:pt modelId="{76D853A8-FDF4-4741-8CDF-445C45ACCEEC}">
      <dgm:prSet custT="1"/>
      <dgm:spPr/>
      <dgm:t>
        <a:bodyPr/>
        <a:lstStyle/>
        <a:p>
          <a:r>
            <a:rPr lang="en-US" sz="2000" dirty="0"/>
            <a:t>ministry to youth who are on the peripheries and are often left out of ministry efforts</a:t>
          </a:r>
        </a:p>
      </dgm:t>
    </dgm:pt>
    <dgm:pt modelId="{8CC98721-C4A5-41D6-BC53-83A87E132097}" type="parTrans" cxnId="{5092E73D-3768-4B45-ABDF-B703A006673D}">
      <dgm:prSet/>
      <dgm:spPr/>
      <dgm:t>
        <a:bodyPr/>
        <a:lstStyle/>
        <a:p>
          <a:endParaRPr lang="en-US"/>
        </a:p>
      </dgm:t>
    </dgm:pt>
    <dgm:pt modelId="{6C0DA387-DF9E-4388-B0AB-C5A54822EEDD}" type="sibTrans" cxnId="{5092E73D-3768-4B45-ABDF-B703A006673D}">
      <dgm:prSet/>
      <dgm:spPr/>
      <dgm:t>
        <a:bodyPr/>
        <a:lstStyle/>
        <a:p>
          <a:endParaRPr lang="en-US"/>
        </a:p>
      </dgm:t>
    </dgm:pt>
    <dgm:pt modelId="{82667382-DE45-4A11-936A-820F3110E8D3}" type="pres">
      <dgm:prSet presAssocID="{137C04B7-4C2C-442F-B10E-DBD5D0E39E09}" presName="Name0" presStyleCnt="0">
        <dgm:presLayoutVars>
          <dgm:dir/>
          <dgm:animLvl val="lvl"/>
          <dgm:resizeHandles val="exact"/>
        </dgm:presLayoutVars>
      </dgm:prSet>
      <dgm:spPr/>
    </dgm:pt>
    <dgm:pt modelId="{F4A43E81-8684-45D2-879E-8C6E8BA7A4FE}" type="pres">
      <dgm:prSet presAssocID="{CA928A1A-2185-4217-B717-D995EEE01F50}" presName="composite" presStyleCnt="0"/>
      <dgm:spPr/>
    </dgm:pt>
    <dgm:pt modelId="{B8BF91A8-D036-42CF-8DAC-0247D45D2462}" type="pres">
      <dgm:prSet presAssocID="{CA928A1A-2185-4217-B717-D995EEE01F50}" presName="parTx" presStyleLbl="alignNode1" presStyleIdx="0" presStyleCnt="5">
        <dgm:presLayoutVars>
          <dgm:chMax val="0"/>
          <dgm:chPref val="0"/>
        </dgm:presLayoutVars>
      </dgm:prSet>
      <dgm:spPr/>
    </dgm:pt>
    <dgm:pt modelId="{2052B10D-2B42-4B9F-B19E-A284611EB948}" type="pres">
      <dgm:prSet presAssocID="{CA928A1A-2185-4217-B717-D995EEE01F50}" presName="desTx" presStyleLbl="alignAccFollowNode1" presStyleIdx="0" presStyleCnt="5">
        <dgm:presLayoutVars/>
      </dgm:prSet>
      <dgm:spPr/>
    </dgm:pt>
    <dgm:pt modelId="{DBE72DE4-0812-406B-9537-BCA3A602B174}" type="pres">
      <dgm:prSet presAssocID="{C26C06EF-686F-4A61-949C-9791C6D02499}" presName="space" presStyleCnt="0"/>
      <dgm:spPr/>
    </dgm:pt>
    <dgm:pt modelId="{CA52BE14-7FF8-4939-9CCA-F6787BFF8D0B}" type="pres">
      <dgm:prSet presAssocID="{20AB0161-FAC8-44A2-BE7B-962E83DD18F1}" presName="composite" presStyleCnt="0"/>
      <dgm:spPr/>
    </dgm:pt>
    <dgm:pt modelId="{13A4137A-D48F-43B4-8EF7-638725B1E46B}" type="pres">
      <dgm:prSet presAssocID="{20AB0161-FAC8-44A2-BE7B-962E83DD18F1}" presName="parTx" presStyleLbl="alignNode1" presStyleIdx="1" presStyleCnt="5">
        <dgm:presLayoutVars>
          <dgm:chMax val="0"/>
          <dgm:chPref val="0"/>
        </dgm:presLayoutVars>
      </dgm:prSet>
      <dgm:spPr/>
    </dgm:pt>
    <dgm:pt modelId="{E41478DC-2D9A-4CD3-A285-EFC5B080DB80}" type="pres">
      <dgm:prSet presAssocID="{20AB0161-FAC8-44A2-BE7B-962E83DD18F1}" presName="desTx" presStyleLbl="alignAccFollowNode1" presStyleIdx="1" presStyleCnt="5">
        <dgm:presLayoutVars/>
      </dgm:prSet>
      <dgm:spPr/>
    </dgm:pt>
    <dgm:pt modelId="{4D12A35D-7FFC-4D52-B1CF-FD7A82C39802}" type="pres">
      <dgm:prSet presAssocID="{F74BFE33-AD75-461D-A7C4-0037C47A779E}" presName="space" presStyleCnt="0"/>
      <dgm:spPr/>
    </dgm:pt>
    <dgm:pt modelId="{E1A388AD-C487-4A96-8003-E47A3D82715D}" type="pres">
      <dgm:prSet presAssocID="{B242E772-5CE2-4D05-BE46-CB38C3613617}" presName="composite" presStyleCnt="0"/>
      <dgm:spPr/>
    </dgm:pt>
    <dgm:pt modelId="{5EA031BC-BF94-40E0-B738-A7DF60E6B34D}" type="pres">
      <dgm:prSet presAssocID="{B242E772-5CE2-4D05-BE46-CB38C3613617}" presName="parTx" presStyleLbl="alignNode1" presStyleIdx="2" presStyleCnt="5">
        <dgm:presLayoutVars>
          <dgm:chMax val="0"/>
          <dgm:chPref val="0"/>
        </dgm:presLayoutVars>
      </dgm:prSet>
      <dgm:spPr/>
    </dgm:pt>
    <dgm:pt modelId="{29F0FBCE-90A0-4A97-80F0-7D469D3FD8AC}" type="pres">
      <dgm:prSet presAssocID="{B242E772-5CE2-4D05-BE46-CB38C3613617}" presName="desTx" presStyleLbl="alignAccFollowNode1" presStyleIdx="2" presStyleCnt="5">
        <dgm:presLayoutVars/>
      </dgm:prSet>
      <dgm:spPr/>
    </dgm:pt>
    <dgm:pt modelId="{6D565A4A-1427-4832-B316-94C0D82C0507}" type="pres">
      <dgm:prSet presAssocID="{B9F88225-6E2E-4651-A6A7-FBD7C313D0AE}" presName="space" presStyleCnt="0"/>
      <dgm:spPr/>
    </dgm:pt>
    <dgm:pt modelId="{E7461EC5-50E0-457B-B684-CE6BD5715F40}" type="pres">
      <dgm:prSet presAssocID="{C0A80017-6F64-4D76-871A-7E86C0DE5A06}" presName="composite" presStyleCnt="0"/>
      <dgm:spPr/>
    </dgm:pt>
    <dgm:pt modelId="{D375AA23-A0EC-486A-A822-A35128F542DD}" type="pres">
      <dgm:prSet presAssocID="{C0A80017-6F64-4D76-871A-7E86C0DE5A06}" presName="parTx" presStyleLbl="alignNode1" presStyleIdx="3" presStyleCnt="5">
        <dgm:presLayoutVars>
          <dgm:chMax val="0"/>
          <dgm:chPref val="0"/>
        </dgm:presLayoutVars>
      </dgm:prSet>
      <dgm:spPr/>
    </dgm:pt>
    <dgm:pt modelId="{78D9D0AC-EC20-42AB-91B2-F1333EF1BE9C}" type="pres">
      <dgm:prSet presAssocID="{C0A80017-6F64-4D76-871A-7E86C0DE5A06}" presName="desTx" presStyleLbl="alignAccFollowNode1" presStyleIdx="3" presStyleCnt="5">
        <dgm:presLayoutVars/>
      </dgm:prSet>
      <dgm:spPr/>
    </dgm:pt>
    <dgm:pt modelId="{0EA1D97B-4D8C-4D7B-B0ED-640B1245E11C}" type="pres">
      <dgm:prSet presAssocID="{2CA7BF7A-C2B1-4C5A-A12A-E98EBE01FA98}" presName="space" presStyleCnt="0"/>
      <dgm:spPr/>
    </dgm:pt>
    <dgm:pt modelId="{E052C13D-36A9-4E46-9185-9902A9230204}" type="pres">
      <dgm:prSet presAssocID="{687F176F-8B45-4CAF-A57A-04673D28F0C4}" presName="composite" presStyleCnt="0"/>
      <dgm:spPr/>
    </dgm:pt>
    <dgm:pt modelId="{3DE66845-56F4-46BE-AF12-2CDA144F0C22}" type="pres">
      <dgm:prSet presAssocID="{687F176F-8B45-4CAF-A57A-04673D28F0C4}" presName="parTx" presStyleLbl="alignNode1" presStyleIdx="4" presStyleCnt="5">
        <dgm:presLayoutVars>
          <dgm:chMax val="0"/>
          <dgm:chPref val="0"/>
        </dgm:presLayoutVars>
      </dgm:prSet>
      <dgm:spPr/>
    </dgm:pt>
    <dgm:pt modelId="{33E773D8-D2BB-445C-B2BE-F1BF99384014}" type="pres">
      <dgm:prSet presAssocID="{687F176F-8B45-4CAF-A57A-04673D28F0C4}" presName="desTx" presStyleLbl="alignAccFollowNode1" presStyleIdx="4" presStyleCnt="5">
        <dgm:presLayoutVars/>
      </dgm:prSet>
      <dgm:spPr/>
    </dgm:pt>
  </dgm:ptLst>
  <dgm:cxnLst>
    <dgm:cxn modelId="{79EB2E08-114F-401C-82EB-E91FE39AA575}" type="presOf" srcId="{589A540B-9CDE-4CA2-8118-B368031313F6}" destId="{2052B10D-2B42-4B9F-B19E-A284611EB948}" srcOrd="0" destOrd="0" presId="urn:microsoft.com/office/officeart/2016/7/layout/HorizontalActionList"/>
    <dgm:cxn modelId="{C2F1E60C-5DC6-48AF-A1DC-DEBBDBEB60E5}" srcId="{137C04B7-4C2C-442F-B10E-DBD5D0E39E09}" destId="{B242E772-5CE2-4D05-BE46-CB38C3613617}" srcOrd="2" destOrd="0" parTransId="{3414E873-9241-4D6A-ADEE-78A99DBE0936}" sibTransId="{B9F88225-6E2E-4651-A6A7-FBD7C313D0AE}"/>
    <dgm:cxn modelId="{F0C13B1C-B755-4C21-B1BF-F50F5ED0B480}" type="presOf" srcId="{CA928A1A-2185-4217-B717-D995EEE01F50}" destId="{B8BF91A8-D036-42CF-8DAC-0247D45D2462}" srcOrd="0" destOrd="0" presId="urn:microsoft.com/office/officeart/2016/7/layout/HorizontalActionList"/>
    <dgm:cxn modelId="{E05FF21D-935F-42A8-9971-ED1A3BB63CDC}" type="presOf" srcId="{137C04B7-4C2C-442F-B10E-DBD5D0E39E09}" destId="{82667382-DE45-4A11-936A-820F3110E8D3}" srcOrd="0" destOrd="0" presId="urn:microsoft.com/office/officeart/2016/7/layout/HorizontalActionList"/>
    <dgm:cxn modelId="{D5A2D82A-DF75-49F3-958D-1091C3C650B2}" type="presOf" srcId="{B242E772-5CE2-4D05-BE46-CB38C3613617}" destId="{5EA031BC-BF94-40E0-B738-A7DF60E6B34D}" srcOrd="0" destOrd="0" presId="urn:microsoft.com/office/officeart/2016/7/layout/HorizontalActionList"/>
    <dgm:cxn modelId="{BF24B02C-B9D7-4FC9-833D-7E497CD2BA17}" type="presOf" srcId="{3A32BA7D-885F-416E-8DAD-24DA547A61FE}" destId="{29F0FBCE-90A0-4A97-80F0-7D469D3FD8AC}" srcOrd="0" destOrd="0" presId="urn:microsoft.com/office/officeart/2016/7/layout/HorizontalActionList"/>
    <dgm:cxn modelId="{0C8CBC3C-28F4-492C-86E9-4A231C66ED73}" srcId="{137C04B7-4C2C-442F-B10E-DBD5D0E39E09}" destId="{C0A80017-6F64-4D76-871A-7E86C0DE5A06}" srcOrd="3" destOrd="0" parTransId="{E6ABDFE4-56E6-47FB-9F3E-1538D0B6DFB9}" sibTransId="{2CA7BF7A-C2B1-4C5A-A12A-E98EBE01FA98}"/>
    <dgm:cxn modelId="{5092E73D-3768-4B45-ABDF-B703A006673D}" srcId="{687F176F-8B45-4CAF-A57A-04673D28F0C4}" destId="{76D853A8-FDF4-4741-8CDF-445C45ACCEEC}" srcOrd="0" destOrd="0" parTransId="{8CC98721-C4A5-41D6-BC53-83A87E132097}" sibTransId="{6C0DA387-DF9E-4388-B0AB-C5A54822EEDD}"/>
    <dgm:cxn modelId="{9698EE42-C5DF-4270-A58F-E018C04BB077}" srcId="{C0A80017-6F64-4D76-871A-7E86C0DE5A06}" destId="{DBE19AAF-12ED-4D5F-AFB0-75E7451457B9}" srcOrd="0" destOrd="0" parTransId="{1E5C2AED-5EA1-4B0E-892C-E32B126E164A}" sibTransId="{624DE606-2622-4E8E-BBFD-F7EC96678894}"/>
    <dgm:cxn modelId="{DF3F5651-6767-4259-A9F1-E7DD47D07101}" srcId="{CA928A1A-2185-4217-B717-D995EEE01F50}" destId="{589A540B-9CDE-4CA2-8118-B368031313F6}" srcOrd="0" destOrd="0" parTransId="{786521C1-7784-413B-BA26-03DCEE049EF5}" sibTransId="{CB7B24CC-DB38-423D-8D5D-93A18CA8EB5B}"/>
    <dgm:cxn modelId="{A64D7773-B8D5-4A48-8C21-FB88A4C21ACA}" srcId="{137C04B7-4C2C-442F-B10E-DBD5D0E39E09}" destId="{20AB0161-FAC8-44A2-BE7B-962E83DD18F1}" srcOrd="1" destOrd="0" parTransId="{E87D09B5-8FB5-4346-A5B7-C1B1E2F233E6}" sibTransId="{F74BFE33-AD75-461D-A7C4-0037C47A779E}"/>
    <dgm:cxn modelId="{3FA94959-2224-4CC3-94EB-F26701119C85}" srcId="{B242E772-5CE2-4D05-BE46-CB38C3613617}" destId="{3A32BA7D-885F-416E-8DAD-24DA547A61FE}" srcOrd="0" destOrd="0" parTransId="{CECF7886-7382-4D87-9FE3-E7F977ED172E}" sibTransId="{7BDB0301-3025-433E-9547-79F574E19EC8}"/>
    <dgm:cxn modelId="{B8588387-6F2C-4D16-AEF4-9B253F201A88}" type="presOf" srcId="{DBE19AAF-12ED-4D5F-AFB0-75E7451457B9}" destId="{78D9D0AC-EC20-42AB-91B2-F1333EF1BE9C}" srcOrd="0" destOrd="0" presId="urn:microsoft.com/office/officeart/2016/7/layout/HorizontalActionList"/>
    <dgm:cxn modelId="{45AB158F-A49C-4535-9791-1B2E1E949A9F}" type="presOf" srcId="{E5813237-9907-4B6A-82C4-BF682673DC15}" destId="{E41478DC-2D9A-4CD3-A285-EFC5B080DB80}" srcOrd="0" destOrd="0" presId="urn:microsoft.com/office/officeart/2016/7/layout/HorizontalActionList"/>
    <dgm:cxn modelId="{CDA4F094-4658-4ECE-9A56-B1756E0F903D}" type="presOf" srcId="{20AB0161-FAC8-44A2-BE7B-962E83DD18F1}" destId="{13A4137A-D48F-43B4-8EF7-638725B1E46B}" srcOrd="0" destOrd="0" presId="urn:microsoft.com/office/officeart/2016/7/layout/HorizontalActionList"/>
    <dgm:cxn modelId="{6E8ED296-A936-4B8D-88F9-6F1D059FD1CE}" srcId="{137C04B7-4C2C-442F-B10E-DBD5D0E39E09}" destId="{687F176F-8B45-4CAF-A57A-04673D28F0C4}" srcOrd="4" destOrd="0" parTransId="{60A2A067-1D82-4BCB-854C-146C48F448FC}" sibTransId="{D6D45C53-A23F-4B03-B4DC-058877BDA2C7}"/>
    <dgm:cxn modelId="{8740549F-9164-45F9-B525-DCA15ABA6D4F}" srcId="{20AB0161-FAC8-44A2-BE7B-962E83DD18F1}" destId="{E5813237-9907-4B6A-82C4-BF682673DC15}" srcOrd="0" destOrd="0" parTransId="{1B7FE8C9-971D-40B0-B70C-26597DF22F87}" sibTransId="{D381E20E-59E7-4D27-B937-B1BEA004C3D9}"/>
    <dgm:cxn modelId="{C572CBB5-BB09-4DBD-A338-F1DDE9FEBA5D}" type="presOf" srcId="{C0A80017-6F64-4D76-871A-7E86C0DE5A06}" destId="{D375AA23-A0EC-486A-A822-A35128F542DD}" srcOrd="0" destOrd="0" presId="urn:microsoft.com/office/officeart/2016/7/layout/HorizontalActionList"/>
    <dgm:cxn modelId="{B5C6BEC0-6388-4A93-A5B4-F8B60235EBBA}" srcId="{137C04B7-4C2C-442F-B10E-DBD5D0E39E09}" destId="{CA928A1A-2185-4217-B717-D995EEE01F50}" srcOrd="0" destOrd="0" parTransId="{E4776E2D-7687-4C04-A3CA-FD15F3654D2E}" sibTransId="{C26C06EF-686F-4A61-949C-9791C6D02499}"/>
    <dgm:cxn modelId="{1BDEA6C2-5962-4C2F-BC7B-1C118C84116D}" type="presOf" srcId="{76D853A8-FDF4-4741-8CDF-445C45ACCEEC}" destId="{33E773D8-D2BB-445C-B2BE-F1BF99384014}" srcOrd="0" destOrd="0" presId="urn:microsoft.com/office/officeart/2016/7/layout/HorizontalActionList"/>
    <dgm:cxn modelId="{0A176ED0-6E2B-40AD-93AD-3D3DC30FCC1C}" type="presOf" srcId="{687F176F-8B45-4CAF-A57A-04673D28F0C4}" destId="{3DE66845-56F4-46BE-AF12-2CDA144F0C22}" srcOrd="0" destOrd="0" presId="urn:microsoft.com/office/officeart/2016/7/layout/HorizontalActionList"/>
    <dgm:cxn modelId="{F5F07092-4BDA-4960-AE61-E494EC4CA27B}" type="presParOf" srcId="{82667382-DE45-4A11-936A-820F3110E8D3}" destId="{F4A43E81-8684-45D2-879E-8C6E8BA7A4FE}" srcOrd="0" destOrd="0" presId="urn:microsoft.com/office/officeart/2016/7/layout/HorizontalActionList"/>
    <dgm:cxn modelId="{39BD3681-5BF1-4768-B4BB-108EEB920500}" type="presParOf" srcId="{F4A43E81-8684-45D2-879E-8C6E8BA7A4FE}" destId="{B8BF91A8-D036-42CF-8DAC-0247D45D2462}" srcOrd="0" destOrd="0" presId="urn:microsoft.com/office/officeart/2016/7/layout/HorizontalActionList"/>
    <dgm:cxn modelId="{2EF72EC4-F031-4164-9C0C-80D7019E3EF4}" type="presParOf" srcId="{F4A43E81-8684-45D2-879E-8C6E8BA7A4FE}" destId="{2052B10D-2B42-4B9F-B19E-A284611EB948}" srcOrd="1" destOrd="0" presId="urn:microsoft.com/office/officeart/2016/7/layout/HorizontalActionList"/>
    <dgm:cxn modelId="{BD915734-5C7B-4AFB-8009-E72324EE5309}" type="presParOf" srcId="{82667382-DE45-4A11-936A-820F3110E8D3}" destId="{DBE72DE4-0812-406B-9537-BCA3A602B174}" srcOrd="1" destOrd="0" presId="urn:microsoft.com/office/officeart/2016/7/layout/HorizontalActionList"/>
    <dgm:cxn modelId="{E73E00B0-9491-49AD-B292-46B5AEA9290E}" type="presParOf" srcId="{82667382-DE45-4A11-936A-820F3110E8D3}" destId="{CA52BE14-7FF8-4939-9CCA-F6787BFF8D0B}" srcOrd="2" destOrd="0" presId="urn:microsoft.com/office/officeart/2016/7/layout/HorizontalActionList"/>
    <dgm:cxn modelId="{D914B530-E0EB-414F-95E0-B39E69F435B3}" type="presParOf" srcId="{CA52BE14-7FF8-4939-9CCA-F6787BFF8D0B}" destId="{13A4137A-D48F-43B4-8EF7-638725B1E46B}" srcOrd="0" destOrd="0" presId="urn:microsoft.com/office/officeart/2016/7/layout/HorizontalActionList"/>
    <dgm:cxn modelId="{53BD937F-2E3E-4F37-A71A-E3055238F239}" type="presParOf" srcId="{CA52BE14-7FF8-4939-9CCA-F6787BFF8D0B}" destId="{E41478DC-2D9A-4CD3-A285-EFC5B080DB80}" srcOrd="1" destOrd="0" presId="urn:microsoft.com/office/officeart/2016/7/layout/HorizontalActionList"/>
    <dgm:cxn modelId="{E8B0FDF0-E53B-4F53-8DD2-F40BC9F0498E}" type="presParOf" srcId="{82667382-DE45-4A11-936A-820F3110E8D3}" destId="{4D12A35D-7FFC-4D52-B1CF-FD7A82C39802}" srcOrd="3" destOrd="0" presId="urn:microsoft.com/office/officeart/2016/7/layout/HorizontalActionList"/>
    <dgm:cxn modelId="{293FC868-B1C8-48BD-ACCD-458D219BBA5A}" type="presParOf" srcId="{82667382-DE45-4A11-936A-820F3110E8D3}" destId="{E1A388AD-C487-4A96-8003-E47A3D82715D}" srcOrd="4" destOrd="0" presId="urn:microsoft.com/office/officeart/2016/7/layout/HorizontalActionList"/>
    <dgm:cxn modelId="{8E473472-0167-40C5-AF76-6FDA95C64514}" type="presParOf" srcId="{E1A388AD-C487-4A96-8003-E47A3D82715D}" destId="{5EA031BC-BF94-40E0-B738-A7DF60E6B34D}" srcOrd="0" destOrd="0" presId="urn:microsoft.com/office/officeart/2016/7/layout/HorizontalActionList"/>
    <dgm:cxn modelId="{301986CA-A0E4-4567-9002-869CF761A25B}" type="presParOf" srcId="{E1A388AD-C487-4A96-8003-E47A3D82715D}" destId="{29F0FBCE-90A0-4A97-80F0-7D469D3FD8AC}" srcOrd="1" destOrd="0" presId="urn:microsoft.com/office/officeart/2016/7/layout/HorizontalActionList"/>
    <dgm:cxn modelId="{9AC3FA92-16F8-4224-A510-092FD14C63E5}" type="presParOf" srcId="{82667382-DE45-4A11-936A-820F3110E8D3}" destId="{6D565A4A-1427-4832-B316-94C0D82C0507}" srcOrd="5" destOrd="0" presId="urn:microsoft.com/office/officeart/2016/7/layout/HorizontalActionList"/>
    <dgm:cxn modelId="{953255E3-DD17-454F-BFF6-2C70F94F2494}" type="presParOf" srcId="{82667382-DE45-4A11-936A-820F3110E8D3}" destId="{E7461EC5-50E0-457B-B684-CE6BD5715F40}" srcOrd="6" destOrd="0" presId="urn:microsoft.com/office/officeart/2016/7/layout/HorizontalActionList"/>
    <dgm:cxn modelId="{8EA88214-0042-4505-B67B-77D6F540D6C0}" type="presParOf" srcId="{E7461EC5-50E0-457B-B684-CE6BD5715F40}" destId="{D375AA23-A0EC-486A-A822-A35128F542DD}" srcOrd="0" destOrd="0" presId="urn:microsoft.com/office/officeart/2016/7/layout/HorizontalActionList"/>
    <dgm:cxn modelId="{8A5D9D11-115D-4EC0-B217-E4FEDC47C898}" type="presParOf" srcId="{E7461EC5-50E0-457B-B684-CE6BD5715F40}" destId="{78D9D0AC-EC20-42AB-91B2-F1333EF1BE9C}" srcOrd="1" destOrd="0" presId="urn:microsoft.com/office/officeart/2016/7/layout/HorizontalActionList"/>
    <dgm:cxn modelId="{1973E56F-9C43-44DB-B7DC-65735FA6F6AF}" type="presParOf" srcId="{82667382-DE45-4A11-936A-820F3110E8D3}" destId="{0EA1D97B-4D8C-4D7B-B0ED-640B1245E11C}" srcOrd="7" destOrd="0" presId="urn:microsoft.com/office/officeart/2016/7/layout/HorizontalActionList"/>
    <dgm:cxn modelId="{FAD86475-9945-48DB-9622-7B2CCD759992}" type="presParOf" srcId="{82667382-DE45-4A11-936A-820F3110E8D3}" destId="{E052C13D-36A9-4E46-9185-9902A9230204}" srcOrd="8" destOrd="0" presId="urn:microsoft.com/office/officeart/2016/7/layout/HorizontalActionList"/>
    <dgm:cxn modelId="{1AF05484-882D-4D9D-86F1-0EF08286C731}" type="presParOf" srcId="{E052C13D-36A9-4E46-9185-9902A9230204}" destId="{3DE66845-56F4-46BE-AF12-2CDA144F0C22}" srcOrd="0" destOrd="0" presId="urn:microsoft.com/office/officeart/2016/7/layout/HorizontalActionList"/>
    <dgm:cxn modelId="{1B26DA5C-1766-47BD-9616-230477B2B3EA}" type="presParOf" srcId="{E052C13D-36A9-4E46-9185-9902A9230204}" destId="{33E773D8-D2BB-445C-B2BE-F1BF99384014}"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520EBD-2852-42A3-B845-047CBD9B112C}" type="doc">
      <dgm:prSet loTypeId="urn:microsoft.com/office/officeart/2016/7/layout/VerticalHollowActionList" loCatId="List" qsTypeId="urn:microsoft.com/office/officeart/2005/8/quickstyle/simple5" qsCatId="simple" csTypeId="urn:microsoft.com/office/officeart/2005/8/colors/colorful1" csCatId="colorful" phldr="1"/>
      <dgm:spPr/>
      <dgm:t>
        <a:bodyPr/>
        <a:lstStyle/>
        <a:p>
          <a:endParaRPr lang="en-US"/>
        </a:p>
      </dgm:t>
    </dgm:pt>
    <dgm:pt modelId="{FFD60A61-7437-48BA-84E9-3A185522CCBE}">
      <dgm:prSet/>
      <dgm:spPr/>
      <dgm:t>
        <a:bodyPr/>
        <a:lstStyle/>
        <a:p>
          <a:r>
            <a:rPr lang="en-US"/>
            <a:t>Provide</a:t>
          </a:r>
        </a:p>
      </dgm:t>
    </dgm:pt>
    <dgm:pt modelId="{9720828A-9B4F-4EB4-BB10-5184E0C597C6}" type="parTrans" cxnId="{925306CA-F5AC-4F46-ABFB-D1B7B34D871A}">
      <dgm:prSet/>
      <dgm:spPr/>
      <dgm:t>
        <a:bodyPr/>
        <a:lstStyle/>
        <a:p>
          <a:endParaRPr lang="en-US"/>
        </a:p>
      </dgm:t>
    </dgm:pt>
    <dgm:pt modelId="{851B5575-BDC5-4B43-AE72-BB59DF97D9AC}" type="sibTrans" cxnId="{925306CA-F5AC-4F46-ABFB-D1B7B34D871A}">
      <dgm:prSet/>
      <dgm:spPr/>
      <dgm:t>
        <a:bodyPr/>
        <a:lstStyle/>
        <a:p>
          <a:endParaRPr lang="en-US"/>
        </a:p>
      </dgm:t>
    </dgm:pt>
    <dgm:pt modelId="{8739AE0B-7381-4AF6-B222-C30439E31100}">
      <dgm:prSet custT="1"/>
      <dgm:spPr/>
      <dgm:t>
        <a:bodyPr/>
        <a:lstStyle/>
        <a:p>
          <a:r>
            <a:rPr lang="en-US" sz="2800" dirty="0"/>
            <a:t>encounters with Christ </a:t>
          </a:r>
        </a:p>
      </dgm:t>
    </dgm:pt>
    <dgm:pt modelId="{67F7E615-4434-4AC6-B73A-DBF503224AC5}" type="parTrans" cxnId="{40456231-6A73-479F-B3FF-058329D23B67}">
      <dgm:prSet/>
      <dgm:spPr/>
      <dgm:t>
        <a:bodyPr/>
        <a:lstStyle/>
        <a:p>
          <a:endParaRPr lang="en-US"/>
        </a:p>
      </dgm:t>
    </dgm:pt>
    <dgm:pt modelId="{EC2FDCD8-A9FD-4D74-AD26-65536648D888}" type="sibTrans" cxnId="{40456231-6A73-479F-B3FF-058329D23B67}">
      <dgm:prSet/>
      <dgm:spPr/>
      <dgm:t>
        <a:bodyPr/>
        <a:lstStyle/>
        <a:p>
          <a:endParaRPr lang="en-US"/>
        </a:p>
      </dgm:t>
    </dgm:pt>
    <dgm:pt modelId="{2B556280-36D7-4318-A51F-DAF10CFEB491}">
      <dgm:prSet/>
      <dgm:spPr/>
      <dgm:t>
        <a:bodyPr/>
        <a:lstStyle/>
        <a:p>
          <a:r>
            <a:rPr lang="en-US"/>
            <a:t>Promote</a:t>
          </a:r>
        </a:p>
      </dgm:t>
    </dgm:pt>
    <dgm:pt modelId="{7C53BD96-6E46-40B8-B769-5D21C0DF11C2}" type="parTrans" cxnId="{64538878-090A-4D9A-8B00-A574CDA2EEBA}">
      <dgm:prSet/>
      <dgm:spPr/>
      <dgm:t>
        <a:bodyPr/>
        <a:lstStyle/>
        <a:p>
          <a:endParaRPr lang="en-US"/>
        </a:p>
      </dgm:t>
    </dgm:pt>
    <dgm:pt modelId="{0AE864E8-9F89-4F01-8087-077A95FB1F4E}" type="sibTrans" cxnId="{64538878-090A-4D9A-8B00-A574CDA2EEBA}">
      <dgm:prSet/>
      <dgm:spPr/>
      <dgm:t>
        <a:bodyPr/>
        <a:lstStyle/>
        <a:p>
          <a:endParaRPr lang="en-US"/>
        </a:p>
      </dgm:t>
    </dgm:pt>
    <dgm:pt modelId="{38B5D27A-D1D4-4931-8FAA-F47B5A8CDFE4}">
      <dgm:prSet custT="1"/>
      <dgm:spPr/>
      <dgm:t>
        <a:bodyPr/>
        <a:lstStyle/>
        <a:p>
          <a:r>
            <a:rPr lang="en-US" sz="2400" dirty="0"/>
            <a:t>faith sharing relationships with peers and adult faith companions</a:t>
          </a:r>
        </a:p>
      </dgm:t>
    </dgm:pt>
    <dgm:pt modelId="{E75DD2A1-0366-4826-A075-9A83AF727063}" type="parTrans" cxnId="{A0DDA24E-214B-4D00-8143-9A04BE8D29D5}">
      <dgm:prSet/>
      <dgm:spPr/>
      <dgm:t>
        <a:bodyPr/>
        <a:lstStyle/>
        <a:p>
          <a:endParaRPr lang="en-US"/>
        </a:p>
      </dgm:t>
    </dgm:pt>
    <dgm:pt modelId="{6FA25010-308C-4B79-86C1-B78B338F7888}" type="sibTrans" cxnId="{A0DDA24E-214B-4D00-8143-9A04BE8D29D5}">
      <dgm:prSet/>
      <dgm:spPr/>
      <dgm:t>
        <a:bodyPr/>
        <a:lstStyle/>
        <a:p>
          <a:endParaRPr lang="en-US"/>
        </a:p>
      </dgm:t>
    </dgm:pt>
    <dgm:pt modelId="{5A29F3E9-47B2-44B3-96F3-2902C36A7B2B}">
      <dgm:prSet/>
      <dgm:spPr/>
      <dgm:t>
        <a:bodyPr/>
        <a:lstStyle/>
        <a:p>
          <a:r>
            <a:rPr lang="en-US"/>
            <a:t>Provide</a:t>
          </a:r>
        </a:p>
      </dgm:t>
    </dgm:pt>
    <dgm:pt modelId="{3ADA7CCD-4E31-4C05-ABA1-EADE8D962B9A}" type="parTrans" cxnId="{D635ECC9-7089-4C8C-ACA8-1260DF9D8807}">
      <dgm:prSet/>
      <dgm:spPr/>
      <dgm:t>
        <a:bodyPr/>
        <a:lstStyle/>
        <a:p>
          <a:endParaRPr lang="en-US"/>
        </a:p>
      </dgm:t>
    </dgm:pt>
    <dgm:pt modelId="{CAA1ED07-6667-4025-9AE1-6A4F68DF78FE}" type="sibTrans" cxnId="{D635ECC9-7089-4C8C-ACA8-1260DF9D8807}">
      <dgm:prSet/>
      <dgm:spPr/>
      <dgm:t>
        <a:bodyPr/>
        <a:lstStyle/>
        <a:p>
          <a:endParaRPr lang="en-US"/>
        </a:p>
      </dgm:t>
    </dgm:pt>
    <dgm:pt modelId="{A4D047ED-BBC3-4356-9501-C71F10A7CD1F}">
      <dgm:prSet custT="1"/>
      <dgm:spPr/>
      <dgm:t>
        <a:bodyPr/>
        <a:lstStyle/>
        <a:p>
          <a:r>
            <a:rPr lang="en-US" sz="1600" dirty="0"/>
            <a:t> </a:t>
          </a:r>
          <a:r>
            <a:rPr lang="en-US" sz="2800" dirty="0"/>
            <a:t>for flexible participation </a:t>
          </a:r>
        </a:p>
      </dgm:t>
    </dgm:pt>
    <dgm:pt modelId="{A9360104-7B8A-4E1E-B539-5EE9E14CC5B6}" type="parTrans" cxnId="{398799CB-F464-4148-A568-AC650E547BD3}">
      <dgm:prSet/>
      <dgm:spPr/>
      <dgm:t>
        <a:bodyPr/>
        <a:lstStyle/>
        <a:p>
          <a:endParaRPr lang="en-US"/>
        </a:p>
      </dgm:t>
    </dgm:pt>
    <dgm:pt modelId="{BC670191-B9FF-4BBD-B76D-DE38E7C13107}" type="sibTrans" cxnId="{398799CB-F464-4148-A568-AC650E547BD3}">
      <dgm:prSet/>
      <dgm:spPr/>
      <dgm:t>
        <a:bodyPr/>
        <a:lstStyle/>
        <a:p>
          <a:endParaRPr lang="en-US"/>
        </a:p>
      </dgm:t>
    </dgm:pt>
    <dgm:pt modelId="{94EDBC8F-5EA3-4F08-9DF9-52B548F80EC5}">
      <dgm:prSet/>
      <dgm:spPr/>
      <dgm:t>
        <a:bodyPr/>
        <a:lstStyle/>
        <a:p>
          <a:r>
            <a:rPr lang="en-US"/>
            <a:t>Provide</a:t>
          </a:r>
        </a:p>
      </dgm:t>
    </dgm:pt>
    <dgm:pt modelId="{4554D934-6536-4A30-9706-4DABBF9DDD03}" type="parTrans" cxnId="{7A04CB64-C46E-493C-B2A2-F0F8A4DE2B6C}">
      <dgm:prSet/>
      <dgm:spPr/>
      <dgm:t>
        <a:bodyPr/>
        <a:lstStyle/>
        <a:p>
          <a:endParaRPr lang="en-US"/>
        </a:p>
      </dgm:t>
    </dgm:pt>
    <dgm:pt modelId="{C918D161-6166-4FDB-BB22-E9211FE102CE}" type="sibTrans" cxnId="{7A04CB64-C46E-493C-B2A2-F0F8A4DE2B6C}">
      <dgm:prSet/>
      <dgm:spPr/>
      <dgm:t>
        <a:bodyPr/>
        <a:lstStyle/>
        <a:p>
          <a:endParaRPr lang="en-US"/>
        </a:p>
      </dgm:t>
    </dgm:pt>
    <dgm:pt modelId="{AB3F4110-0A95-44EC-8AFF-EA92979ECAC3}">
      <dgm:prSet custT="1"/>
      <dgm:spPr/>
      <dgm:t>
        <a:bodyPr/>
        <a:lstStyle/>
        <a:p>
          <a:r>
            <a:rPr lang="en-US" sz="1600" dirty="0"/>
            <a:t> </a:t>
          </a:r>
          <a:r>
            <a:rPr lang="en-US" sz="2800" dirty="0"/>
            <a:t>accompaniment for youth</a:t>
          </a:r>
        </a:p>
      </dgm:t>
    </dgm:pt>
    <dgm:pt modelId="{DFE2E08C-8377-437B-8CC8-B7BA6AA9CED1}" type="parTrans" cxnId="{0918EB0B-5044-4889-BF3F-BF49A0FA7F0C}">
      <dgm:prSet/>
      <dgm:spPr/>
      <dgm:t>
        <a:bodyPr/>
        <a:lstStyle/>
        <a:p>
          <a:endParaRPr lang="en-US"/>
        </a:p>
      </dgm:t>
    </dgm:pt>
    <dgm:pt modelId="{CBE5E0CB-6DE6-4DD5-8F73-337D079AFD1E}" type="sibTrans" cxnId="{0918EB0B-5044-4889-BF3F-BF49A0FA7F0C}">
      <dgm:prSet/>
      <dgm:spPr/>
      <dgm:t>
        <a:bodyPr/>
        <a:lstStyle/>
        <a:p>
          <a:endParaRPr lang="en-US"/>
        </a:p>
      </dgm:t>
    </dgm:pt>
    <dgm:pt modelId="{6D183594-4F64-4771-9BEF-1C7D173DC80F}">
      <dgm:prSet/>
      <dgm:spPr/>
      <dgm:t>
        <a:bodyPr/>
        <a:lstStyle/>
        <a:p>
          <a:r>
            <a:rPr lang="en-US"/>
            <a:t>Provide</a:t>
          </a:r>
        </a:p>
      </dgm:t>
    </dgm:pt>
    <dgm:pt modelId="{592227B3-7A43-47EC-BDA2-8D51F9A8484F}" type="parTrans" cxnId="{8A6A7F8D-0E45-4237-B375-7FE45093FA70}">
      <dgm:prSet/>
      <dgm:spPr/>
      <dgm:t>
        <a:bodyPr/>
        <a:lstStyle/>
        <a:p>
          <a:endParaRPr lang="en-US"/>
        </a:p>
      </dgm:t>
    </dgm:pt>
    <dgm:pt modelId="{4128E8E1-E149-474A-A034-A0EBB68F815B}" type="sibTrans" cxnId="{8A6A7F8D-0E45-4237-B375-7FE45093FA70}">
      <dgm:prSet/>
      <dgm:spPr/>
      <dgm:t>
        <a:bodyPr/>
        <a:lstStyle/>
        <a:p>
          <a:endParaRPr lang="en-US"/>
        </a:p>
      </dgm:t>
    </dgm:pt>
    <dgm:pt modelId="{5E25DE2A-1DDF-4EDD-954A-CA11FE3BA678}">
      <dgm:prSet custT="1"/>
      <dgm:spPr/>
      <dgm:t>
        <a:bodyPr/>
        <a:lstStyle/>
        <a:p>
          <a:r>
            <a:rPr lang="en-US" sz="2400" dirty="0"/>
            <a:t>pastoral care and outreach for youth and their families </a:t>
          </a:r>
        </a:p>
      </dgm:t>
    </dgm:pt>
    <dgm:pt modelId="{552B9A45-EFBF-4ED2-969E-E0D6228E525D}" type="parTrans" cxnId="{60B5A6E2-F4A3-482F-BEF6-146C4F2696B8}">
      <dgm:prSet/>
      <dgm:spPr/>
      <dgm:t>
        <a:bodyPr/>
        <a:lstStyle/>
        <a:p>
          <a:endParaRPr lang="en-US"/>
        </a:p>
      </dgm:t>
    </dgm:pt>
    <dgm:pt modelId="{0DE84C51-83BA-4D40-9B1F-5EE37A3C1A52}" type="sibTrans" cxnId="{60B5A6E2-F4A3-482F-BEF6-146C4F2696B8}">
      <dgm:prSet/>
      <dgm:spPr/>
      <dgm:t>
        <a:bodyPr/>
        <a:lstStyle/>
        <a:p>
          <a:endParaRPr lang="en-US"/>
        </a:p>
      </dgm:t>
    </dgm:pt>
    <dgm:pt modelId="{F291DF76-0E65-4DE5-AF60-9259BBE7368B}">
      <dgm:prSet/>
      <dgm:spPr/>
      <dgm:t>
        <a:bodyPr/>
        <a:lstStyle/>
        <a:p>
          <a:r>
            <a:rPr lang="en-US"/>
            <a:t>Include</a:t>
          </a:r>
        </a:p>
      </dgm:t>
    </dgm:pt>
    <dgm:pt modelId="{CC434EFA-1B72-4DA3-8267-EC19613C9096}" type="parTrans" cxnId="{22094DA8-4849-4AE8-ABB1-53A0AFF92035}">
      <dgm:prSet/>
      <dgm:spPr/>
      <dgm:t>
        <a:bodyPr/>
        <a:lstStyle/>
        <a:p>
          <a:endParaRPr lang="en-US"/>
        </a:p>
      </dgm:t>
    </dgm:pt>
    <dgm:pt modelId="{5DE5DB4D-E5DD-413B-BB3A-A961D301809D}" type="sibTrans" cxnId="{22094DA8-4849-4AE8-ABB1-53A0AFF92035}">
      <dgm:prSet/>
      <dgm:spPr/>
      <dgm:t>
        <a:bodyPr/>
        <a:lstStyle/>
        <a:p>
          <a:endParaRPr lang="en-US"/>
        </a:p>
      </dgm:t>
    </dgm:pt>
    <dgm:pt modelId="{34914362-5D56-4A7E-9135-FBCE6190E80E}">
      <dgm:prSet custT="1"/>
      <dgm:spPr/>
      <dgm:t>
        <a:bodyPr/>
        <a:lstStyle/>
        <a:p>
          <a:r>
            <a:rPr lang="en-US" sz="2400" dirty="0"/>
            <a:t>families of youth, especially parents </a:t>
          </a:r>
        </a:p>
      </dgm:t>
    </dgm:pt>
    <dgm:pt modelId="{3B043D55-A830-4ABD-98B1-AEE7114B1EDE}" type="parTrans" cxnId="{FA1C87A3-A9B3-4DEF-A8EE-1C2B3130DBE2}">
      <dgm:prSet/>
      <dgm:spPr/>
      <dgm:t>
        <a:bodyPr/>
        <a:lstStyle/>
        <a:p>
          <a:endParaRPr lang="en-US"/>
        </a:p>
      </dgm:t>
    </dgm:pt>
    <dgm:pt modelId="{F34A1742-6054-4774-A236-A6DD8AE1602B}" type="sibTrans" cxnId="{FA1C87A3-A9B3-4DEF-A8EE-1C2B3130DBE2}">
      <dgm:prSet/>
      <dgm:spPr/>
      <dgm:t>
        <a:bodyPr/>
        <a:lstStyle/>
        <a:p>
          <a:endParaRPr lang="en-US"/>
        </a:p>
      </dgm:t>
    </dgm:pt>
    <dgm:pt modelId="{7C587A27-515A-4829-AA58-541CD7E20907}" type="pres">
      <dgm:prSet presAssocID="{9A520EBD-2852-42A3-B845-047CBD9B112C}" presName="Name0" presStyleCnt="0">
        <dgm:presLayoutVars>
          <dgm:dir/>
          <dgm:animLvl val="lvl"/>
          <dgm:resizeHandles val="exact"/>
        </dgm:presLayoutVars>
      </dgm:prSet>
      <dgm:spPr/>
    </dgm:pt>
    <dgm:pt modelId="{D1B65E6D-A3BE-4CAE-94AC-0239F8E49663}" type="pres">
      <dgm:prSet presAssocID="{FFD60A61-7437-48BA-84E9-3A185522CCBE}" presName="linNode" presStyleCnt="0"/>
      <dgm:spPr/>
    </dgm:pt>
    <dgm:pt modelId="{BFD1D61F-8076-42A6-8D3C-083C572B44E1}" type="pres">
      <dgm:prSet presAssocID="{FFD60A61-7437-48BA-84E9-3A185522CCBE}" presName="parentText" presStyleLbl="solidFgAcc1" presStyleIdx="0" presStyleCnt="6">
        <dgm:presLayoutVars>
          <dgm:chMax val="1"/>
          <dgm:bulletEnabled/>
        </dgm:presLayoutVars>
      </dgm:prSet>
      <dgm:spPr/>
    </dgm:pt>
    <dgm:pt modelId="{22172CA6-33E7-42D9-80E1-B326D21FFFD8}" type="pres">
      <dgm:prSet presAssocID="{FFD60A61-7437-48BA-84E9-3A185522CCBE}" presName="descendantText" presStyleLbl="alignNode1" presStyleIdx="0" presStyleCnt="6">
        <dgm:presLayoutVars>
          <dgm:bulletEnabled/>
        </dgm:presLayoutVars>
      </dgm:prSet>
      <dgm:spPr/>
    </dgm:pt>
    <dgm:pt modelId="{09453243-5874-4604-813A-D2891685E7EC}" type="pres">
      <dgm:prSet presAssocID="{851B5575-BDC5-4B43-AE72-BB59DF97D9AC}" presName="sp" presStyleCnt="0"/>
      <dgm:spPr/>
    </dgm:pt>
    <dgm:pt modelId="{D16F9EF0-FB0C-4D4C-9D2D-36C5E160074A}" type="pres">
      <dgm:prSet presAssocID="{2B556280-36D7-4318-A51F-DAF10CFEB491}" presName="linNode" presStyleCnt="0"/>
      <dgm:spPr/>
    </dgm:pt>
    <dgm:pt modelId="{8D888952-81DE-4E1F-B213-697D5DC92FB0}" type="pres">
      <dgm:prSet presAssocID="{2B556280-36D7-4318-A51F-DAF10CFEB491}" presName="parentText" presStyleLbl="solidFgAcc1" presStyleIdx="1" presStyleCnt="6">
        <dgm:presLayoutVars>
          <dgm:chMax val="1"/>
          <dgm:bulletEnabled/>
        </dgm:presLayoutVars>
      </dgm:prSet>
      <dgm:spPr/>
    </dgm:pt>
    <dgm:pt modelId="{C00D4FE5-C5A2-4FC1-80E0-8473D5682E84}" type="pres">
      <dgm:prSet presAssocID="{2B556280-36D7-4318-A51F-DAF10CFEB491}" presName="descendantText" presStyleLbl="alignNode1" presStyleIdx="1" presStyleCnt="6">
        <dgm:presLayoutVars>
          <dgm:bulletEnabled/>
        </dgm:presLayoutVars>
      </dgm:prSet>
      <dgm:spPr/>
    </dgm:pt>
    <dgm:pt modelId="{1F58454F-BDC4-40BE-951F-EB2635CD39CF}" type="pres">
      <dgm:prSet presAssocID="{0AE864E8-9F89-4F01-8087-077A95FB1F4E}" presName="sp" presStyleCnt="0"/>
      <dgm:spPr/>
    </dgm:pt>
    <dgm:pt modelId="{6D35C049-D830-48CB-B477-114CAE3A32F9}" type="pres">
      <dgm:prSet presAssocID="{5A29F3E9-47B2-44B3-96F3-2902C36A7B2B}" presName="linNode" presStyleCnt="0"/>
      <dgm:spPr/>
    </dgm:pt>
    <dgm:pt modelId="{0FCAA159-C5E7-4A6D-838C-01D8011466D8}" type="pres">
      <dgm:prSet presAssocID="{5A29F3E9-47B2-44B3-96F3-2902C36A7B2B}" presName="parentText" presStyleLbl="solidFgAcc1" presStyleIdx="2" presStyleCnt="6">
        <dgm:presLayoutVars>
          <dgm:chMax val="1"/>
          <dgm:bulletEnabled/>
        </dgm:presLayoutVars>
      </dgm:prSet>
      <dgm:spPr/>
    </dgm:pt>
    <dgm:pt modelId="{1BA39F67-1DD0-4519-9389-C8A816A85FED}" type="pres">
      <dgm:prSet presAssocID="{5A29F3E9-47B2-44B3-96F3-2902C36A7B2B}" presName="descendantText" presStyleLbl="alignNode1" presStyleIdx="2" presStyleCnt="6">
        <dgm:presLayoutVars>
          <dgm:bulletEnabled/>
        </dgm:presLayoutVars>
      </dgm:prSet>
      <dgm:spPr/>
    </dgm:pt>
    <dgm:pt modelId="{2307289F-54F4-4903-9CEB-6CA09C8F2392}" type="pres">
      <dgm:prSet presAssocID="{CAA1ED07-6667-4025-9AE1-6A4F68DF78FE}" presName="sp" presStyleCnt="0"/>
      <dgm:spPr/>
    </dgm:pt>
    <dgm:pt modelId="{6F0AB0C8-5AEA-47D1-BB94-636A855A0798}" type="pres">
      <dgm:prSet presAssocID="{94EDBC8F-5EA3-4F08-9DF9-52B548F80EC5}" presName="linNode" presStyleCnt="0"/>
      <dgm:spPr/>
    </dgm:pt>
    <dgm:pt modelId="{DE1E6038-515E-46F6-88CE-ADCC5082049E}" type="pres">
      <dgm:prSet presAssocID="{94EDBC8F-5EA3-4F08-9DF9-52B548F80EC5}" presName="parentText" presStyleLbl="solidFgAcc1" presStyleIdx="3" presStyleCnt="6">
        <dgm:presLayoutVars>
          <dgm:chMax val="1"/>
          <dgm:bulletEnabled/>
        </dgm:presLayoutVars>
      </dgm:prSet>
      <dgm:spPr/>
    </dgm:pt>
    <dgm:pt modelId="{1D8D3ECF-929A-4D21-B36C-BC8D1C7D35FF}" type="pres">
      <dgm:prSet presAssocID="{94EDBC8F-5EA3-4F08-9DF9-52B548F80EC5}" presName="descendantText" presStyleLbl="alignNode1" presStyleIdx="3" presStyleCnt="6">
        <dgm:presLayoutVars>
          <dgm:bulletEnabled/>
        </dgm:presLayoutVars>
      </dgm:prSet>
      <dgm:spPr/>
    </dgm:pt>
    <dgm:pt modelId="{EA2EE83C-A426-4A62-8697-0AC900BD8A10}" type="pres">
      <dgm:prSet presAssocID="{C918D161-6166-4FDB-BB22-E9211FE102CE}" presName="sp" presStyleCnt="0"/>
      <dgm:spPr/>
    </dgm:pt>
    <dgm:pt modelId="{4DCB55D9-A8C2-43D9-83F6-EB364212FE24}" type="pres">
      <dgm:prSet presAssocID="{6D183594-4F64-4771-9BEF-1C7D173DC80F}" presName="linNode" presStyleCnt="0"/>
      <dgm:spPr/>
    </dgm:pt>
    <dgm:pt modelId="{356B904C-CBA0-4C30-8A26-4B3EAA2A797E}" type="pres">
      <dgm:prSet presAssocID="{6D183594-4F64-4771-9BEF-1C7D173DC80F}" presName="parentText" presStyleLbl="solidFgAcc1" presStyleIdx="4" presStyleCnt="6">
        <dgm:presLayoutVars>
          <dgm:chMax val="1"/>
          <dgm:bulletEnabled/>
        </dgm:presLayoutVars>
      </dgm:prSet>
      <dgm:spPr/>
    </dgm:pt>
    <dgm:pt modelId="{CF3F05E6-F985-4973-998A-3DEBC691FD38}" type="pres">
      <dgm:prSet presAssocID="{6D183594-4F64-4771-9BEF-1C7D173DC80F}" presName="descendantText" presStyleLbl="alignNode1" presStyleIdx="4" presStyleCnt="6">
        <dgm:presLayoutVars>
          <dgm:bulletEnabled/>
        </dgm:presLayoutVars>
      </dgm:prSet>
      <dgm:spPr/>
    </dgm:pt>
    <dgm:pt modelId="{BC193FC4-B671-43B2-A951-E80897DF62A1}" type="pres">
      <dgm:prSet presAssocID="{4128E8E1-E149-474A-A034-A0EBB68F815B}" presName="sp" presStyleCnt="0"/>
      <dgm:spPr/>
    </dgm:pt>
    <dgm:pt modelId="{A51948C0-940D-4059-903C-7C704F191D44}" type="pres">
      <dgm:prSet presAssocID="{F291DF76-0E65-4DE5-AF60-9259BBE7368B}" presName="linNode" presStyleCnt="0"/>
      <dgm:spPr/>
    </dgm:pt>
    <dgm:pt modelId="{D5CAE9A1-99D8-4094-BDF3-B3C8AFC497C4}" type="pres">
      <dgm:prSet presAssocID="{F291DF76-0E65-4DE5-AF60-9259BBE7368B}" presName="parentText" presStyleLbl="solidFgAcc1" presStyleIdx="5" presStyleCnt="6">
        <dgm:presLayoutVars>
          <dgm:chMax val="1"/>
          <dgm:bulletEnabled/>
        </dgm:presLayoutVars>
      </dgm:prSet>
      <dgm:spPr/>
    </dgm:pt>
    <dgm:pt modelId="{6088E560-6F17-4240-A26A-50B80DBE7F21}" type="pres">
      <dgm:prSet presAssocID="{F291DF76-0E65-4DE5-AF60-9259BBE7368B}" presName="descendantText" presStyleLbl="alignNode1" presStyleIdx="5" presStyleCnt="6">
        <dgm:presLayoutVars>
          <dgm:bulletEnabled/>
        </dgm:presLayoutVars>
      </dgm:prSet>
      <dgm:spPr/>
    </dgm:pt>
  </dgm:ptLst>
  <dgm:cxnLst>
    <dgm:cxn modelId="{E67B1406-6FC8-484D-9BF7-C864B25F65DC}" type="presOf" srcId="{A4D047ED-BBC3-4356-9501-C71F10A7CD1F}" destId="{1BA39F67-1DD0-4519-9389-C8A816A85FED}" srcOrd="0" destOrd="0" presId="urn:microsoft.com/office/officeart/2016/7/layout/VerticalHollowActionList"/>
    <dgm:cxn modelId="{6A05C70B-B330-4381-B042-92BC8F6DB401}" type="presOf" srcId="{5E25DE2A-1DDF-4EDD-954A-CA11FE3BA678}" destId="{CF3F05E6-F985-4973-998A-3DEBC691FD38}" srcOrd="0" destOrd="0" presId="urn:microsoft.com/office/officeart/2016/7/layout/VerticalHollowActionList"/>
    <dgm:cxn modelId="{0918EB0B-5044-4889-BF3F-BF49A0FA7F0C}" srcId="{94EDBC8F-5EA3-4F08-9DF9-52B548F80EC5}" destId="{AB3F4110-0A95-44EC-8AFF-EA92979ECAC3}" srcOrd="0" destOrd="0" parTransId="{DFE2E08C-8377-437B-8CC8-B7BA6AA9CED1}" sibTransId="{CBE5E0CB-6DE6-4DD5-8F73-337D079AFD1E}"/>
    <dgm:cxn modelId="{67A43617-2EEE-49F1-83F1-BDBB0586E2F5}" type="presOf" srcId="{F291DF76-0E65-4DE5-AF60-9259BBE7368B}" destId="{D5CAE9A1-99D8-4094-BDF3-B3C8AFC497C4}" srcOrd="0" destOrd="0" presId="urn:microsoft.com/office/officeart/2016/7/layout/VerticalHollowActionList"/>
    <dgm:cxn modelId="{40456231-6A73-479F-B3FF-058329D23B67}" srcId="{FFD60A61-7437-48BA-84E9-3A185522CCBE}" destId="{8739AE0B-7381-4AF6-B222-C30439E31100}" srcOrd="0" destOrd="0" parTransId="{67F7E615-4434-4AC6-B73A-DBF503224AC5}" sibTransId="{EC2FDCD8-A9FD-4D74-AD26-65536648D888}"/>
    <dgm:cxn modelId="{1241FA5B-36BB-4E66-B0FA-A6CAC4038DC5}" type="presOf" srcId="{34914362-5D56-4A7E-9135-FBCE6190E80E}" destId="{6088E560-6F17-4240-A26A-50B80DBE7F21}" srcOrd="0" destOrd="0" presId="urn:microsoft.com/office/officeart/2016/7/layout/VerticalHollowActionList"/>
    <dgm:cxn modelId="{7A04CB64-C46E-493C-B2A2-F0F8A4DE2B6C}" srcId="{9A520EBD-2852-42A3-B845-047CBD9B112C}" destId="{94EDBC8F-5EA3-4F08-9DF9-52B548F80EC5}" srcOrd="3" destOrd="0" parTransId="{4554D934-6536-4A30-9706-4DABBF9DDD03}" sibTransId="{C918D161-6166-4FDB-BB22-E9211FE102CE}"/>
    <dgm:cxn modelId="{14676365-68A6-4369-97E5-BB2A1C77691B}" type="presOf" srcId="{AB3F4110-0A95-44EC-8AFF-EA92979ECAC3}" destId="{1D8D3ECF-929A-4D21-B36C-BC8D1C7D35FF}" srcOrd="0" destOrd="0" presId="urn:microsoft.com/office/officeart/2016/7/layout/VerticalHollowActionList"/>
    <dgm:cxn modelId="{B4600B68-EDC9-475D-9E58-70694FB27186}" type="presOf" srcId="{6D183594-4F64-4771-9BEF-1C7D173DC80F}" destId="{356B904C-CBA0-4C30-8A26-4B3EAA2A797E}" srcOrd="0" destOrd="0" presId="urn:microsoft.com/office/officeart/2016/7/layout/VerticalHollowActionList"/>
    <dgm:cxn modelId="{14A3154C-73F1-4E56-96EB-F268C6AC66A0}" type="presOf" srcId="{94EDBC8F-5EA3-4F08-9DF9-52B548F80EC5}" destId="{DE1E6038-515E-46F6-88CE-ADCC5082049E}" srcOrd="0" destOrd="0" presId="urn:microsoft.com/office/officeart/2016/7/layout/VerticalHollowActionList"/>
    <dgm:cxn modelId="{9EB9816C-70BF-458D-824B-5508CECC8172}" type="presOf" srcId="{FFD60A61-7437-48BA-84E9-3A185522CCBE}" destId="{BFD1D61F-8076-42A6-8D3C-083C572B44E1}" srcOrd="0" destOrd="0" presId="urn:microsoft.com/office/officeart/2016/7/layout/VerticalHollowActionList"/>
    <dgm:cxn modelId="{A0DDA24E-214B-4D00-8143-9A04BE8D29D5}" srcId="{2B556280-36D7-4318-A51F-DAF10CFEB491}" destId="{38B5D27A-D1D4-4931-8FAA-F47B5A8CDFE4}" srcOrd="0" destOrd="0" parTransId="{E75DD2A1-0366-4826-A075-9A83AF727063}" sibTransId="{6FA25010-308C-4B79-86C1-B78B338F7888}"/>
    <dgm:cxn modelId="{64538878-090A-4D9A-8B00-A574CDA2EEBA}" srcId="{9A520EBD-2852-42A3-B845-047CBD9B112C}" destId="{2B556280-36D7-4318-A51F-DAF10CFEB491}" srcOrd="1" destOrd="0" parTransId="{7C53BD96-6E46-40B8-B769-5D21C0DF11C2}" sibTransId="{0AE864E8-9F89-4F01-8087-077A95FB1F4E}"/>
    <dgm:cxn modelId="{8A6A7F8D-0E45-4237-B375-7FE45093FA70}" srcId="{9A520EBD-2852-42A3-B845-047CBD9B112C}" destId="{6D183594-4F64-4771-9BEF-1C7D173DC80F}" srcOrd="4" destOrd="0" parTransId="{592227B3-7A43-47EC-BDA2-8D51F9A8484F}" sibTransId="{4128E8E1-E149-474A-A034-A0EBB68F815B}"/>
    <dgm:cxn modelId="{85E9569E-8D2F-4B1D-81CC-6A29AD4EDDDD}" type="presOf" srcId="{38B5D27A-D1D4-4931-8FAA-F47B5A8CDFE4}" destId="{C00D4FE5-C5A2-4FC1-80E0-8473D5682E84}" srcOrd="0" destOrd="0" presId="urn:microsoft.com/office/officeart/2016/7/layout/VerticalHollowActionList"/>
    <dgm:cxn modelId="{FA1C87A3-A9B3-4DEF-A8EE-1C2B3130DBE2}" srcId="{F291DF76-0E65-4DE5-AF60-9259BBE7368B}" destId="{34914362-5D56-4A7E-9135-FBCE6190E80E}" srcOrd="0" destOrd="0" parTransId="{3B043D55-A830-4ABD-98B1-AEE7114B1EDE}" sibTransId="{F34A1742-6054-4774-A236-A6DD8AE1602B}"/>
    <dgm:cxn modelId="{22094DA8-4849-4AE8-ABB1-53A0AFF92035}" srcId="{9A520EBD-2852-42A3-B845-047CBD9B112C}" destId="{F291DF76-0E65-4DE5-AF60-9259BBE7368B}" srcOrd="5" destOrd="0" parTransId="{CC434EFA-1B72-4DA3-8267-EC19613C9096}" sibTransId="{5DE5DB4D-E5DD-413B-BB3A-A961D301809D}"/>
    <dgm:cxn modelId="{6904B4BC-1293-4FEC-B002-E3F0F162F2DC}" type="presOf" srcId="{9A520EBD-2852-42A3-B845-047CBD9B112C}" destId="{7C587A27-515A-4829-AA58-541CD7E20907}" srcOrd="0" destOrd="0" presId="urn:microsoft.com/office/officeart/2016/7/layout/VerticalHollowActionList"/>
    <dgm:cxn modelId="{D635ECC9-7089-4C8C-ACA8-1260DF9D8807}" srcId="{9A520EBD-2852-42A3-B845-047CBD9B112C}" destId="{5A29F3E9-47B2-44B3-96F3-2902C36A7B2B}" srcOrd="2" destOrd="0" parTransId="{3ADA7CCD-4E31-4C05-ABA1-EADE8D962B9A}" sibTransId="{CAA1ED07-6667-4025-9AE1-6A4F68DF78FE}"/>
    <dgm:cxn modelId="{925306CA-F5AC-4F46-ABFB-D1B7B34D871A}" srcId="{9A520EBD-2852-42A3-B845-047CBD9B112C}" destId="{FFD60A61-7437-48BA-84E9-3A185522CCBE}" srcOrd="0" destOrd="0" parTransId="{9720828A-9B4F-4EB4-BB10-5184E0C597C6}" sibTransId="{851B5575-BDC5-4B43-AE72-BB59DF97D9AC}"/>
    <dgm:cxn modelId="{398799CB-F464-4148-A568-AC650E547BD3}" srcId="{5A29F3E9-47B2-44B3-96F3-2902C36A7B2B}" destId="{A4D047ED-BBC3-4356-9501-C71F10A7CD1F}" srcOrd="0" destOrd="0" parTransId="{A9360104-7B8A-4E1E-B539-5EE9E14CC5B6}" sibTransId="{BC670191-B9FF-4BBD-B76D-DE38E7C13107}"/>
    <dgm:cxn modelId="{B05FFDD6-775D-494C-8F98-64516AD03737}" type="presOf" srcId="{8739AE0B-7381-4AF6-B222-C30439E31100}" destId="{22172CA6-33E7-42D9-80E1-B326D21FFFD8}" srcOrd="0" destOrd="0" presId="urn:microsoft.com/office/officeart/2016/7/layout/VerticalHollowActionList"/>
    <dgm:cxn modelId="{60B5A6E2-F4A3-482F-BEF6-146C4F2696B8}" srcId="{6D183594-4F64-4771-9BEF-1C7D173DC80F}" destId="{5E25DE2A-1DDF-4EDD-954A-CA11FE3BA678}" srcOrd="0" destOrd="0" parTransId="{552B9A45-EFBF-4ED2-969E-E0D6228E525D}" sibTransId="{0DE84C51-83BA-4D40-9B1F-5EE37A3C1A52}"/>
    <dgm:cxn modelId="{BAF5D4ED-34E1-47BC-BF84-3400152F0E12}" type="presOf" srcId="{5A29F3E9-47B2-44B3-96F3-2902C36A7B2B}" destId="{0FCAA159-C5E7-4A6D-838C-01D8011466D8}" srcOrd="0" destOrd="0" presId="urn:microsoft.com/office/officeart/2016/7/layout/VerticalHollowActionList"/>
    <dgm:cxn modelId="{975009EE-BBCD-43A2-8B26-D8EDD8902C8F}" type="presOf" srcId="{2B556280-36D7-4318-A51F-DAF10CFEB491}" destId="{8D888952-81DE-4E1F-B213-697D5DC92FB0}" srcOrd="0" destOrd="0" presId="urn:microsoft.com/office/officeart/2016/7/layout/VerticalHollowActionList"/>
    <dgm:cxn modelId="{1B7CF807-B02D-4BA5-BB44-DE9775E26126}" type="presParOf" srcId="{7C587A27-515A-4829-AA58-541CD7E20907}" destId="{D1B65E6D-A3BE-4CAE-94AC-0239F8E49663}" srcOrd="0" destOrd="0" presId="urn:microsoft.com/office/officeart/2016/7/layout/VerticalHollowActionList"/>
    <dgm:cxn modelId="{AE11BB9C-7B4B-40EC-83D2-EFB5DF8AFB64}" type="presParOf" srcId="{D1B65E6D-A3BE-4CAE-94AC-0239F8E49663}" destId="{BFD1D61F-8076-42A6-8D3C-083C572B44E1}" srcOrd="0" destOrd="0" presId="urn:microsoft.com/office/officeart/2016/7/layout/VerticalHollowActionList"/>
    <dgm:cxn modelId="{B865CAA9-AF6D-4499-861B-242D1D3E335C}" type="presParOf" srcId="{D1B65E6D-A3BE-4CAE-94AC-0239F8E49663}" destId="{22172CA6-33E7-42D9-80E1-B326D21FFFD8}" srcOrd="1" destOrd="0" presId="urn:microsoft.com/office/officeart/2016/7/layout/VerticalHollowActionList"/>
    <dgm:cxn modelId="{5F602414-4194-4BA2-94CE-9257760FD1FF}" type="presParOf" srcId="{7C587A27-515A-4829-AA58-541CD7E20907}" destId="{09453243-5874-4604-813A-D2891685E7EC}" srcOrd="1" destOrd="0" presId="urn:microsoft.com/office/officeart/2016/7/layout/VerticalHollowActionList"/>
    <dgm:cxn modelId="{50F339C8-9F95-40ED-A852-2F4E21A64E74}" type="presParOf" srcId="{7C587A27-515A-4829-AA58-541CD7E20907}" destId="{D16F9EF0-FB0C-4D4C-9D2D-36C5E160074A}" srcOrd="2" destOrd="0" presId="urn:microsoft.com/office/officeart/2016/7/layout/VerticalHollowActionList"/>
    <dgm:cxn modelId="{311E5966-2735-4AEA-9E35-6DFCFD70FDD1}" type="presParOf" srcId="{D16F9EF0-FB0C-4D4C-9D2D-36C5E160074A}" destId="{8D888952-81DE-4E1F-B213-697D5DC92FB0}" srcOrd="0" destOrd="0" presId="urn:microsoft.com/office/officeart/2016/7/layout/VerticalHollowActionList"/>
    <dgm:cxn modelId="{19528A4D-DA7E-47A8-BB72-CB7E902F94D1}" type="presParOf" srcId="{D16F9EF0-FB0C-4D4C-9D2D-36C5E160074A}" destId="{C00D4FE5-C5A2-4FC1-80E0-8473D5682E84}" srcOrd="1" destOrd="0" presId="urn:microsoft.com/office/officeart/2016/7/layout/VerticalHollowActionList"/>
    <dgm:cxn modelId="{5771C073-31FF-47CF-B806-0FB34A68F636}" type="presParOf" srcId="{7C587A27-515A-4829-AA58-541CD7E20907}" destId="{1F58454F-BDC4-40BE-951F-EB2635CD39CF}" srcOrd="3" destOrd="0" presId="urn:microsoft.com/office/officeart/2016/7/layout/VerticalHollowActionList"/>
    <dgm:cxn modelId="{370ACD85-DDF7-4F91-ACB8-D3A3D3E2626D}" type="presParOf" srcId="{7C587A27-515A-4829-AA58-541CD7E20907}" destId="{6D35C049-D830-48CB-B477-114CAE3A32F9}" srcOrd="4" destOrd="0" presId="urn:microsoft.com/office/officeart/2016/7/layout/VerticalHollowActionList"/>
    <dgm:cxn modelId="{6E336C8C-354E-48F0-93CA-F891917BE9D7}" type="presParOf" srcId="{6D35C049-D830-48CB-B477-114CAE3A32F9}" destId="{0FCAA159-C5E7-4A6D-838C-01D8011466D8}" srcOrd="0" destOrd="0" presId="urn:microsoft.com/office/officeart/2016/7/layout/VerticalHollowActionList"/>
    <dgm:cxn modelId="{44494731-0D1A-47D4-83BA-640ED7C6D22B}" type="presParOf" srcId="{6D35C049-D830-48CB-B477-114CAE3A32F9}" destId="{1BA39F67-1DD0-4519-9389-C8A816A85FED}" srcOrd="1" destOrd="0" presId="urn:microsoft.com/office/officeart/2016/7/layout/VerticalHollowActionList"/>
    <dgm:cxn modelId="{848C34FE-54FA-4B82-8A5E-E5C76D4802FB}" type="presParOf" srcId="{7C587A27-515A-4829-AA58-541CD7E20907}" destId="{2307289F-54F4-4903-9CEB-6CA09C8F2392}" srcOrd="5" destOrd="0" presId="urn:microsoft.com/office/officeart/2016/7/layout/VerticalHollowActionList"/>
    <dgm:cxn modelId="{12D97D54-2767-4989-8F98-3B4542D5909D}" type="presParOf" srcId="{7C587A27-515A-4829-AA58-541CD7E20907}" destId="{6F0AB0C8-5AEA-47D1-BB94-636A855A0798}" srcOrd="6" destOrd="0" presId="urn:microsoft.com/office/officeart/2016/7/layout/VerticalHollowActionList"/>
    <dgm:cxn modelId="{F86F81A8-41E3-4CBF-AA1A-A3892079FF5C}" type="presParOf" srcId="{6F0AB0C8-5AEA-47D1-BB94-636A855A0798}" destId="{DE1E6038-515E-46F6-88CE-ADCC5082049E}" srcOrd="0" destOrd="0" presId="urn:microsoft.com/office/officeart/2016/7/layout/VerticalHollowActionList"/>
    <dgm:cxn modelId="{4D32409A-CF61-47BB-9A45-AB7EC65CDDAF}" type="presParOf" srcId="{6F0AB0C8-5AEA-47D1-BB94-636A855A0798}" destId="{1D8D3ECF-929A-4D21-B36C-BC8D1C7D35FF}" srcOrd="1" destOrd="0" presId="urn:microsoft.com/office/officeart/2016/7/layout/VerticalHollowActionList"/>
    <dgm:cxn modelId="{7D045112-EFAF-4EA0-B766-92B063FE6FCD}" type="presParOf" srcId="{7C587A27-515A-4829-AA58-541CD7E20907}" destId="{EA2EE83C-A426-4A62-8697-0AC900BD8A10}" srcOrd="7" destOrd="0" presId="urn:microsoft.com/office/officeart/2016/7/layout/VerticalHollowActionList"/>
    <dgm:cxn modelId="{4022A0E9-4922-4008-9E08-13022CB11CCC}" type="presParOf" srcId="{7C587A27-515A-4829-AA58-541CD7E20907}" destId="{4DCB55D9-A8C2-43D9-83F6-EB364212FE24}" srcOrd="8" destOrd="0" presId="urn:microsoft.com/office/officeart/2016/7/layout/VerticalHollowActionList"/>
    <dgm:cxn modelId="{4492EECA-31B9-48C2-9DC7-7301E0758A1F}" type="presParOf" srcId="{4DCB55D9-A8C2-43D9-83F6-EB364212FE24}" destId="{356B904C-CBA0-4C30-8A26-4B3EAA2A797E}" srcOrd="0" destOrd="0" presId="urn:microsoft.com/office/officeart/2016/7/layout/VerticalHollowActionList"/>
    <dgm:cxn modelId="{56C41948-1B86-4FCA-A7CB-4C7906C1ECD3}" type="presParOf" srcId="{4DCB55D9-A8C2-43D9-83F6-EB364212FE24}" destId="{CF3F05E6-F985-4973-998A-3DEBC691FD38}" srcOrd="1" destOrd="0" presId="urn:microsoft.com/office/officeart/2016/7/layout/VerticalHollowActionList"/>
    <dgm:cxn modelId="{938FE676-C8AB-4CA6-8C32-4919FE7937FF}" type="presParOf" srcId="{7C587A27-515A-4829-AA58-541CD7E20907}" destId="{BC193FC4-B671-43B2-A951-E80897DF62A1}" srcOrd="9" destOrd="0" presId="urn:microsoft.com/office/officeart/2016/7/layout/VerticalHollowActionList"/>
    <dgm:cxn modelId="{12DB7FC1-C8C5-4BE7-82FE-01C369932638}" type="presParOf" srcId="{7C587A27-515A-4829-AA58-541CD7E20907}" destId="{A51948C0-940D-4059-903C-7C704F191D44}" srcOrd="10" destOrd="0" presId="urn:microsoft.com/office/officeart/2016/7/layout/VerticalHollowActionList"/>
    <dgm:cxn modelId="{AEF63931-E585-4657-9CC9-2A3DF35D7C95}" type="presParOf" srcId="{A51948C0-940D-4059-903C-7C704F191D44}" destId="{D5CAE9A1-99D8-4094-BDF3-B3C8AFC497C4}" srcOrd="0" destOrd="0" presId="urn:microsoft.com/office/officeart/2016/7/layout/VerticalHollowActionList"/>
    <dgm:cxn modelId="{1AAE1535-34B3-47F7-9BF8-01D4A4397AD2}" type="presParOf" srcId="{A51948C0-940D-4059-903C-7C704F191D44}" destId="{6088E560-6F17-4240-A26A-50B80DBE7F21}"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F91A8-D036-42CF-8DAC-0247D45D2462}">
      <dsp:nvSpPr>
        <dsp:cNvPr id="0" name=""/>
        <dsp:cNvSpPr/>
      </dsp:nvSpPr>
      <dsp:spPr>
        <a:xfrm>
          <a:off x="8173" y="861299"/>
          <a:ext cx="2070950" cy="62128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1" tIns="163651" rIns="163651" bIns="163651" numCol="1" spcCol="1270" anchor="ctr" anchorCtr="0">
          <a:noAutofit/>
        </a:bodyPr>
        <a:lstStyle/>
        <a:p>
          <a:pPr marL="0" lvl="0" indent="0" algn="ctr" defTabSz="977900">
            <a:lnSpc>
              <a:spcPct val="90000"/>
            </a:lnSpc>
            <a:spcBef>
              <a:spcPct val="0"/>
            </a:spcBef>
            <a:spcAft>
              <a:spcPct val="35000"/>
            </a:spcAft>
            <a:buNone/>
          </a:pPr>
          <a:r>
            <a:rPr lang="en-US" sz="2200" b="1" kern="1200" dirty="0"/>
            <a:t>Transform</a:t>
          </a:r>
        </a:p>
      </dsp:txBody>
      <dsp:txXfrm>
        <a:off x="8173" y="861299"/>
        <a:ext cx="2070950" cy="621285"/>
      </dsp:txXfrm>
    </dsp:sp>
    <dsp:sp modelId="{2052B10D-2B42-4B9F-B19E-A284611EB948}">
      <dsp:nvSpPr>
        <dsp:cNvPr id="0" name=""/>
        <dsp:cNvSpPr/>
      </dsp:nvSpPr>
      <dsp:spPr>
        <a:xfrm>
          <a:off x="8173" y="1482584"/>
          <a:ext cx="2070950" cy="230099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564" tIns="204564" rIns="204564" bIns="204564" numCol="1" spcCol="1270" anchor="t" anchorCtr="0">
          <a:noAutofit/>
        </a:bodyPr>
        <a:lstStyle/>
        <a:p>
          <a:pPr marL="0" lvl="0" indent="0" algn="l" defTabSz="889000">
            <a:lnSpc>
              <a:spcPct val="90000"/>
            </a:lnSpc>
            <a:spcBef>
              <a:spcPct val="0"/>
            </a:spcBef>
            <a:spcAft>
              <a:spcPct val="35000"/>
            </a:spcAft>
            <a:buNone/>
          </a:pPr>
          <a:r>
            <a:rPr lang="en-US" sz="2000" kern="1200" dirty="0"/>
            <a:t>youth communities, programs and strategies to promote accompaniment</a:t>
          </a:r>
        </a:p>
      </dsp:txBody>
      <dsp:txXfrm>
        <a:off x="8173" y="1482584"/>
        <a:ext cx="2070950" cy="2300993"/>
      </dsp:txXfrm>
    </dsp:sp>
    <dsp:sp modelId="{13A4137A-D48F-43B4-8EF7-638725B1E46B}">
      <dsp:nvSpPr>
        <dsp:cNvPr id="0" name=""/>
        <dsp:cNvSpPr/>
      </dsp:nvSpPr>
      <dsp:spPr>
        <a:xfrm>
          <a:off x="2187019" y="861299"/>
          <a:ext cx="2070950" cy="62128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1" tIns="163651" rIns="163651" bIns="163651" numCol="1" spcCol="1270" anchor="ctr" anchorCtr="0">
          <a:noAutofit/>
        </a:bodyPr>
        <a:lstStyle/>
        <a:p>
          <a:pPr marL="0" lvl="0" indent="0" algn="ctr" defTabSz="977900">
            <a:lnSpc>
              <a:spcPct val="90000"/>
            </a:lnSpc>
            <a:spcBef>
              <a:spcPct val="0"/>
            </a:spcBef>
            <a:spcAft>
              <a:spcPct val="35000"/>
            </a:spcAft>
            <a:buNone/>
          </a:pPr>
          <a:r>
            <a:rPr lang="en-US" sz="2200" b="1" kern="1200" dirty="0"/>
            <a:t>Connect</a:t>
          </a:r>
        </a:p>
      </dsp:txBody>
      <dsp:txXfrm>
        <a:off x="2187019" y="861299"/>
        <a:ext cx="2070950" cy="621285"/>
      </dsp:txXfrm>
    </dsp:sp>
    <dsp:sp modelId="{E41478DC-2D9A-4CD3-A285-EFC5B080DB80}">
      <dsp:nvSpPr>
        <dsp:cNvPr id="0" name=""/>
        <dsp:cNvSpPr/>
      </dsp:nvSpPr>
      <dsp:spPr>
        <a:xfrm>
          <a:off x="2187019" y="1482584"/>
          <a:ext cx="2070950" cy="230099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564" tIns="204564" rIns="204564" bIns="204564" numCol="1" spcCol="1270" anchor="t" anchorCtr="0">
          <a:noAutofit/>
        </a:bodyPr>
        <a:lstStyle/>
        <a:p>
          <a:pPr marL="0" lvl="0" indent="0" algn="l" defTabSz="889000">
            <a:lnSpc>
              <a:spcPct val="90000"/>
            </a:lnSpc>
            <a:spcBef>
              <a:spcPct val="0"/>
            </a:spcBef>
            <a:spcAft>
              <a:spcPct val="35000"/>
            </a:spcAft>
            <a:buNone/>
          </a:pPr>
          <a:r>
            <a:rPr lang="en-US" sz="2000" kern="1200" dirty="0"/>
            <a:t>ministry with youth to families and the parish community</a:t>
          </a:r>
        </a:p>
      </dsp:txBody>
      <dsp:txXfrm>
        <a:off x="2187019" y="1482584"/>
        <a:ext cx="2070950" cy="2300993"/>
      </dsp:txXfrm>
    </dsp:sp>
    <dsp:sp modelId="{5EA031BC-BF94-40E0-B738-A7DF60E6B34D}">
      <dsp:nvSpPr>
        <dsp:cNvPr id="0" name=""/>
        <dsp:cNvSpPr/>
      </dsp:nvSpPr>
      <dsp:spPr>
        <a:xfrm>
          <a:off x="4365864" y="861299"/>
          <a:ext cx="2070950" cy="62128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1" tIns="163651" rIns="163651" bIns="163651" numCol="1" spcCol="1270" anchor="ctr" anchorCtr="0">
          <a:noAutofit/>
        </a:bodyPr>
        <a:lstStyle/>
        <a:p>
          <a:pPr marL="0" lvl="0" indent="0" algn="ctr" defTabSz="977900">
            <a:lnSpc>
              <a:spcPct val="90000"/>
            </a:lnSpc>
            <a:spcBef>
              <a:spcPct val="0"/>
            </a:spcBef>
            <a:spcAft>
              <a:spcPct val="35000"/>
            </a:spcAft>
            <a:buNone/>
          </a:pPr>
          <a:r>
            <a:rPr lang="en-US" sz="2200" b="1" kern="1200" dirty="0"/>
            <a:t>Focus on</a:t>
          </a:r>
        </a:p>
      </dsp:txBody>
      <dsp:txXfrm>
        <a:off x="4365864" y="861299"/>
        <a:ext cx="2070950" cy="621285"/>
      </dsp:txXfrm>
    </dsp:sp>
    <dsp:sp modelId="{29F0FBCE-90A0-4A97-80F0-7D469D3FD8AC}">
      <dsp:nvSpPr>
        <dsp:cNvPr id="0" name=""/>
        <dsp:cNvSpPr/>
      </dsp:nvSpPr>
      <dsp:spPr>
        <a:xfrm>
          <a:off x="4365864" y="1482584"/>
          <a:ext cx="2070950" cy="230099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564" tIns="204564" rIns="204564" bIns="204564" numCol="1" spcCol="1270" anchor="t" anchorCtr="0">
          <a:noAutofit/>
        </a:bodyPr>
        <a:lstStyle/>
        <a:p>
          <a:pPr marL="0" lvl="0" indent="0" algn="l" defTabSz="889000">
            <a:lnSpc>
              <a:spcPct val="90000"/>
            </a:lnSpc>
            <a:spcBef>
              <a:spcPct val="0"/>
            </a:spcBef>
            <a:spcAft>
              <a:spcPct val="35000"/>
            </a:spcAft>
            <a:buNone/>
          </a:pPr>
          <a:r>
            <a:rPr lang="en-US" sz="2000" kern="1200" dirty="0"/>
            <a:t>helping youth grow in faith and discipleship  </a:t>
          </a:r>
        </a:p>
      </dsp:txBody>
      <dsp:txXfrm>
        <a:off x="4365864" y="1482584"/>
        <a:ext cx="2070950" cy="2300993"/>
      </dsp:txXfrm>
    </dsp:sp>
    <dsp:sp modelId="{D375AA23-A0EC-486A-A822-A35128F542DD}">
      <dsp:nvSpPr>
        <dsp:cNvPr id="0" name=""/>
        <dsp:cNvSpPr/>
      </dsp:nvSpPr>
      <dsp:spPr>
        <a:xfrm>
          <a:off x="6544709" y="861299"/>
          <a:ext cx="2070950" cy="62128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1" tIns="163651" rIns="163651" bIns="163651" numCol="1" spcCol="1270" anchor="ctr" anchorCtr="0">
          <a:noAutofit/>
        </a:bodyPr>
        <a:lstStyle/>
        <a:p>
          <a:pPr marL="0" lvl="0" indent="0" algn="ctr" defTabSz="977900">
            <a:lnSpc>
              <a:spcPct val="90000"/>
            </a:lnSpc>
            <a:spcBef>
              <a:spcPct val="0"/>
            </a:spcBef>
            <a:spcAft>
              <a:spcPct val="35000"/>
            </a:spcAft>
            <a:buNone/>
          </a:pPr>
          <a:r>
            <a:rPr lang="en-US" sz="2200" b="1" kern="1200" dirty="0"/>
            <a:t>Provide</a:t>
          </a:r>
        </a:p>
      </dsp:txBody>
      <dsp:txXfrm>
        <a:off x="6544709" y="861299"/>
        <a:ext cx="2070950" cy="621285"/>
      </dsp:txXfrm>
    </dsp:sp>
    <dsp:sp modelId="{78D9D0AC-EC20-42AB-91B2-F1333EF1BE9C}">
      <dsp:nvSpPr>
        <dsp:cNvPr id="0" name=""/>
        <dsp:cNvSpPr/>
      </dsp:nvSpPr>
      <dsp:spPr>
        <a:xfrm>
          <a:off x="6544709" y="1482584"/>
          <a:ext cx="2070950" cy="230099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564" tIns="204564" rIns="204564" bIns="204564" numCol="1" spcCol="1270" anchor="t" anchorCtr="0">
          <a:noAutofit/>
        </a:bodyPr>
        <a:lstStyle/>
        <a:p>
          <a:pPr marL="0" lvl="0" indent="0" algn="l" defTabSz="889000">
            <a:lnSpc>
              <a:spcPct val="90000"/>
            </a:lnSpc>
            <a:spcBef>
              <a:spcPct val="0"/>
            </a:spcBef>
            <a:spcAft>
              <a:spcPct val="35000"/>
            </a:spcAft>
            <a:buNone/>
          </a:pPr>
          <a:r>
            <a:rPr lang="en-US" sz="2000" kern="1200" dirty="0"/>
            <a:t>flexibility in the ways that youth participate and the ways that we deliver ministry</a:t>
          </a:r>
        </a:p>
      </dsp:txBody>
      <dsp:txXfrm>
        <a:off x="6544709" y="1482584"/>
        <a:ext cx="2070950" cy="2300993"/>
      </dsp:txXfrm>
    </dsp:sp>
    <dsp:sp modelId="{3DE66845-56F4-46BE-AF12-2CDA144F0C22}">
      <dsp:nvSpPr>
        <dsp:cNvPr id="0" name=""/>
        <dsp:cNvSpPr/>
      </dsp:nvSpPr>
      <dsp:spPr>
        <a:xfrm>
          <a:off x="8723554" y="861299"/>
          <a:ext cx="2070950" cy="62128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1" tIns="163651" rIns="163651" bIns="163651" numCol="1" spcCol="1270" anchor="ctr" anchorCtr="0">
          <a:noAutofit/>
        </a:bodyPr>
        <a:lstStyle/>
        <a:p>
          <a:pPr marL="0" lvl="0" indent="0" algn="ctr" defTabSz="977900">
            <a:lnSpc>
              <a:spcPct val="90000"/>
            </a:lnSpc>
            <a:spcBef>
              <a:spcPct val="0"/>
            </a:spcBef>
            <a:spcAft>
              <a:spcPct val="35000"/>
            </a:spcAft>
            <a:buNone/>
          </a:pPr>
          <a:r>
            <a:rPr lang="en-US" sz="2200" b="1" kern="1200" dirty="0"/>
            <a:t>Provide</a:t>
          </a:r>
        </a:p>
      </dsp:txBody>
      <dsp:txXfrm>
        <a:off x="8723554" y="861299"/>
        <a:ext cx="2070950" cy="621285"/>
      </dsp:txXfrm>
    </dsp:sp>
    <dsp:sp modelId="{33E773D8-D2BB-445C-B2BE-F1BF99384014}">
      <dsp:nvSpPr>
        <dsp:cNvPr id="0" name=""/>
        <dsp:cNvSpPr/>
      </dsp:nvSpPr>
      <dsp:spPr>
        <a:xfrm>
          <a:off x="8723554" y="1482584"/>
          <a:ext cx="2070950" cy="2300993"/>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4564" tIns="204564" rIns="204564" bIns="204564" numCol="1" spcCol="1270" anchor="t" anchorCtr="0">
          <a:noAutofit/>
        </a:bodyPr>
        <a:lstStyle/>
        <a:p>
          <a:pPr marL="0" lvl="0" indent="0" algn="l" defTabSz="889000">
            <a:lnSpc>
              <a:spcPct val="90000"/>
            </a:lnSpc>
            <a:spcBef>
              <a:spcPct val="0"/>
            </a:spcBef>
            <a:spcAft>
              <a:spcPct val="35000"/>
            </a:spcAft>
            <a:buNone/>
          </a:pPr>
          <a:r>
            <a:rPr lang="en-US" sz="2000" kern="1200" dirty="0"/>
            <a:t>ministry to youth who are on the peripheries and are often left out of ministry efforts</a:t>
          </a:r>
        </a:p>
      </dsp:txBody>
      <dsp:txXfrm>
        <a:off x="8723554" y="1482584"/>
        <a:ext cx="2070950" cy="2300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72CA6-33E7-42D9-80E1-B326D21FFFD8}">
      <dsp:nvSpPr>
        <dsp:cNvPr id="0" name=""/>
        <dsp:cNvSpPr/>
      </dsp:nvSpPr>
      <dsp:spPr>
        <a:xfrm>
          <a:off x="1252220" y="680"/>
          <a:ext cx="5008880" cy="885256"/>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1244600">
            <a:lnSpc>
              <a:spcPct val="90000"/>
            </a:lnSpc>
            <a:spcBef>
              <a:spcPct val="0"/>
            </a:spcBef>
            <a:spcAft>
              <a:spcPct val="35000"/>
            </a:spcAft>
            <a:buNone/>
          </a:pPr>
          <a:r>
            <a:rPr lang="en-US" sz="2800" kern="1200" dirty="0"/>
            <a:t>encounters with Christ </a:t>
          </a:r>
        </a:p>
      </dsp:txBody>
      <dsp:txXfrm>
        <a:off x="1252220" y="680"/>
        <a:ext cx="5008880" cy="885256"/>
      </dsp:txXfrm>
    </dsp:sp>
    <dsp:sp modelId="{BFD1D61F-8076-42A6-8D3C-083C572B44E1}">
      <dsp:nvSpPr>
        <dsp:cNvPr id="0" name=""/>
        <dsp:cNvSpPr/>
      </dsp:nvSpPr>
      <dsp:spPr>
        <a:xfrm>
          <a:off x="0" y="680"/>
          <a:ext cx="1252220" cy="885256"/>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Provide</a:t>
          </a:r>
        </a:p>
      </dsp:txBody>
      <dsp:txXfrm>
        <a:off x="0" y="680"/>
        <a:ext cx="1252220" cy="885256"/>
      </dsp:txXfrm>
    </dsp:sp>
    <dsp:sp modelId="{C00D4FE5-C5A2-4FC1-80E0-8473D5682E84}">
      <dsp:nvSpPr>
        <dsp:cNvPr id="0" name=""/>
        <dsp:cNvSpPr/>
      </dsp:nvSpPr>
      <dsp:spPr>
        <a:xfrm>
          <a:off x="1252220" y="939052"/>
          <a:ext cx="5008880" cy="885256"/>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1066800">
            <a:lnSpc>
              <a:spcPct val="90000"/>
            </a:lnSpc>
            <a:spcBef>
              <a:spcPct val="0"/>
            </a:spcBef>
            <a:spcAft>
              <a:spcPct val="35000"/>
            </a:spcAft>
            <a:buNone/>
          </a:pPr>
          <a:r>
            <a:rPr lang="en-US" sz="2400" kern="1200" dirty="0"/>
            <a:t>faith sharing relationships with peers and adult faith companions</a:t>
          </a:r>
        </a:p>
      </dsp:txBody>
      <dsp:txXfrm>
        <a:off x="1252220" y="939052"/>
        <a:ext cx="5008880" cy="885256"/>
      </dsp:txXfrm>
    </dsp:sp>
    <dsp:sp modelId="{8D888952-81DE-4E1F-B213-697D5DC92FB0}">
      <dsp:nvSpPr>
        <dsp:cNvPr id="0" name=""/>
        <dsp:cNvSpPr/>
      </dsp:nvSpPr>
      <dsp:spPr>
        <a:xfrm>
          <a:off x="0" y="939052"/>
          <a:ext cx="1252220" cy="885256"/>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Promote</a:t>
          </a:r>
        </a:p>
      </dsp:txBody>
      <dsp:txXfrm>
        <a:off x="0" y="939052"/>
        <a:ext cx="1252220" cy="885256"/>
      </dsp:txXfrm>
    </dsp:sp>
    <dsp:sp modelId="{1BA39F67-1DD0-4519-9389-C8A816A85FED}">
      <dsp:nvSpPr>
        <dsp:cNvPr id="0" name=""/>
        <dsp:cNvSpPr/>
      </dsp:nvSpPr>
      <dsp:spPr>
        <a:xfrm>
          <a:off x="1252220" y="1877423"/>
          <a:ext cx="5008880" cy="885256"/>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9525" cap="flat" cmpd="sng" algn="ctr">
          <a:solidFill>
            <a:schemeClr val="accent4">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711200">
            <a:lnSpc>
              <a:spcPct val="90000"/>
            </a:lnSpc>
            <a:spcBef>
              <a:spcPct val="0"/>
            </a:spcBef>
            <a:spcAft>
              <a:spcPct val="35000"/>
            </a:spcAft>
            <a:buNone/>
          </a:pPr>
          <a:r>
            <a:rPr lang="en-US" sz="1600" kern="1200" dirty="0"/>
            <a:t> </a:t>
          </a:r>
          <a:r>
            <a:rPr lang="en-US" sz="2800" kern="1200" dirty="0"/>
            <a:t>for flexible participation </a:t>
          </a:r>
        </a:p>
      </dsp:txBody>
      <dsp:txXfrm>
        <a:off x="1252220" y="1877423"/>
        <a:ext cx="5008880" cy="885256"/>
      </dsp:txXfrm>
    </dsp:sp>
    <dsp:sp modelId="{0FCAA159-C5E7-4A6D-838C-01D8011466D8}">
      <dsp:nvSpPr>
        <dsp:cNvPr id="0" name=""/>
        <dsp:cNvSpPr/>
      </dsp:nvSpPr>
      <dsp:spPr>
        <a:xfrm>
          <a:off x="0" y="1877423"/>
          <a:ext cx="1252220" cy="885256"/>
        </a:xfrm>
        <a:prstGeom prst="re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Provide</a:t>
          </a:r>
        </a:p>
      </dsp:txBody>
      <dsp:txXfrm>
        <a:off x="0" y="1877423"/>
        <a:ext cx="1252220" cy="885256"/>
      </dsp:txXfrm>
    </dsp:sp>
    <dsp:sp modelId="{1D8D3ECF-929A-4D21-B36C-BC8D1C7D35FF}">
      <dsp:nvSpPr>
        <dsp:cNvPr id="0" name=""/>
        <dsp:cNvSpPr/>
      </dsp:nvSpPr>
      <dsp:spPr>
        <a:xfrm>
          <a:off x="1252220" y="2815795"/>
          <a:ext cx="5008880" cy="885256"/>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9525" cap="flat" cmpd="sng" algn="ctr">
          <a:solidFill>
            <a:schemeClr val="accent5">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711200">
            <a:lnSpc>
              <a:spcPct val="90000"/>
            </a:lnSpc>
            <a:spcBef>
              <a:spcPct val="0"/>
            </a:spcBef>
            <a:spcAft>
              <a:spcPct val="35000"/>
            </a:spcAft>
            <a:buNone/>
          </a:pPr>
          <a:r>
            <a:rPr lang="en-US" sz="1600" kern="1200" dirty="0"/>
            <a:t> </a:t>
          </a:r>
          <a:r>
            <a:rPr lang="en-US" sz="2800" kern="1200" dirty="0"/>
            <a:t>accompaniment for youth</a:t>
          </a:r>
        </a:p>
      </dsp:txBody>
      <dsp:txXfrm>
        <a:off x="1252220" y="2815795"/>
        <a:ext cx="5008880" cy="885256"/>
      </dsp:txXfrm>
    </dsp:sp>
    <dsp:sp modelId="{DE1E6038-515E-46F6-88CE-ADCC5082049E}">
      <dsp:nvSpPr>
        <dsp:cNvPr id="0" name=""/>
        <dsp:cNvSpPr/>
      </dsp:nvSpPr>
      <dsp:spPr>
        <a:xfrm>
          <a:off x="0" y="2815795"/>
          <a:ext cx="1252220" cy="885256"/>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Provide</a:t>
          </a:r>
        </a:p>
      </dsp:txBody>
      <dsp:txXfrm>
        <a:off x="0" y="2815795"/>
        <a:ext cx="1252220" cy="885256"/>
      </dsp:txXfrm>
    </dsp:sp>
    <dsp:sp modelId="{CF3F05E6-F985-4973-998A-3DEBC691FD38}">
      <dsp:nvSpPr>
        <dsp:cNvPr id="0" name=""/>
        <dsp:cNvSpPr/>
      </dsp:nvSpPr>
      <dsp:spPr>
        <a:xfrm>
          <a:off x="1252220" y="3754166"/>
          <a:ext cx="5008880" cy="885256"/>
        </a:xfrm>
        <a:prstGeom prst="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w="9525" cap="flat" cmpd="sng" algn="ctr">
          <a:solidFill>
            <a:schemeClr val="accent6">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1066800">
            <a:lnSpc>
              <a:spcPct val="90000"/>
            </a:lnSpc>
            <a:spcBef>
              <a:spcPct val="0"/>
            </a:spcBef>
            <a:spcAft>
              <a:spcPct val="35000"/>
            </a:spcAft>
            <a:buNone/>
          </a:pPr>
          <a:r>
            <a:rPr lang="en-US" sz="2400" kern="1200" dirty="0"/>
            <a:t>pastoral care and outreach for youth and their families </a:t>
          </a:r>
        </a:p>
      </dsp:txBody>
      <dsp:txXfrm>
        <a:off x="1252220" y="3754166"/>
        <a:ext cx="5008880" cy="885256"/>
      </dsp:txXfrm>
    </dsp:sp>
    <dsp:sp modelId="{356B904C-CBA0-4C30-8A26-4B3EAA2A797E}">
      <dsp:nvSpPr>
        <dsp:cNvPr id="0" name=""/>
        <dsp:cNvSpPr/>
      </dsp:nvSpPr>
      <dsp:spPr>
        <a:xfrm>
          <a:off x="0" y="3754166"/>
          <a:ext cx="1252220" cy="885256"/>
        </a:xfrm>
        <a:prstGeom prst="rect">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Provide</a:t>
          </a:r>
        </a:p>
      </dsp:txBody>
      <dsp:txXfrm>
        <a:off x="0" y="3754166"/>
        <a:ext cx="1252220" cy="885256"/>
      </dsp:txXfrm>
    </dsp:sp>
    <dsp:sp modelId="{6088E560-6F17-4240-A26A-50B80DBE7F21}">
      <dsp:nvSpPr>
        <dsp:cNvPr id="0" name=""/>
        <dsp:cNvSpPr/>
      </dsp:nvSpPr>
      <dsp:spPr>
        <a:xfrm>
          <a:off x="1252220" y="4692537"/>
          <a:ext cx="5008880" cy="885256"/>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7186" tIns="224855" rIns="97186" bIns="224855" numCol="1" spcCol="1270" anchor="ctr" anchorCtr="0">
          <a:noAutofit/>
        </a:bodyPr>
        <a:lstStyle/>
        <a:p>
          <a:pPr marL="0" lvl="0" indent="0" algn="l" defTabSz="1066800">
            <a:lnSpc>
              <a:spcPct val="90000"/>
            </a:lnSpc>
            <a:spcBef>
              <a:spcPct val="0"/>
            </a:spcBef>
            <a:spcAft>
              <a:spcPct val="35000"/>
            </a:spcAft>
            <a:buNone/>
          </a:pPr>
          <a:r>
            <a:rPr lang="en-US" sz="2400" kern="1200" dirty="0"/>
            <a:t>families of youth, especially parents </a:t>
          </a:r>
        </a:p>
      </dsp:txBody>
      <dsp:txXfrm>
        <a:off x="1252220" y="4692537"/>
        <a:ext cx="5008880" cy="885256"/>
      </dsp:txXfrm>
    </dsp:sp>
    <dsp:sp modelId="{D5CAE9A1-99D8-4094-BDF3-B3C8AFC497C4}">
      <dsp:nvSpPr>
        <dsp:cNvPr id="0" name=""/>
        <dsp:cNvSpPr/>
      </dsp:nvSpPr>
      <dsp:spPr>
        <a:xfrm>
          <a:off x="0" y="4692537"/>
          <a:ext cx="1252220" cy="885256"/>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66263" tIns="87444" rIns="66263" bIns="87444" numCol="1" spcCol="1270" anchor="ctr" anchorCtr="0">
          <a:noAutofit/>
        </a:bodyPr>
        <a:lstStyle/>
        <a:p>
          <a:pPr marL="0" lvl="0" indent="0" algn="ctr" defTabSz="1022350">
            <a:lnSpc>
              <a:spcPct val="90000"/>
            </a:lnSpc>
            <a:spcBef>
              <a:spcPct val="0"/>
            </a:spcBef>
            <a:spcAft>
              <a:spcPct val="35000"/>
            </a:spcAft>
            <a:buNone/>
          </a:pPr>
          <a:r>
            <a:rPr lang="en-US" sz="2300" kern="1200"/>
            <a:t>Include</a:t>
          </a:r>
        </a:p>
      </dsp:txBody>
      <dsp:txXfrm>
        <a:off x="0" y="4692537"/>
        <a:ext cx="1252220" cy="885256"/>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F9DA4E56-301D-446D-97FF-0FB5DB8A1E6F}" type="datetimeFigureOut">
              <a:rPr lang="en-US" smtClean="0"/>
              <a:t>8/2/2021</a:t>
            </a:fld>
            <a:endParaRPr lang="en-US"/>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02803DF1-A2AB-492D-AF8F-52B313A3C5CD}" type="slidenum">
              <a:rPr lang="en-US" smtClean="0"/>
              <a:t>‹#›</a:t>
            </a:fld>
            <a:endParaRPr lang="en-US"/>
          </a:p>
        </p:txBody>
      </p:sp>
    </p:spTree>
    <p:extLst>
      <p:ext uri="{BB962C8B-B14F-4D97-AF65-F5344CB8AC3E}">
        <p14:creationId xmlns:p14="http://schemas.microsoft.com/office/powerpoint/2010/main" val="161731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Welcome participants and introduce yourself and the workshop / conversation.  Share the purpose for our gathering: </a:t>
            </a:r>
          </a:p>
          <a:p>
            <a:pPr marL="0" marR="0">
              <a:lnSpc>
                <a:spcPct val="107000"/>
              </a:lnSpc>
              <a:spcBef>
                <a:spcPts val="0"/>
              </a:spcBef>
              <a:spcAft>
                <a:spcPts val="800"/>
              </a:spcAft>
            </a:pPr>
            <a:endParaRPr lang="en-US" sz="1800" dirty="0">
              <a:solidFill>
                <a:srgbClr val="800000"/>
              </a:solidFill>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Youth in our parish and community are longing for good news and are making choices about their life and their future.  We have an opportunity to surround them with love and support as invite them to grow in faith and discipleship.  We are being called to look at our ministry with youth with new eyes and see the possibilities for engaging this generation of young disciples.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most ministry with youth is built around a youth group, Confirmation preparation, or catechesis. </a:t>
            </a:r>
          </a:p>
        </p:txBody>
      </p:sp>
      <p:sp>
        <p:nvSpPr>
          <p:cNvPr id="4" name="Slide Number Placeholder 3"/>
          <p:cNvSpPr>
            <a:spLocks noGrp="1"/>
          </p:cNvSpPr>
          <p:nvPr>
            <p:ph type="sldNum" sz="quarter" idx="5"/>
          </p:nvPr>
        </p:nvSpPr>
        <p:spPr/>
        <p:txBody>
          <a:bodyPr/>
          <a:lstStyle/>
          <a:p>
            <a:fld id="{02803DF1-A2AB-492D-AF8F-52B313A3C5CD}" type="slidenum">
              <a:rPr lang="en-US" smtClean="0"/>
              <a:t>10</a:t>
            </a:fld>
            <a:endParaRPr lang="en-US"/>
          </a:p>
        </p:txBody>
      </p:sp>
    </p:spTree>
    <p:extLst>
      <p:ext uri="{BB962C8B-B14F-4D97-AF65-F5344CB8AC3E}">
        <p14:creationId xmlns:p14="http://schemas.microsoft.com/office/powerpoint/2010/main" val="58071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None/>
            </a:pPr>
            <a:r>
              <a:rPr lang="en-US" dirty="0"/>
              <a:t>One of the challenges in our current models is that we </a:t>
            </a:r>
            <a:r>
              <a:rPr lang="en-US" sz="1200" dirty="0">
                <a:latin typeface="Calibri" panose="020F0502020204030204" pitchFamily="34" charset="0"/>
                <a:ea typeface="Times New Roman" panose="02020603050405020304" pitchFamily="18" charset="0"/>
              </a:rPr>
              <a:t>reach only a small percentage of </a:t>
            </a:r>
            <a:r>
              <a:rPr lang="en-US" sz="1200" dirty="0">
                <a:effectLst/>
                <a:latin typeface="Calibri" panose="020F0502020204030204" pitchFamily="34" charset="0"/>
                <a:ea typeface="Times New Roman" panose="02020603050405020304" pitchFamily="18" charset="0"/>
              </a:rPr>
              <a:t>young people, leaving a lot of youth out.  </a:t>
            </a:r>
          </a:p>
          <a:p>
            <a:pPr marL="457200" marR="0" lvl="1" indent="0">
              <a:spcBef>
                <a:spcPts val="0"/>
              </a:spcBef>
              <a:spcAft>
                <a:spcPts val="0"/>
              </a:spcAft>
              <a:buNone/>
            </a:pPr>
            <a:endParaRPr lang="en-US" sz="1200" dirty="0">
              <a:latin typeface="Calibri" panose="020F0502020204030204" pitchFamily="34" charset="0"/>
              <a:ea typeface="Times New Roman" panose="02020603050405020304" pitchFamily="18" charset="0"/>
            </a:endParaRPr>
          </a:p>
          <a:p>
            <a:pPr marL="457200" marR="0" lvl="1" indent="0">
              <a:spcBef>
                <a:spcPts val="0"/>
              </a:spcBef>
              <a:spcAft>
                <a:spcPts val="0"/>
              </a:spcAft>
              <a:buNone/>
            </a:pPr>
            <a:r>
              <a:rPr lang="en-US" sz="1200" dirty="0">
                <a:latin typeface="Calibri" panose="020F0502020204030204" pitchFamily="34" charset="0"/>
                <a:ea typeface="Times New Roman" panose="02020603050405020304" pitchFamily="18" charset="0"/>
              </a:rPr>
              <a:t>I</a:t>
            </a:r>
            <a:r>
              <a:rPr lang="en-US" sz="1200" dirty="0">
                <a:effectLst/>
                <a:latin typeface="Calibri" panose="020F0502020204030204" pitchFamily="34" charset="0"/>
                <a:ea typeface="Times New Roman" panose="02020603050405020304" pitchFamily="18" charset="0"/>
              </a:rPr>
              <a:t>n most places model</a:t>
            </a:r>
            <a:r>
              <a:rPr lang="en-US" sz="1200" dirty="0">
                <a:latin typeface="Calibri" panose="020F0502020204030204" pitchFamily="34" charset="0"/>
                <a:ea typeface="Times New Roman" panose="02020603050405020304" pitchFamily="18" charset="0"/>
              </a:rPr>
              <a:t>s do not address racial, ethnic and language diversity.</a:t>
            </a: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11</a:t>
            </a:fld>
            <a:endParaRPr lang="en-US"/>
          </a:p>
        </p:txBody>
      </p:sp>
    </p:spTree>
    <p:extLst>
      <p:ext uri="{BB962C8B-B14F-4D97-AF65-F5344CB8AC3E}">
        <p14:creationId xmlns:p14="http://schemas.microsoft.com/office/powerpoint/2010/main" val="137901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challenge is that there are not enough people involved in the ministry. </a:t>
            </a:r>
            <a:r>
              <a:rPr lang="en-US" sz="1200" dirty="0">
                <a:effectLst/>
                <a:latin typeface="Calibri" panose="020F0502020204030204" pitchFamily="34" charset="0"/>
                <a:ea typeface="Times New Roman" panose="02020603050405020304" pitchFamily="18" charset="0"/>
              </a:rPr>
              <a:t>The work of maintaining a youth group or multiple youth programs by a few people is unsustainable. </a:t>
            </a:r>
            <a:endParaRPr lang="en-US" sz="1200" dirty="0"/>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12</a:t>
            </a:fld>
            <a:endParaRPr lang="en-US"/>
          </a:p>
        </p:txBody>
      </p:sp>
    </p:spTree>
    <p:extLst>
      <p:ext uri="{BB962C8B-B14F-4D97-AF65-F5344CB8AC3E}">
        <p14:creationId xmlns:p14="http://schemas.microsoft.com/office/powerpoint/2010/main" val="2284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None/>
            </a:pPr>
            <a:r>
              <a:rPr lang="en-US" sz="1200" dirty="0">
                <a:effectLst/>
                <a:latin typeface="Calibri" panose="020F0502020204030204" pitchFamily="34" charset="0"/>
                <a:ea typeface="Times New Roman" panose="02020603050405020304" pitchFamily="18" charset="0"/>
              </a:rPr>
              <a:t>Youth continue to feel isolated. Research demonstrates that even for youth who participate, results are not what we would want.  Youth continue to feel isolated unless they have </a:t>
            </a:r>
            <a:r>
              <a:rPr lang="en-US" sz="1200" dirty="0">
                <a:latin typeface="Calibri" panose="020F0502020204030204" pitchFamily="34" charset="0"/>
                <a:ea typeface="Times New Roman" panose="02020603050405020304" pitchFamily="18" charset="0"/>
              </a:rPr>
              <a:t>accompanying relationships.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2803DF1-A2AB-492D-AF8F-52B313A3C5CD}" type="slidenum">
              <a:rPr lang="en-US" smtClean="0"/>
              <a:t>13</a:t>
            </a:fld>
            <a:endParaRPr lang="en-US"/>
          </a:p>
        </p:txBody>
      </p:sp>
    </p:spTree>
    <p:extLst>
      <p:ext uri="{BB962C8B-B14F-4D97-AF65-F5344CB8AC3E}">
        <p14:creationId xmlns:p14="http://schemas.microsoft.com/office/powerpoint/2010/main" val="13216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None/>
            </a:pPr>
            <a:r>
              <a:rPr lang="en-US" sz="1200" dirty="0">
                <a:effectLst/>
                <a:latin typeface="Calibri" panose="020F0502020204030204" pitchFamily="34" charset="0"/>
                <a:ea typeface="Times New Roman" panose="02020603050405020304" pitchFamily="18" charset="0"/>
              </a:rPr>
              <a:t>Faith formation and sacramental preparation often focus only on the content of the faith and do not attend to encounter, witness, and accompaniment.</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2803DF1-A2AB-492D-AF8F-52B313A3C5CD}" type="slidenum">
              <a:rPr lang="en-US" smtClean="0"/>
              <a:t>14</a:t>
            </a:fld>
            <a:endParaRPr lang="en-US"/>
          </a:p>
        </p:txBody>
      </p:sp>
    </p:spTree>
    <p:extLst>
      <p:ext uri="{BB962C8B-B14F-4D97-AF65-F5344CB8AC3E}">
        <p14:creationId xmlns:p14="http://schemas.microsoft.com/office/powerpoint/2010/main" val="392952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a:spcBef>
                <a:spcPts val="1000"/>
              </a:spcBef>
              <a:spcAft>
                <a:spcPts val="0"/>
              </a:spcAft>
              <a:buNone/>
            </a:pPr>
            <a:r>
              <a:rPr lang="en-US" sz="1200" dirty="0">
                <a:effectLst/>
              </a:rPr>
              <a:t>Parents and families often remain in a passive, disconnected role. </a:t>
            </a:r>
          </a:p>
        </p:txBody>
      </p:sp>
      <p:sp>
        <p:nvSpPr>
          <p:cNvPr id="4" name="Slide Number Placeholder 3"/>
          <p:cNvSpPr>
            <a:spLocks noGrp="1"/>
          </p:cNvSpPr>
          <p:nvPr>
            <p:ph type="sldNum" sz="quarter" idx="5"/>
          </p:nvPr>
        </p:nvSpPr>
        <p:spPr/>
        <p:txBody>
          <a:bodyPr/>
          <a:lstStyle/>
          <a:p>
            <a:fld id="{02803DF1-A2AB-492D-AF8F-52B313A3C5CD}" type="slidenum">
              <a:rPr lang="en-US" smtClean="0"/>
              <a:t>15</a:t>
            </a:fld>
            <a:endParaRPr lang="en-US"/>
          </a:p>
        </p:txBody>
      </p:sp>
    </p:spTree>
    <p:extLst>
      <p:ext uri="{BB962C8B-B14F-4D97-AF65-F5344CB8AC3E}">
        <p14:creationId xmlns:p14="http://schemas.microsoft.com/office/powerpoint/2010/main" val="5403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None/>
            </a:pPr>
            <a:r>
              <a:rPr lang="en-US" sz="1200" dirty="0">
                <a:effectLst/>
                <a:latin typeface="Calibri" panose="020F0502020204030204" pitchFamily="34" charset="0"/>
                <a:ea typeface="Times New Roman" panose="02020603050405020304" pitchFamily="18" charset="0"/>
              </a:rPr>
              <a:t>The parish and her members are often disconnected from  the youth community.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2803DF1-A2AB-492D-AF8F-52B313A3C5CD}" type="slidenum">
              <a:rPr lang="en-US" smtClean="0"/>
              <a:t>16</a:t>
            </a:fld>
            <a:endParaRPr lang="en-US"/>
          </a:p>
        </p:txBody>
      </p:sp>
    </p:spTree>
    <p:extLst>
      <p:ext uri="{BB962C8B-B14F-4D97-AF65-F5344CB8AC3E}">
        <p14:creationId xmlns:p14="http://schemas.microsoft.com/office/powerpoint/2010/main" val="279758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new strategies.  Strategies that are based in relationships and are connected to families and the parish community.  Strategies that are built around accompaniment. </a:t>
            </a:r>
          </a:p>
          <a:p>
            <a:endParaRPr lang="en-US" dirty="0"/>
          </a:p>
          <a:p>
            <a:pPr marL="0" marR="0" indent="0">
              <a:spcBef>
                <a:spcPts val="0"/>
              </a:spcBef>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“The young make us see the need for new styles and new strategies. For example, while adults often worry about having everything properly planned, with regular meetings and fixed times, most young people today have little interest in this kind of pastoral approach.”</a:t>
            </a:r>
          </a:p>
          <a:p>
            <a:pPr marL="0" marR="0" indent="0">
              <a:spcBef>
                <a:spcPts val="0"/>
              </a:spcBef>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0"/>
              </a:spcAft>
              <a:buNone/>
            </a:pPr>
            <a:r>
              <a:rPr lang="en-US" sz="1100" dirty="0">
                <a:effectLst/>
                <a:latin typeface="Calibri" panose="020F0502020204030204" pitchFamily="34" charset="0"/>
                <a:ea typeface="Times New Roman" panose="02020603050405020304" pitchFamily="18" charset="0"/>
              </a:rPr>
              <a:t>Pope Francis, </a:t>
            </a:r>
            <a:r>
              <a:rPr lang="en-US" sz="1100" i="1" dirty="0">
                <a:effectLst/>
                <a:latin typeface="Calibri" panose="020F0502020204030204" pitchFamily="34" charset="0"/>
                <a:ea typeface="Times New Roman" panose="02020603050405020304" pitchFamily="18" charset="0"/>
              </a:rPr>
              <a:t>Christus </a:t>
            </a:r>
            <a:r>
              <a:rPr lang="en-US" sz="1100" i="1" dirty="0" err="1">
                <a:effectLst/>
                <a:latin typeface="Calibri" panose="020F0502020204030204" pitchFamily="34" charset="0"/>
                <a:ea typeface="Times New Roman" panose="02020603050405020304" pitchFamily="18" charset="0"/>
              </a:rPr>
              <a:t>Vivit</a:t>
            </a:r>
            <a:r>
              <a:rPr lang="en-US" sz="1100" dirty="0">
                <a:effectLst/>
                <a:latin typeface="Calibri" panose="020F0502020204030204" pitchFamily="34" charset="0"/>
                <a:ea typeface="Times New Roman" panose="02020603050405020304" pitchFamily="18" charset="0"/>
              </a:rPr>
              <a:t>, 2019, #204</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17</a:t>
            </a:fld>
            <a:endParaRPr lang="en-US"/>
          </a:p>
        </p:txBody>
      </p:sp>
    </p:spTree>
    <p:extLst>
      <p:ext uri="{BB962C8B-B14F-4D97-AF65-F5344CB8AC3E}">
        <p14:creationId xmlns:p14="http://schemas.microsoft.com/office/powerpoint/2010/main" val="134163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being called to provide ministry that is less </a:t>
            </a:r>
            <a:r>
              <a:rPr lang="en-US" dirty="0" err="1"/>
              <a:t>programattic</a:t>
            </a:r>
            <a:r>
              <a:rPr lang="en-US" dirty="0"/>
              <a:t>, less structured and more flexible.  </a:t>
            </a:r>
          </a:p>
          <a:p>
            <a:endParaRPr lang="en-US" dirty="0"/>
          </a:p>
          <a:p>
            <a:pPr marL="0" marR="0" indent="0">
              <a:spcBef>
                <a:spcPts val="0"/>
              </a:spcBef>
              <a:spcAft>
                <a:spcPts val="800"/>
              </a:spcAft>
              <a:buNone/>
            </a:pPr>
            <a:r>
              <a:rPr lang="en-US" b="1" dirty="0">
                <a:effectLst/>
                <a:latin typeface="Calibri" panose="020F0502020204030204" pitchFamily="34" charset="0"/>
                <a:ea typeface="Calibri" panose="020F0502020204030204" pitchFamily="34" charset="0"/>
                <a:cs typeface="Calibri" panose="020F0502020204030204" pitchFamily="34" charset="0"/>
              </a:rPr>
              <a:t>“Youth ministry needs to become more flexible: </a:t>
            </a:r>
            <a:r>
              <a:rPr lang="en-US" dirty="0">
                <a:effectLst/>
                <a:latin typeface="Calibri" panose="020F0502020204030204" pitchFamily="34" charset="0"/>
                <a:ea typeface="Calibri" panose="020F0502020204030204" pitchFamily="34" charset="0"/>
                <a:cs typeface="Calibri" panose="020F0502020204030204" pitchFamily="34" charset="0"/>
              </a:rPr>
              <a:t>inviting young people to events or occasions that provide an opportunity not only for learning, but also for conversing, celebrating, singing, listening to real stories and experiencing a shared encounter with the living God.”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dirty="0">
                <a:effectLst/>
                <a:latin typeface="Calibri" panose="020F0502020204030204" pitchFamily="34" charset="0"/>
                <a:ea typeface="Times New Roman" panose="02020603050405020304" pitchFamily="18" charset="0"/>
              </a:rPr>
              <a:t>Pope Francis, </a:t>
            </a:r>
            <a:r>
              <a:rPr lang="en-US" sz="1100" i="1" dirty="0">
                <a:effectLst/>
                <a:latin typeface="Calibri" panose="020F0502020204030204" pitchFamily="34" charset="0"/>
                <a:ea typeface="Times New Roman" panose="02020603050405020304" pitchFamily="18" charset="0"/>
              </a:rPr>
              <a:t>Christus </a:t>
            </a:r>
            <a:r>
              <a:rPr lang="en-US" sz="1100" i="1" dirty="0" err="1">
                <a:effectLst/>
                <a:latin typeface="Calibri" panose="020F0502020204030204" pitchFamily="34" charset="0"/>
                <a:ea typeface="Times New Roman" panose="02020603050405020304" pitchFamily="18" charset="0"/>
              </a:rPr>
              <a:t>Vivit</a:t>
            </a:r>
            <a:r>
              <a:rPr lang="en-US" sz="1100" dirty="0">
                <a:effectLst/>
                <a:latin typeface="Calibri" panose="020F0502020204030204" pitchFamily="34" charset="0"/>
                <a:ea typeface="Times New Roman" panose="02020603050405020304" pitchFamily="18" charset="0"/>
              </a:rPr>
              <a:t>, 2019, #204</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18</a:t>
            </a:fld>
            <a:endParaRPr lang="en-US"/>
          </a:p>
        </p:txBody>
      </p:sp>
    </p:spTree>
    <p:extLst>
      <p:ext uri="{BB962C8B-B14F-4D97-AF65-F5344CB8AC3E}">
        <p14:creationId xmlns:p14="http://schemas.microsoft.com/office/powerpoint/2010/main" val="233148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being called to build ministry around accompaniment. </a:t>
            </a:r>
          </a:p>
        </p:txBody>
      </p:sp>
      <p:sp>
        <p:nvSpPr>
          <p:cNvPr id="4" name="Slide Number Placeholder 3"/>
          <p:cNvSpPr>
            <a:spLocks noGrp="1"/>
          </p:cNvSpPr>
          <p:nvPr>
            <p:ph type="sldNum" sz="quarter" idx="5"/>
          </p:nvPr>
        </p:nvSpPr>
        <p:spPr/>
        <p:txBody>
          <a:bodyPr/>
          <a:lstStyle/>
          <a:p>
            <a:fld id="{02803DF1-A2AB-492D-AF8F-52B313A3C5CD}" type="slidenum">
              <a:rPr lang="en-US" smtClean="0"/>
              <a:t>19</a:t>
            </a:fld>
            <a:endParaRPr lang="en-US"/>
          </a:p>
        </p:txBody>
      </p:sp>
    </p:spTree>
    <p:extLst>
      <p:ext uri="{BB962C8B-B14F-4D97-AF65-F5344CB8AC3E}">
        <p14:creationId xmlns:p14="http://schemas.microsoft.com/office/powerpoint/2010/main" val="182714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slides 2 through 6 provide an introduction to accompaniment.  If your group participated recently in Conversation #1 or if you experienced this introduction with Conversation #5 or 6, you can skip to slide 7.) </a:t>
            </a:r>
          </a:p>
          <a:p>
            <a:endParaRPr lang="en-US" dirty="0"/>
          </a:p>
          <a:p>
            <a:r>
              <a:rPr lang="en-US" dirty="0"/>
              <a:t>A new vision for ministry with youth is emerging.  This vision is articulated in the document of the Synod on Youth, and </a:t>
            </a:r>
            <a:r>
              <a:rPr lang="en-US" i="1" dirty="0"/>
              <a:t>Christus </a:t>
            </a:r>
            <a:r>
              <a:rPr lang="en-US" i="1" dirty="0" err="1"/>
              <a:t>Vivit</a:t>
            </a:r>
            <a:r>
              <a:rPr lang="en-US" i="1" dirty="0"/>
              <a:t>, </a:t>
            </a:r>
            <a:r>
              <a:rPr lang="en-US" dirty="0"/>
              <a:t>the recent document of Pope Francis.  In this vision, we are being guided to accompany young people as they grow in faith and discipleship.  To accompany, we need to listen, empathize, and witness through our care and attention.  Pope Francis describes “the art of accompaniment which teaches us to remove our sandals before the sacred ground of the other….” </a:t>
            </a:r>
          </a:p>
        </p:txBody>
      </p:sp>
      <p:sp>
        <p:nvSpPr>
          <p:cNvPr id="4" name="Slide Number Placeholder 3"/>
          <p:cNvSpPr>
            <a:spLocks noGrp="1"/>
          </p:cNvSpPr>
          <p:nvPr>
            <p:ph type="sldNum" sz="quarter" idx="5"/>
          </p:nvPr>
        </p:nvSpPr>
        <p:spPr/>
        <p:txBody>
          <a:bodyPr/>
          <a:lstStyle/>
          <a:p>
            <a:fld id="{02803DF1-A2AB-492D-AF8F-52B313A3C5CD}" type="slidenum">
              <a:rPr lang="en-US" smtClean="0"/>
              <a:t>2</a:t>
            </a:fld>
            <a:endParaRPr lang="en-US"/>
          </a:p>
        </p:txBody>
      </p:sp>
    </p:spTree>
    <p:extLst>
      <p:ext uri="{BB962C8B-B14F-4D97-AF65-F5344CB8AC3E}">
        <p14:creationId xmlns:p14="http://schemas.microsoft.com/office/powerpoint/2010/main" val="134240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transform youth ministry efforts, we can allow ministry efforts to be new and focus on these directions: </a:t>
            </a: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i="0" dirty="0">
                <a:effectLst/>
                <a:latin typeface="Verdana" panose="020B0604030504040204" pitchFamily="34" charset="0"/>
                <a:ea typeface="Calibri" panose="020F0502020204030204" pitchFamily="34" charset="0"/>
                <a:cs typeface="Times New Roman" panose="02020603050405020304" pitchFamily="18" charset="0"/>
              </a:rPr>
              <a:t>Transform youth communities, programs and strategies to promote accompaniment. </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i="0" dirty="0">
                <a:effectLst/>
                <a:latin typeface="Verdana" panose="020B0604030504040204" pitchFamily="34" charset="0"/>
                <a:ea typeface="Calibri" panose="020F0502020204030204" pitchFamily="34" charset="0"/>
                <a:cs typeface="Times New Roman" panose="02020603050405020304" pitchFamily="18" charset="0"/>
              </a:rPr>
              <a:t>Connect ministry with youth to families and the parish community. </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i="0" dirty="0">
                <a:effectLst/>
                <a:latin typeface="Verdana" panose="020B0604030504040204" pitchFamily="34" charset="0"/>
                <a:ea typeface="Calibri" panose="020F0502020204030204" pitchFamily="34" charset="0"/>
                <a:cs typeface="Times New Roman" panose="02020603050405020304" pitchFamily="18" charset="0"/>
              </a:rPr>
              <a:t>Focus on helping youth grow in faith and discipleship.  </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i="0" dirty="0">
                <a:effectLst/>
                <a:latin typeface="Verdana" panose="020B0604030504040204" pitchFamily="34" charset="0"/>
                <a:ea typeface="Calibri" panose="020F0502020204030204" pitchFamily="34" charset="0"/>
                <a:cs typeface="Times New Roman" panose="02020603050405020304" pitchFamily="18" charset="0"/>
              </a:rPr>
              <a:t>Provide flexibility in the ways that youth participate and the ways that we deliver ministry</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i="0" dirty="0">
                <a:effectLst/>
                <a:latin typeface="Verdana" panose="020B0604030504040204" pitchFamily="34" charset="0"/>
                <a:ea typeface="Calibri" panose="020F0502020204030204" pitchFamily="34" charset="0"/>
                <a:cs typeface="Times New Roman" panose="02020603050405020304" pitchFamily="18" charset="0"/>
              </a:rPr>
              <a:t>Provide ministry to youth who are on the peripheries and are often left out of ministry efforts</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20</a:t>
            </a:fld>
            <a:endParaRPr lang="en-US"/>
          </a:p>
        </p:txBody>
      </p:sp>
    </p:spTree>
    <p:extLst>
      <p:ext uri="{BB962C8B-B14F-4D97-AF65-F5344CB8AC3E}">
        <p14:creationId xmlns:p14="http://schemas.microsoft.com/office/powerpoint/2010/main" val="396689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assessment of the current reality will help us plan for renewed efforts in our ministries with youth that match these directions.  We will be considering 10 statements </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described on page 4 of your handouts. </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80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statement you will evaluate about young people in our parish.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(Youth) Have an intimate relationship with Jesus Christ sustained through their Catholic faith</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22</a:t>
            </a:fld>
            <a:endParaRPr lang="en-US"/>
          </a:p>
        </p:txBody>
      </p:sp>
    </p:spTree>
    <p:extLst>
      <p:ext uri="{BB962C8B-B14F-4D97-AF65-F5344CB8AC3E}">
        <p14:creationId xmlns:p14="http://schemas.microsoft.com/office/powerpoint/2010/main" val="111063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about ministry programs. </a:t>
            </a:r>
          </a:p>
          <a:p>
            <a:endParaRPr lang="en-US" dirty="0"/>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encounters with Christ </a:t>
            </a:r>
          </a:p>
          <a:p>
            <a:pPr marL="171450" marR="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Promote faith sharing relationships with peers and adult faith companions</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for flexible participation </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accompaniment for youth</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pastoral care and outreach for youth and their families </a:t>
            </a:r>
          </a:p>
          <a:p>
            <a:pPr marL="171450" marR="0" lvl="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Include families of youth, especially parents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23</a:t>
            </a:fld>
            <a:endParaRPr lang="en-US"/>
          </a:p>
        </p:txBody>
      </p:sp>
    </p:spTree>
    <p:extLst>
      <p:ext uri="{BB962C8B-B14F-4D97-AF65-F5344CB8AC3E}">
        <p14:creationId xmlns:p14="http://schemas.microsoft.com/office/powerpoint/2010/main" val="2804974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about pastors and parish leaders. </a:t>
            </a:r>
          </a:p>
          <a:p>
            <a:endParaRPr lang="en-US" dirty="0"/>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Understand the process of accompanying youth in faith</a:t>
            </a:r>
          </a:p>
          <a:p>
            <a:pPr marL="171450" marR="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ministry for youth and their families that promote faith sharing relationships </a:t>
            </a:r>
          </a:p>
          <a:p>
            <a:pPr marL="171450" marR="0" lvl="0"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 for an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intentional way of engaging young people online (e.g. website, social media) that young people find meaningful, helpful, and responsive.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Please take some time to provide your assessment of our current ministry efforts. For each statement, you will pr</a:t>
            </a:r>
            <a:r>
              <a:rPr lang="en-US" sz="1200" dirty="0">
                <a:effectLst/>
                <a:latin typeface="Calibri" panose="020F0502020204030204" pitchFamily="34" charset="0"/>
                <a:ea typeface="Calibri" panose="020F0502020204030204" pitchFamily="34" charset="0"/>
                <a:cs typeface="Times New Roman" panose="02020603050405020304" pitchFamily="18" charset="0"/>
              </a:rPr>
              <a:t>ovide an assessment for your parish community by providing a rating on a scale of 1 to 5 with 1 being low and 5 being high.  If you feel that you don’t have enough information to answer, select N/A (no answer.) You can also provide comments at the end. </a:t>
            </a:r>
            <a:endParaRPr lang="en-US" dirty="0"/>
          </a:p>
          <a:p>
            <a:endParaRPr lang="en-US" dirty="0"/>
          </a:p>
          <a:p>
            <a:r>
              <a:rPr lang="en-US" dirty="0"/>
              <a:t>(Allow 12 minutes for individual work.)</a:t>
            </a:r>
          </a:p>
        </p:txBody>
      </p:sp>
      <p:sp>
        <p:nvSpPr>
          <p:cNvPr id="4" name="Slide Number Placeholder 3"/>
          <p:cNvSpPr>
            <a:spLocks noGrp="1"/>
          </p:cNvSpPr>
          <p:nvPr>
            <p:ph type="sldNum" sz="quarter" idx="5"/>
          </p:nvPr>
        </p:nvSpPr>
        <p:spPr/>
        <p:txBody>
          <a:bodyPr/>
          <a:lstStyle/>
          <a:p>
            <a:fld id="{02803DF1-A2AB-492D-AF8F-52B313A3C5CD}" type="slidenum">
              <a:rPr lang="en-US" smtClean="0"/>
              <a:t>24</a:t>
            </a:fld>
            <a:endParaRPr lang="en-US"/>
          </a:p>
        </p:txBody>
      </p:sp>
    </p:spTree>
    <p:extLst>
      <p:ext uri="{BB962C8B-B14F-4D97-AF65-F5344CB8AC3E}">
        <p14:creationId xmlns:p14="http://schemas.microsoft.com/office/powerpoint/2010/main" val="1651556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someone to record the feedback discussion. Regather and collect the assessments by recording the number assigned by each participant. After each section, invite participants to share comments, questions and observations. After gathering general comments, consider these questions.)</a:t>
            </a:r>
          </a:p>
          <a:p>
            <a:endParaRPr lang="en-US" dirty="0"/>
          </a:p>
          <a:p>
            <a:pPr marL="0" indent="0">
              <a:buNone/>
            </a:pPr>
            <a:r>
              <a:rPr lang="en-US" dirty="0"/>
              <a:t>From this assessment, what do you notice about our parish’s ministry with youth? </a:t>
            </a:r>
          </a:p>
          <a:p>
            <a:pPr marL="0" indent="0">
              <a:buNone/>
            </a:pPr>
            <a:endParaRPr lang="en-US" dirty="0"/>
          </a:p>
          <a:p>
            <a:pPr marL="0" indent="0">
              <a:buNone/>
            </a:pPr>
            <a:r>
              <a:rPr lang="en-US" dirty="0"/>
              <a:t>What are our strengths? </a:t>
            </a:r>
          </a:p>
          <a:p>
            <a:pPr marL="0" indent="0">
              <a:buNone/>
            </a:pPr>
            <a:r>
              <a:rPr lang="en-US" dirty="0"/>
              <a:t>Where do we need the most work?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25</a:t>
            </a:fld>
            <a:endParaRPr lang="en-US"/>
          </a:p>
        </p:txBody>
      </p:sp>
    </p:spTree>
    <p:extLst>
      <p:ext uri="{BB962C8B-B14F-4D97-AF65-F5344CB8AC3E}">
        <p14:creationId xmlns:p14="http://schemas.microsoft.com/office/powerpoint/2010/main" val="3792037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remember the directions we are building toward in transforming our youth ministry efforts:  </a:t>
            </a: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Transform youth communities, programs and strategies to promote accompaniment.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Connect ministry with youth to families and the parish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Focus on helping youth grow in faith and discipleship.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Provide flexibility in the ways that youth participate and the ways that we deliver ministry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Provide ministry to youth who are on the peripheries and are often left out of ministry efforts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1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1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ways that parishes are building ministry around accompaniment. </a:t>
            </a:r>
          </a:p>
          <a:p>
            <a:endParaRPr lang="en-US" dirty="0"/>
          </a:p>
          <a:p>
            <a:pPr marL="342900" marR="163830" lvl="0" indent="-342900">
              <a:lnSpc>
                <a:spcPct val="107000"/>
              </a:lnSpc>
              <a:spcBef>
                <a:spcPts val="105"/>
              </a:spcBef>
              <a:spcAft>
                <a:spcPts val="0"/>
              </a:spcAft>
              <a:buFont typeface="Symbol" panose="05050102010706020507" pitchFamily="18" charset="2"/>
              <a:buChar char=""/>
            </a:pPr>
            <a:r>
              <a:rPr lang="en-US" sz="1800" b="1"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 Community</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 recruited and trained faith companions so that each youth in the ministry was part of a group with five other youth and two adult accompaniers.  These small groups participated in ministries together and met regularly to pray with Lectio Divina and have conversations about life and faith.  The accompaniers were also grouped into faith groups and provided with their own accompanier.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27</a:t>
            </a:fld>
            <a:endParaRPr lang="en-US"/>
          </a:p>
        </p:txBody>
      </p:sp>
    </p:spTree>
    <p:extLst>
      <p:ext uri="{BB962C8B-B14F-4D97-AF65-F5344CB8AC3E}">
        <p14:creationId xmlns:p14="http://schemas.microsoft.com/office/powerpoint/2010/main" val="2894421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342900" marR="163830" lvl="0" indent="-342900">
              <a:lnSpc>
                <a:spcPct val="107000"/>
              </a:lnSpc>
              <a:spcBef>
                <a:spcPts val="105"/>
              </a:spcBef>
              <a:spcAft>
                <a:spcPts val="0"/>
              </a:spcAft>
              <a:buFont typeface="Symbol" panose="05050102010706020507" pitchFamily="18" charset="2"/>
              <a:buChar char=""/>
            </a:pPr>
            <a:r>
              <a:rPr lang="en-US" sz="1800" b="1"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 Community</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 transformed their</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for Confirmation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preparation so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all</a:t>
            </a:r>
            <a:r>
              <a:rPr lang="en-US" sz="1800" spc="-1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youth</a:t>
            </a:r>
            <a:r>
              <a:rPr lang="en-US" sz="1800" spc="-1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were</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divided into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groups</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of</a:t>
            </a:r>
            <a:r>
              <a:rPr lang="en-US" sz="1800" spc="32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five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seven</a:t>
            </a:r>
            <a:r>
              <a:rPr lang="en-US" sz="1800" spc="-1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members</a:t>
            </a:r>
            <a:r>
              <a:rPr lang="en-US" sz="1800" spc="-1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with two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faith</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mentors</a:t>
            </a:r>
            <a:r>
              <a:rPr lang="en-US" sz="1800" spc="-1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accompany</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them</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through the</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process</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of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preparing</a:t>
            </a:r>
            <a:r>
              <a:rPr lang="en-US" sz="1800" spc="34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to</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receive</a:t>
            </a:r>
            <a:r>
              <a:rPr lang="en-US" sz="1800" spc="-1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sacrament.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28</a:t>
            </a:fld>
            <a:endParaRPr lang="en-US"/>
          </a:p>
        </p:txBody>
      </p:sp>
    </p:spTree>
    <p:extLst>
      <p:ext uri="{BB962C8B-B14F-4D97-AF65-F5344CB8AC3E}">
        <p14:creationId xmlns:p14="http://schemas.microsoft.com/office/powerpoint/2010/main" val="2029668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63830" lvl="0" indent="-342900">
              <a:lnSpc>
                <a:spcPct val="107000"/>
              </a:lnSpc>
              <a:spcBef>
                <a:spcPts val="105"/>
              </a:spcBef>
              <a:spcAft>
                <a:spcPts val="0"/>
              </a:spcAft>
              <a:buFont typeface="Symbol" panose="05050102010706020507" pitchFamily="18" charset="2"/>
              <a:buChar char=""/>
            </a:pPr>
            <a:r>
              <a:rPr lang="en-US" sz="1800" b="1"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One Parish Community</a:t>
            </a: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 developed accompaniment relationships and mentors for each youth involved in leadership ministry and service roles in the parish by connecting them with adults in various ministries and providing training and support for the adult accompaniers.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29</a:t>
            </a:fld>
            <a:endParaRPr lang="en-US"/>
          </a:p>
        </p:txBody>
      </p:sp>
    </p:spTree>
    <p:extLst>
      <p:ext uri="{BB962C8B-B14F-4D97-AF65-F5344CB8AC3E}">
        <p14:creationId xmlns:p14="http://schemas.microsoft.com/office/powerpoint/2010/main" val="282097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called to accompany all young people – to broaden the scope of our ministry with youth to reach those who have often been left out. </a:t>
            </a:r>
          </a:p>
          <a:p>
            <a:endParaRPr lang="en-US" dirty="0"/>
          </a:p>
          <a:p>
            <a:pPr marL="0" indent="0" fontAlgn="base">
              <a:buNone/>
            </a:pPr>
            <a:r>
              <a:rPr lang="en-US" sz="1200" dirty="0"/>
              <a:t>“…just as our Lord   Jesus Christ walked alongside the disciples of Emmaus (cf. </a:t>
            </a:r>
            <a:r>
              <a:rPr lang="en-US" sz="1200" i="1" dirty="0"/>
              <a:t>Lk</a:t>
            </a:r>
            <a:r>
              <a:rPr lang="en-US" sz="1200" dirty="0"/>
              <a:t> 24:13-35), the Church is also urged to accompany all young people, without exception, towards the joy of love.”</a:t>
            </a:r>
          </a:p>
          <a:p>
            <a:pPr marL="0" indent="0" fontAlgn="base">
              <a:buNone/>
            </a:pPr>
            <a:endParaRPr lang="en-US" sz="1200" dirty="0"/>
          </a:p>
          <a:p>
            <a:pPr marL="0" indent="0">
              <a:buNone/>
            </a:pPr>
            <a:r>
              <a:rPr lang="en-US" sz="800" dirty="0" err="1"/>
              <a:t>Instrumentum</a:t>
            </a:r>
            <a:r>
              <a:rPr lang="en-US" sz="800" dirty="0"/>
              <a:t> </a:t>
            </a:r>
            <a:r>
              <a:rPr lang="en-US" sz="800" dirty="0" err="1"/>
              <a:t>Laboris</a:t>
            </a:r>
            <a:r>
              <a:rPr lang="en-US" sz="800" dirty="0"/>
              <a:t> 2018, #1</a:t>
            </a:r>
          </a:p>
          <a:p>
            <a:endParaRPr lang="en-US" dirty="0"/>
          </a:p>
        </p:txBody>
      </p:sp>
      <p:sp>
        <p:nvSpPr>
          <p:cNvPr id="4" name="Slide Number Placeholder 3"/>
          <p:cNvSpPr>
            <a:spLocks noGrp="1"/>
          </p:cNvSpPr>
          <p:nvPr>
            <p:ph type="sldNum" sz="quarter" idx="5"/>
          </p:nvPr>
        </p:nvSpPr>
        <p:spPr/>
        <p:txBody>
          <a:bodyPr/>
          <a:lstStyle/>
          <a:p>
            <a:pPr defTabSz="470230">
              <a:defRPr/>
            </a:pPr>
            <a:fld id="{BBCF2067-8BA0-462E-8B10-20415057DF7B}" type="slidenum">
              <a:rPr lang="en-US">
                <a:solidFill>
                  <a:prstClr val="black"/>
                </a:solidFill>
                <a:latin typeface="Calibri" panose="020F0502020204030204"/>
              </a:rPr>
              <a:pPr defTabSz="47023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213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In our parish community, what are the areas to grow, the gaps, and the ministries that are not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We will want to involve the community in helping us to evaluate, but let’s have an initial discussion to get things started.  You can refer to page 6 in your handouts for this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(Allow for several minutes of individual reflection, then regather as a group.  Identify someone to take notes for the discussion. Begin your group discussion by naming all of the existing programs and strategies that are directed to youth or that involve youth.)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Our first step is to identify all of the current ministries.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What are all of the ministries directed to youth or that involve youth? </a:t>
            </a:r>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30</a:t>
            </a:fld>
            <a:endParaRPr lang="en-US"/>
          </a:p>
        </p:txBody>
      </p:sp>
    </p:spTree>
    <p:extLst>
      <p:ext uri="{BB962C8B-B14F-4D97-AF65-F5344CB8AC3E}">
        <p14:creationId xmlns:p14="http://schemas.microsoft.com/office/powerpoint/2010/main" val="2612255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Our second step is to identify programs that we can grow.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What are existing programs that we can strengthen to promote accompaniment?</a:t>
            </a:r>
            <a:b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b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31</a:t>
            </a:fld>
            <a:endParaRPr lang="en-US"/>
          </a:p>
        </p:txBody>
      </p:sp>
    </p:spTree>
    <p:extLst>
      <p:ext uri="{BB962C8B-B14F-4D97-AF65-F5344CB8AC3E}">
        <p14:creationId xmlns:p14="http://schemas.microsoft.com/office/powerpoint/2010/main" val="3813297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Our third step is a challenging one.  There may be programs that have worked in the past that people are attached to.  We need to make room for ministries to grow.  We can’t embrace new things if we continue everything we are already doing.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What are some programs or strategies that we could consider eliminating?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32</a:t>
            </a:fld>
            <a:endParaRPr lang="en-US"/>
          </a:p>
        </p:txBody>
      </p:sp>
    </p:spTree>
    <p:extLst>
      <p:ext uri="{BB962C8B-B14F-4D97-AF65-F5344CB8AC3E}">
        <p14:creationId xmlns:p14="http://schemas.microsoft.com/office/powerpoint/2010/main" val="1952040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Now is the time to be creative and brainstorm.  Step 4 is all about creating new efforts that pay particular attention to outreach.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What are some new efforts we could create to promote accompaniment and discipleship?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spc="-5"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33</a:t>
            </a:fld>
            <a:endParaRPr lang="en-US"/>
          </a:p>
        </p:txBody>
      </p:sp>
    </p:spTree>
    <p:extLst>
      <p:ext uri="{BB962C8B-B14F-4D97-AF65-F5344CB8AC3E}">
        <p14:creationId xmlns:p14="http://schemas.microsoft.com/office/powerpoint/2010/main" val="3967536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initial look at our ministries.  We will want to involve others in this process.  Let’s take a few minutes to consider these questions: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5" dirty="0">
                <a:effectLst/>
                <a:latin typeface="Calibri" panose="020F0502020204030204" pitchFamily="34" charset="0"/>
                <a:ea typeface="Calibri" panose="020F0502020204030204" pitchFamily="34" charset="0"/>
                <a:cs typeface="Times New Roman" panose="02020603050405020304" pitchFamily="18" charset="0"/>
              </a:rPr>
              <a:t>Who el</a:t>
            </a:r>
            <a:r>
              <a:rPr lang="en-US" spc="-5" dirty="0">
                <a:latin typeface="Calibri" panose="020F0502020204030204" pitchFamily="34" charset="0"/>
                <a:ea typeface="Calibri" panose="020F0502020204030204" pitchFamily="34" charset="0"/>
                <a:cs typeface="Times New Roman" panose="02020603050405020304" pitchFamily="18" charset="0"/>
              </a:rPr>
              <a:t>se could we involve in evaluating our current ministries and dreaming about new responses? </a:t>
            </a:r>
            <a:br>
              <a:rPr lang="en-US" spc="-5" dirty="0">
                <a:latin typeface="Calibri" panose="020F0502020204030204" pitchFamily="34" charset="0"/>
                <a:ea typeface="Calibri" panose="020F0502020204030204" pitchFamily="34" charset="0"/>
                <a:cs typeface="Times New Roman" panose="02020603050405020304" pitchFamily="18" charset="0"/>
              </a:rPr>
            </a:br>
            <a:endParaRPr lang="en-US" spc="-5"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pc="-5" dirty="0">
                <a:latin typeface="Calibri" panose="020F0502020204030204" pitchFamily="34" charset="0"/>
                <a:ea typeface="Calibri" panose="020F0502020204030204" pitchFamily="34" charset="0"/>
                <a:cs typeface="Times New Roman" panose="02020603050405020304" pitchFamily="18" charset="0"/>
              </a:rPr>
              <a:t>How could we gather their input and ideas? </a:t>
            </a:r>
            <a:endParaRPr lang="en-US" sz="12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34</a:t>
            </a:fld>
            <a:endParaRPr lang="en-US"/>
          </a:p>
        </p:txBody>
      </p:sp>
    </p:spTree>
    <p:extLst>
      <p:ext uri="{BB962C8B-B14F-4D97-AF65-F5344CB8AC3E}">
        <p14:creationId xmlns:p14="http://schemas.microsoft.com/office/powerpoint/2010/main" val="860623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rPr>
              <a:t>We began this conversation by sharing this hope that youth will experience encounter and witness and would be </a:t>
            </a:r>
            <a:r>
              <a:rPr lang="en-US" sz="1200" b="0" u="sng" dirty="0">
                <a:effectLst/>
                <a:latin typeface="Calibri" panose="020F0502020204030204" pitchFamily="34" charset="0"/>
                <a:ea typeface="Calibri" panose="020F0502020204030204" pitchFamily="34" charset="0"/>
              </a:rPr>
              <a:t>accompanied</a:t>
            </a:r>
            <a:r>
              <a:rPr lang="en-US" sz="1200" b="0" dirty="0">
                <a:effectLst/>
                <a:latin typeface="Calibri" panose="020F0502020204030204" pitchFamily="34" charset="0"/>
                <a:ea typeface="Calibri" panose="020F0502020204030204" pitchFamily="34" charset="0"/>
              </a:rPr>
              <a:t> in their journey toward holiness as missionary disciples.  During our gathering we took the time to consider the ministries of our parish directed toward youth. Together, we will plan for ways to transform our ministry efforts to support accompaniment and guide youth to grow in faith and discipleship.  Thank you for being a part of these efforts. </a:t>
            </a:r>
          </a:p>
          <a:p>
            <a:endParaRPr lang="en-US" dirty="0"/>
          </a:p>
          <a:p>
            <a:r>
              <a:rPr lang="en-US" dirty="0"/>
              <a:t>(After thanking the participants, make announcements about next steps in the process, then conclude in prayer.)</a:t>
            </a:r>
          </a:p>
          <a:p>
            <a:endParaRPr lang="en-US" dirty="0"/>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you call us to be new in the ways that we walk with youth in faith.  Strengthen us as a community.  Help us to see the people and resources that help youth to experience encounter, witness, and accompaniment.  Guide us to be open to your Spirit as we discern and plan for ways to share your face with youth and their families.  We ask this in Jesus’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35</a:t>
            </a:fld>
            <a:endParaRPr lang="en-US"/>
          </a:p>
        </p:txBody>
      </p:sp>
    </p:spTree>
    <p:extLst>
      <p:ext uri="{BB962C8B-B14F-4D97-AF65-F5344CB8AC3E}">
        <p14:creationId xmlns:p14="http://schemas.microsoft.com/office/powerpoint/2010/main" val="77784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are making choices about their life.  Who will they share their life with?  What will they do?  How will they find their way?  We are accompanying youth as they discover and discern a way to live now but also prepare for the future.  All of us are called to live a life of holiness and to seek our place in God’s plan. In </a:t>
            </a:r>
            <a:r>
              <a:rPr lang="en-US" i="1" dirty="0"/>
              <a:t>Christus </a:t>
            </a:r>
            <a:r>
              <a:rPr lang="en-US" i="1" dirty="0" err="1"/>
              <a:t>Vivit</a:t>
            </a:r>
            <a:r>
              <a:rPr lang="en-US" dirty="0"/>
              <a:t>, Pope Francis places the vocation of holiness at the horizon of all of our ministry.  </a:t>
            </a:r>
          </a:p>
          <a:p>
            <a:endParaRPr lang="en-US" dirty="0"/>
          </a:p>
          <a:p>
            <a:pPr marL="0" indent="0">
              <a:buNone/>
            </a:pPr>
            <a:r>
              <a:rPr lang="en-US" sz="1200" b="0" i="0" dirty="0">
                <a:effectLst/>
                <a:latin typeface="Museo Sans Cyrl"/>
              </a:rPr>
              <a:t>“The word “vocation” can be understood in a broad sense as a calling from God, including the call to life, the call to friendship with him, the call to holiness, and so forth. This is helpful, since </a:t>
            </a:r>
            <a:r>
              <a:rPr lang="en-US" sz="1200" b="1" i="0" dirty="0">
                <a:effectLst/>
                <a:latin typeface="Museo Sans Cyrl"/>
              </a:rPr>
              <a:t>it situates our whole life in relation to the God who loves us.”</a:t>
            </a:r>
          </a:p>
          <a:p>
            <a:pPr marL="0" indent="0">
              <a:buNone/>
            </a:pPr>
            <a:r>
              <a:rPr lang="en-US" sz="1200" b="1" i="0" dirty="0">
                <a:effectLst/>
                <a:latin typeface="Museo Sans Cyrl"/>
              </a:rPr>
              <a:t> </a:t>
            </a:r>
          </a:p>
          <a:p>
            <a:pPr marL="0" indent="0">
              <a:buNone/>
            </a:pPr>
            <a:r>
              <a:rPr lang="en-US" sz="1050" dirty="0">
                <a:latin typeface="Museo Sans Cyrl"/>
              </a:rPr>
              <a:t>Pope Francis, </a:t>
            </a:r>
            <a:r>
              <a:rPr lang="en-US" sz="1050" i="1" dirty="0">
                <a:latin typeface="Museo Sans Cyrl"/>
              </a:rPr>
              <a:t>Christus </a:t>
            </a:r>
            <a:r>
              <a:rPr lang="en-US" sz="1050" i="1" dirty="0" err="1">
                <a:latin typeface="Museo Sans Cyrl"/>
              </a:rPr>
              <a:t>Vivit</a:t>
            </a:r>
            <a:r>
              <a:rPr lang="en-US" sz="1050" dirty="0">
                <a:latin typeface="Museo Sans Cyrl"/>
              </a:rPr>
              <a:t>, 2019, #248</a:t>
            </a:r>
            <a:endParaRPr lang="en-US" sz="1050" dirty="0"/>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4</a:t>
            </a:fld>
            <a:endParaRPr lang="en-US"/>
          </a:p>
        </p:txBody>
      </p:sp>
    </p:spTree>
    <p:extLst>
      <p:ext uri="{BB962C8B-B14F-4D97-AF65-F5344CB8AC3E}">
        <p14:creationId xmlns:p14="http://schemas.microsoft.com/office/powerpoint/2010/main" val="344636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rPr>
              <a:t>Youth experience encounter and witness and are </a:t>
            </a:r>
            <a:r>
              <a:rPr lang="en-US" sz="1200" b="0" u="sng" dirty="0">
                <a:effectLst/>
                <a:latin typeface="Calibri" panose="020F0502020204030204" pitchFamily="34" charset="0"/>
                <a:ea typeface="Calibri" panose="020F0502020204030204" pitchFamily="34" charset="0"/>
              </a:rPr>
              <a:t>accompanied</a:t>
            </a:r>
            <a:r>
              <a:rPr lang="en-US" sz="1200" b="0" dirty="0">
                <a:effectLst/>
                <a:latin typeface="Calibri" panose="020F0502020204030204" pitchFamily="34" charset="0"/>
                <a:ea typeface="Calibri" panose="020F0502020204030204" pitchFamily="34" charset="0"/>
              </a:rPr>
              <a:t> in their journey toward holiness as missionary disciples.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5</a:t>
            </a:fld>
            <a:endParaRPr lang="en-US"/>
          </a:p>
        </p:txBody>
      </p:sp>
    </p:spTree>
    <p:extLst>
      <p:ext uri="{BB962C8B-B14F-4D97-AF65-F5344CB8AC3E}">
        <p14:creationId xmlns:p14="http://schemas.microsoft.com/office/powerpoint/2010/main" val="279597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effectLst>
                  <a:outerShdw blurRad="38100" dist="38100" dir="2700000" algn="tl">
                    <a:srgbClr val="000000">
                      <a:alpha val="43137"/>
                    </a:srgbClr>
                  </a:outerShdw>
                </a:effectLst>
              </a:rPr>
              <a:t>We are reminded that accompaniment is indispensable as a way of sharing faith.  </a:t>
            </a:r>
          </a:p>
          <a:p>
            <a:pPr>
              <a:spcAft>
                <a:spcPts val="600"/>
              </a:spcAft>
            </a:pPr>
            <a:endParaRPr lang="en-US" sz="1200" dirty="0">
              <a:effectLst>
                <a:outerShdw blurRad="38100" dist="38100" dir="2700000" algn="tl">
                  <a:srgbClr val="000000">
                    <a:alpha val="43137"/>
                  </a:srgbClr>
                </a:outerShdw>
              </a:effectLst>
            </a:endParaRPr>
          </a:p>
          <a:p>
            <a:pPr>
              <a:spcAft>
                <a:spcPts val="600"/>
              </a:spcAft>
            </a:pPr>
            <a:r>
              <a:rPr lang="en-US" sz="1200" dirty="0">
                <a:effectLst>
                  <a:outerShdw blurRad="38100" dist="38100" dir="2700000" algn="tl">
                    <a:srgbClr val="000000">
                      <a:alpha val="43137"/>
                    </a:srgbClr>
                  </a:outerShdw>
                </a:effectLst>
              </a:rPr>
              <a:t>“In such places…the </a:t>
            </a:r>
            <a:r>
              <a:rPr lang="en-US" sz="1200" b="1" dirty="0">
                <a:effectLst>
                  <a:outerShdw blurRad="38100" dist="38100" dir="2700000" algn="tl">
                    <a:srgbClr val="000000">
                      <a:alpha val="43137"/>
                    </a:srgbClr>
                  </a:outerShdw>
                </a:effectLst>
              </a:rPr>
              <a:t>person-to-person contact indispensable for passing on the message can happen</a:t>
            </a:r>
            <a:r>
              <a:rPr lang="en-US" sz="1200" dirty="0">
                <a:effectLst>
                  <a:outerShdw blurRad="38100" dist="38100" dir="2700000" algn="tl">
                    <a:srgbClr val="000000">
                      <a:alpha val="43137"/>
                    </a:srgbClr>
                  </a:outerShdw>
                </a:effectLst>
              </a:rPr>
              <a:t>, something whose place cannot be taken by any pastoral resource or strategy.</a:t>
            </a:r>
          </a:p>
          <a:p>
            <a:pPr>
              <a:spcAft>
                <a:spcPts val="600"/>
              </a:spcAft>
            </a:pPr>
            <a:endParaRPr lang="en-US" sz="1050" dirty="0">
              <a:effectLst>
                <a:outerShdw blurRad="38100" dist="38100" dir="2700000" algn="tl">
                  <a:srgbClr val="000000">
                    <a:alpha val="43137"/>
                  </a:srgbClr>
                </a:outerShdw>
              </a:effectLst>
            </a:endParaRPr>
          </a:p>
          <a:p>
            <a:pPr>
              <a:spcAft>
                <a:spcPts val="600"/>
              </a:spcAft>
            </a:pPr>
            <a:r>
              <a:rPr lang="en-US" sz="1050" i="1" dirty="0">
                <a:effectLst>
                  <a:outerShdw blurRad="38100" dist="38100" dir="2700000" algn="tl">
                    <a:srgbClr val="000000">
                      <a:alpha val="43137"/>
                    </a:srgbClr>
                  </a:outerShdw>
                </a:effectLst>
              </a:rPr>
              <a:t># 218- Christ is Alive – Christus </a:t>
            </a:r>
            <a:r>
              <a:rPr lang="en-US" sz="1050" i="1" dirty="0" err="1">
                <a:effectLst>
                  <a:outerShdw blurRad="38100" dist="38100" dir="2700000" algn="tl">
                    <a:srgbClr val="000000">
                      <a:alpha val="43137"/>
                    </a:srgbClr>
                  </a:outerShdw>
                </a:effectLst>
              </a:rPr>
              <a:t>Vivit</a:t>
            </a:r>
            <a:endParaRPr lang="en-US" sz="1050" i="1" dirty="0">
              <a:effectLst>
                <a:outerShdw blurRad="38100" dist="38100" dir="2700000" algn="tl">
                  <a:srgbClr val="000000">
                    <a:alpha val="43137"/>
                  </a:srgbClr>
                </a:outerShdw>
              </a:effectLst>
            </a:endParaRPr>
          </a:p>
          <a:p>
            <a:pPr>
              <a:spcAft>
                <a:spcPts val="600"/>
              </a:spcAft>
            </a:pPr>
            <a:r>
              <a:rPr lang="en-US" sz="1050" dirty="0">
                <a:effectLst>
                  <a:outerShdw blurRad="38100" dist="38100" dir="2700000" algn="tl">
                    <a:srgbClr val="000000">
                      <a:alpha val="43137"/>
                    </a:srgbClr>
                  </a:outerShdw>
                </a:effectLst>
              </a:rPr>
              <a:t>April 2, 2019</a:t>
            </a:r>
          </a:p>
        </p:txBody>
      </p:sp>
      <p:sp>
        <p:nvSpPr>
          <p:cNvPr id="4" name="Slide Number Placeholder 3"/>
          <p:cNvSpPr>
            <a:spLocks noGrp="1"/>
          </p:cNvSpPr>
          <p:nvPr>
            <p:ph type="sldNum" sz="quarter" idx="5"/>
          </p:nvPr>
        </p:nvSpPr>
        <p:spPr/>
        <p:txBody>
          <a:bodyPr/>
          <a:lstStyle/>
          <a:p>
            <a:fld id="{02803DF1-A2AB-492D-AF8F-52B313A3C5CD}" type="slidenum">
              <a:rPr lang="en-US" smtClean="0"/>
              <a:t>6</a:t>
            </a:fld>
            <a:endParaRPr lang="en-US"/>
          </a:p>
        </p:txBody>
      </p:sp>
    </p:spTree>
    <p:extLst>
      <p:ext uri="{BB962C8B-B14F-4D97-AF65-F5344CB8AC3E}">
        <p14:creationId xmlns:p14="http://schemas.microsoft.com/office/powerpoint/2010/main" val="223161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share in this mission of accompanying youth with care and prayers.  Let us join together in praying this prayer for faith companions.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1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r>
              <a:rPr lang="en-US" dirty="0"/>
              <a:t>Parishes that are moving toward accompaniment move forward with these three directions: </a:t>
            </a:r>
            <a:endParaRPr lang="en-US" dirty="0">
              <a:latin typeface="Calibri" panose="020F0502020204030204" pitchFamily="34" charset="0"/>
              <a:ea typeface="Calibri" panose="020F0502020204030204" pitchFamily="34" charset="0"/>
            </a:endParaRPr>
          </a:p>
          <a:p>
            <a:endParaRPr lang="en-US" dirty="0"/>
          </a:p>
          <a:p>
            <a:pPr marL="171450" indent="-171450">
              <a:spcBef>
                <a:spcPts val="0"/>
              </a:spcBef>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Equipping parents and faith companions </a:t>
            </a:r>
          </a:p>
          <a:p>
            <a:pPr marL="171450" indent="-171450">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rPr>
              <a:t>Transforming ministries to promote accompaniment</a:t>
            </a:r>
          </a:p>
          <a:p>
            <a:pPr marL="171450" indent="-171450">
              <a:spcBef>
                <a:spcPts val="0"/>
              </a:spcBef>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Engaging the parish community in accompanying young members</a:t>
            </a:r>
          </a:p>
          <a:p>
            <a:pPr marL="171450" indent="-171450">
              <a:spcBef>
                <a:spcPts val="0"/>
              </a:spcBef>
              <a:spcAft>
                <a:spcPts val="800"/>
              </a:spcAft>
              <a:buFont typeface="Arial" panose="020B0604020202020204" pitchFamily="34" charset="0"/>
              <a:buChar char="•"/>
            </a:pPr>
            <a:endParaRPr lang="en-US" dirty="0">
              <a:effectLst/>
              <a:latin typeface="Calibri" panose="020F0502020204030204" pitchFamily="34" charset="0"/>
            </a:endParaRPr>
          </a:p>
          <a:p>
            <a:pPr marL="0" indent="0">
              <a:spcBef>
                <a:spcPts val="0"/>
              </a:spcBef>
              <a:spcAft>
                <a:spcPts val="800"/>
              </a:spcAft>
              <a:buFont typeface="Arial" panose="020B0604020202020204" pitchFamily="34" charset="0"/>
              <a:buNone/>
            </a:pPr>
            <a:r>
              <a:rPr lang="en-US" dirty="0">
                <a:effectLst/>
                <a:latin typeface="Calibri" panose="020F0502020204030204" pitchFamily="34" charset="0"/>
              </a:rPr>
              <a:t>In this gathering, we will focus on looking at the second bullet point:  transforming our youth ministry efforts. </a:t>
            </a:r>
            <a:endParaRPr lang="en-US" dirty="0"/>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8</a:t>
            </a:fld>
            <a:endParaRPr lang="en-US"/>
          </a:p>
        </p:txBody>
      </p:sp>
    </p:spTree>
    <p:extLst>
      <p:ext uri="{BB962C8B-B14F-4D97-AF65-F5344CB8AC3E}">
        <p14:creationId xmlns:p14="http://schemas.microsoft.com/office/powerpoint/2010/main" val="273661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hearing about the vision and direction for ministry with youth built around accompaniment.  What is your hope for our parish youth ministry?  What do you hope for youth and their families? </a:t>
            </a:r>
          </a:p>
          <a:p>
            <a:endParaRPr lang="en-US" dirty="0"/>
          </a:p>
          <a:p>
            <a:r>
              <a:rPr lang="en-US" dirty="0"/>
              <a:t>(Collect the hopes expressed by the participants.  Invite someone to record the hopes on an easel sheet or whiteboard.  Ask participants to name their hopes.</a:t>
            </a:r>
          </a:p>
          <a:p>
            <a:r>
              <a:rPr lang="en-US" dirty="0"/>
              <a:t>After collecting all responses, summarize the comments and provide a transition to the next slide.)</a:t>
            </a:r>
          </a:p>
          <a:p>
            <a:endParaRPr lang="en-US" dirty="0"/>
          </a:p>
          <a:p>
            <a:r>
              <a:rPr lang="en-US" dirty="0"/>
              <a:t>We have a variety of hopes for our ministry with the youth in our parish.  Together we can look at the current reality and dream about ways to transform our ministries to reach youth and help them grow in faith and discipleship. </a:t>
            </a:r>
          </a:p>
        </p:txBody>
      </p:sp>
      <p:sp>
        <p:nvSpPr>
          <p:cNvPr id="4" name="Slide Number Placeholder 3"/>
          <p:cNvSpPr>
            <a:spLocks noGrp="1"/>
          </p:cNvSpPr>
          <p:nvPr>
            <p:ph type="sldNum" sz="quarter" idx="5"/>
          </p:nvPr>
        </p:nvSpPr>
        <p:spPr/>
        <p:txBody>
          <a:bodyPr/>
          <a:lstStyle/>
          <a:p>
            <a:fld id="{02803DF1-A2AB-492D-AF8F-52B313A3C5CD}" type="slidenum">
              <a:rPr lang="en-US" smtClean="0"/>
              <a:t>9</a:t>
            </a:fld>
            <a:endParaRPr lang="en-US"/>
          </a:p>
        </p:txBody>
      </p:sp>
    </p:spTree>
    <p:extLst>
      <p:ext uri="{BB962C8B-B14F-4D97-AF65-F5344CB8AC3E}">
        <p14:creationId xmlns:p14="http://schemas.microsoft.com/office/powerpoint/2010/main" val="3106393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2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79103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348301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469009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5394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414366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82860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7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8/2/2021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63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13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401" y="1406021"/>
            <a:ext cx="8229599" cy="2251579"/>
          </a:xfrm>
        </p:spPr>
        <p:txBody>
          <a:bodyPr lIns="0" rIns="0" anchor="t">
            <a:noAutofit/>
          </a:bodyPr>
          <a:lstStyle>
            <a:lvl1pPr>
              <a:defRPr sz="6600"/>
            </a:lvl1pPr>
          </a:lstStyle>
          <a:p>
            <a:r>
              <a:rPr lang="en-US"/>
              <a:t>Click to edit Master title style</a:t>
            </a:r>
            <a:endParaRPr lang="en-US" dirty="0"/>
          </a:p>
        </p:txBody>
      </p:sp>
      <p:sp>
        <p:nvSpPr>
          <p:cNvPr id="3" name="Subtitle 2"/>
          <p:cNvSpPr>
            <a:spLocks noGrp="1"/>
          </p:cNvSpPr>
          <p:nvPr>
            <p:ph type="subTitle" idx="1"/>
          </p:nvPr>
        </p:nvSpPr>
        <p:spPr>
          <a:xfrm>
            <a:off x="1422400" y="3905864"/>
            <a:ext cx="82296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0078DF5-3A90-4836-8BC7-9F3151B76B08}" type="datetimeFigureOut">
              <a:rPr lang="en-US" smtClean="0"/>
              <a:t>8/2/2021</a:t>
            </a:fld>
            <a:endParaRPr lang="en-US"/>
          </a:p>
        </p:txBody>
      </p:sp>
      <p:sp>
        <p:nvSpPr>
          <p:cNvPr id="8" name="Slide Number Placeholder 7"/>
          <p:cNvSpPr>
            <a:spLocks noGrp="1"/>
          </p:cNvSpPr>
          <p:nvPr>
            <p:ph type="sldNum" sz="quarter" idx="11"/>
          </p:nvPr>
        </p:nvSpPr>
        <p:spPr/>
        <p:txBody>
          <a:bodyPr/>
          <a:lstStyle/>
          <a:p>
            <a:fld id="{DC076F38-EC67-4155-9097-39119F072CA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34385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3630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608576" y="1545336"/>
            <a:ext cx="563270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4"/>
          </p:nvPr>
        </p:nvSpPr>
        <p:spPr/>
        <p:txBody>
          <a:bodyPr/>
          <a:lstStyle/>
          <a:p>
            <a:fld id="{00078DF5-3A90-4836-8BC7-9F3151B76B08}" type="datetimeFigureOut">
              <a:rPr lang="en-US" smtClean="0"/>
              <a:t>8/2/2021</a:t>
            </a:fld>
            <a:endParaRPr lang="en-US"/>
          </a:p>
        </p:txBody>
      </p:sp>
      <p:sp>
        <p:nvSpPr>
          <p:cNvPr id="10" name="Slide Number Placeholder 9"/>
          <p:cNvSpPr>
            <a:spLocks noGrp="1"/>
          </p:cNvSpPr>
          <p:nvPr>
            <p:ph type="sldNum" sz="quarter" idx="15"/>
          </p:nvPr>
        </p:nvSpPr>
        <p:spPr/>
        <p:txBody>
          <a:bodyPr/>
          <a:lstStyle/>
          <a:p>
            <a:fld id="{DC076F38-EC67-4155-9097-39119F072CAB}"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9847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6464" y="1472184"/>
            <a:ext cx="8229600" cy="2130552"/>
          </a:xfrm>
        </p:spPr>
        <p:txBody>
          <a:bodyPr anchor="t">
            <a:noAutofit/>
          </a:bodyPr>
          <a:lstStyle>
            <a:lvl1pPr algn="l">
              <a:defRPr sz="4800" b="1" cap="all"/>
            </a:lvl1pPr>
          </a:lstStyle>
          <a:p>
            <a:r>
              <a:rPr lang="en-US"/>
              <a:t>Click to edit Master title style</a:t>
            </a:r>
            <a:endParaRPr lang="en-US" dirty="0"/>
          </a:p>
        </p:txBody>
      </p:sp>
      <p:sp>
        <p:nvSpPr>
          <p:cNvPr id="3" name="Text Placeholder 2"/>
          <p:cNvSpPr>
            <a:spLocks noGrp="1"/>
          </p:cNvSpPr>
          <p:nvPr>
            <p:ph type="body" idx="1"/>
          </p:nvPr>
        </p:nvSpPr>
        <p:spPr>
          <a:xfrm>
            <a:off x="1426464" y="3886200"/>
            <a:ext cx="82296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0078DF5-3A90-4836-8BC7-9F3151B76B08}" type="datetimeFigureOut">
              <a:rPr lang="en-US" smtClean="0"/>
              <a:t>8/2/2021</a:t>
            </a:fld>
            <a:endParaRPr lang="en-US"/>
          </a:p>
        </p:txBody>
      </p:sp>
      <p:sp>
        <p:nvSpPr>
          <p:cNvPr id="8" name="Slide Number Placeholder 7"/>
          <p:cNvSpPr>
            <a:spLocks noGrp="1"/>
          </p:cNvSpPr>
          <p:nvPr>
            <p:ph type="sldNum" sz="quarter" idx="11"/>
          </p:nvPr>
        </p:nvSpPr>
        <p:spPr/>
        <p:txBody>
          <a:bodyPr/>
          <a:lstStyle/>
          <a:p>
            <a:fld id="{DC076F38-EC67-4155-9097-39119F072CA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90488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8369" y="609600"/>
            <a:ext cx="4821767" cy="1066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982664" y="1915859"/>
            <a:ext cx="4862621"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2339" y="1915881"/>
            <a:ext cx="4852415"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00078DF5-3A90-4836-8BC7-9F3151B76B08}" type="datetimeFigureOut">
              <a:rPr lang="en-US" smtClean="0"/>
              <a:t>8/2/2021</a:t>
            </a:fld>
            <a:endParaRPr lang="en-US"/>
          </a:p>
        </p:txBody>
      </p:sp>
      <p:sp>
        <p:nvSpPr>
          <p:cNvPr id="10" name="Slide Number Placeholder 9"/>
          <p:cNvSpPr>
            <a:spLocks noGrp="1"/>
          </p:cNvSpPr>
          <p:nvPr>
            <p:ph type="sldNum" sz="quarter" idx="11"/>
          </p:nvPr>
        </p:nvSpPr>
        <p:spPr/>
        <p:txBody>
          <a:bodyPr/>
          <a:lstStyle/>
          <a:p>
            <a:fld id="{DC076F38-EC67-4155-9097-39119F072CAB}" type="slidenum">
              <a:rPr lang="en-US" smtClean="0"/>
              <a:t>‹#›</a:t>
            </a:fld>
            <a:endParaRPr lang="en-US"/>
          </a:p>
        </p:txBody>
      </p:sp>
      <p:sp>
        <p:nvSpPr>
          <p:cNvPr id="11" name="Footer Placeholder 10"/>
          <p:cNvSpPr>
            <a:spLocks noGrp="1"/>
          </p:cNvSpPr>
          <p:nvPr>
            <p:ph type="ftr" sz="quarter" idx="12"/>
          </p:nvPr>
        </p:nvSpPr>
        <p:spPr>
          <a:xfrm>
            <a:off x="658368" y="6356351"/>
            <a:ext cx="6803136" cy="365125"/>
          </a:xfrm>
        </p:spPr>
        <p:txBody>
          <a:bodyPr/>
          <a:lstStyle/>
          <a:p>
            <a:endParaRPr lang="en-US"/>
          </a:p>
        </p:txBody>
      </p:sp>
    </p:spTree>
    <p:extLst>
      <p:ext uri="{BB962C8B-B14F-4D97-AF65-F5344CB8AC3E}">
        <p14:creationId xmlns:p14="http://schemas.microsoft.com/office/powerpoint/2010/main" val="12278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8368" y="609601"/>
            <a:ext cx="4820979" cy="10667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0401" y="1916113"/>
            <a:ext cx="485140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400" y="2860677"/>
            <a:ext cx="485140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168" y="1916113"/>
            <a:ext cx="4881033"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90168" y="2860676"/>
            <a:ext cx="4868333"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fld id="{00078DF5-3A90-4836-8BC7-9F3151B76B08}" type="datetimeFigureOut">
              <a:rPr lang="en-US" smtClean="0"/>
              <a:t>8/2/2021</a:t>
            </a:fld>
            <a:endParaRPr lang="en-US"/>
          </a:p>
        </p:txBody>
      </p:sp>
      <p:sp>
        <p:nvSpPr>
          <p:cNvPr id="11" name="Slide Number Placeholder 10"/>
          <p:cNvSpPr>
            <a:spLocks noGrp="1"/>
          </p:cNvSpPr>
          <p:nvPr>
            <p:ph type="sldNum" sz="quarter" idx="11"/>
          </p:nvPr>
        </p:nvSpPr>
        <p:spPr/>
        <p:txBody>
          <a:bodyPr/>
          <a:lstStyle/>
          <a:p>
            <a:fld id="{DC076F38-EC67-4155-9097-39119F072CAB}" type="slidenum">
              <a:rPr lang="en-US" smtClean="0"/>
              <a:t>‹#›</a:t>
            </a:fld>
            <a:endParaRPr lang="en-US"/>
          </a:p>
        </p:txBody>
      </p:sp>
      <p:sp>
        <p:nvSpPr>
          <p:cNvPr id="12" name="Footer Placeholder 11"/>
          <p:cNvSpPr>
            <a:spLocks noGrp="1"/>
          </p:cNvSpPr>
          <p:nvPr>
            <p:ph type="ftr" sz="quarter" idx="12"/>
          </p:nvPr>
        </p:nvSpPr>
        <p:spPr>
          <a:xfrm>
            <a:off x="658368" y="6356351"/>
            <a:ext cx="6803136" cy="365125"/>
          </a:xfrm>
        </p:spPr>
        <p:txBody>
          <a:bodyPr/>
          <a:lstStyle/>
          <a:p>
            <a:endParaRPr lang="en-US"/>
          </a:p>
        </p:txBody>
      </p:sp>
    </p:spTree>
    <p:extLst>
      <p:ext uri="{BB962C8B-B14F-4D97-AF65-F5344CB8AC3E}">
        <p14:creationId xmlns:p14="http://schemas.microsoft.com/office/powerpoint/2010/main" val="4203302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550400" y="1551544"/>
            <a:ext cx="2438400" cy="365125"/>
          </a:xfrm>
        </p:spPr>
        <p:txBody>
          <a:bodyPr/>
          <a:lstStyle/>
          <a:p>
            <a:fld id="{00078DF5-3A90-4836-8BC7-9F3151B76B08}" type="datetimeFigureOut">
              <a:rPr lang="en-US" smtClean="0"/>
              <a:t>8/2/2021</a:t>
            </a:fld>
            <a:endParaRPr lang="en-US"/>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DC076F38-EC67-4155-9097-39119F072CAB}"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91407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78DF5-3A90-4836-8BC7-9F3151B76B08}"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76F38-EC67-4155-9097-39119F072CAB}" type="slidenum">
              <a:rPr lang="en-US" smtClean="0"/>
              <a:t>‹#›</a:t>
            </a:fld>
            <a:endParaRPr lang="en-US"/>
          </a:p>
        </p:txBody>
      </p:sp>
    </p:spTree>
    <p:extLst>
      <p:ext uri="{BB962C8B-B14F-4D97-AF65-F5344CB8AC3E}">
        <p14:creationId xmlns:p14="http://schemas.microsoft.com/office/powerpoint/2010/main" val="261064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5934" y="1920877"/>
            <a:ext cx="4872567"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58369" y="606425"/>
            <a:ext cx="4838700" cy="1041400"/>
          </a:xfrm>
        </p:spPr>
        <p:txBody>
          <a:bodyPr anchor="t">
            <a:normAutofit/>
          </a:bodyPr>
          <a:lstStyle>
            <a:lvl1pPr algn="l">
              <a:defRPr sz="1800" b="1"/>
            </a:lvl1pPr>
          </a:lstStyle>
          <a:p>
            <a:r>
              <a:rPr lang="en-US"/>
              <a:t>Click to edit Master title style</a:t>
            </a:r>
            <a:endParaRPr lang="en-US" dirty="0"/>
          </a:p>
        </p:txBody>
      </p:sp>
      <p:sp>
        <p:nvSpPr>
          <p:cNvPr id="4" name="Text Placeholder 3"/>
          <p:cNvSpPr>
            <a:spLocks noGrp="1"/>
          </p:cNvSpPr>
          <p:nvPr>
            <p:ph type="body" sz="half" idx="2"/>
          </p:nvPr>
        </p:nvSpPr>
        <p:spPr>
          <a:xfrm>
            <a:off x="660401" y="1920876"/>
            <a:ext cx="4838700"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0078DF5-3A90-4836-8BC7-9F3151B76B08}" type="datetimeFigureOut">
              <a:rPr lang="en-US" smtClean="0"/>
              <a:t>8/2/2021</a:t>
            </a:fld>
            <a:endParaRPr lang="en-US"/>
          </a:p>
        </p:txBody>
      </p:sp>
      <p:sp>
        <p:nvSpPr>
          <p:cNvPr id="9" name="Slide Number Placeholder 8"/>
          <p:cNvSpPr>
            <a:spLocks noGrp="1"/>
          </p:cNvSpPr>
          <p:nvPr>
            <p:ph type="sldNum" sz="quarter" idx="11"/>
          </p:nvPr>
        </p:nvSpPr>
        <p:spPr/>
        <p:txBody>
          <a:bodyPr/>
          <a:lstStyle/>
          <a:p>
            <a:fld id="{DC076F38-EC67-4155-9097-39119F072CAB}" type="slidenum">
              <a:rPr lang="en-US" smtClean="0"/>
              <a:t>‹#›</a:t>
            </a:fld>
            <a:endParaRPr lang="en-US"/>
          </a:p>
        </p:txBody>
      </p:sp>
      <p:sp>
        <p:nvSpPr>
          <p:cNvPr id="10" name="Footer Placeholder 9"/>
          <p:cNvSpPr>
            <a:spLocks noGrp="1"/>
          </p:cNvSpPr>
          <p:nvPr>
            <p:ph type="ftr" sz="quarter" idx="12"/>
          </p:nvPr>
        </p:nvSpPr>
        <p:spPr>
          <a:xfrm>
            <a:off x="658368" y="6356351"/>
            <a:ext cx="6803136" cy="365125"/>
          </a:xfrm>
        </p:spPr>
        <p:txBody>
          <a:bodyPr/>
          <a:lstStyle/>
          <a:p>
            <a:endParaRPr lang="en-US"/>
          </a:p>
        </p:txBody>
      </p:sp>
    </p:spTree>
    <p:extLst>
      <p:ext uri="{BB962C8B-B14F-4D97-AF65-F5344CB8AC3E}">
        <p14:creationId xmlns:p14="http://schemas.microsoft.com/office/powerpoint/2010/main" val="1054866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600075"/>
            <a:ext cx="2766483" cy="1981201"/>
          </a:xfrm>
          <a:ln>
            <a:noFill/>
          </a:ln>
        </p:spPr>
        <p:txBody>
          <a:bodyPr anchor="t">
            <a:normAutofit/>
          </a:bodyPr>
          <a:lstStyle>
            <a:lvl1pPr algn="l">
              <a:defRPr sz="1800" b="0"/>
            </a:lvl1pPr>
          </a:lstStyle>
          <a:p>
            <a:r>
              <a:rPr lang="en-US"/>
              <a:t>Click to edit Master title style</a:t>
            </a:r>
            <a:endParaRPr lang="en-US" dirty="0"/>
          </a:p>
        </p:txBody>
      </p:sp>
      <p:sp>
        <p:nvSpPr>
          <p:cNvPr id="3" name="Picture Placeholder 2"/>
          <p:cNvSpPr>
            <a:spLocks noGrp="1"/>
          </p:cNvSpPr>
          <p:nvPr>
            <p:ph type="pic" idx="1"/>
          </p:nvPr>
        </p:nvSpPr>
        <p:spPr>
          <a:xfrm>
            <a:off x="3951817" y="1651000"/>
            <a:ext cx="7503583"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951816" y="614364"/>
            <a:ext cx="4988984"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0078DF5-3A90-4836-8BC7-9F3151B76B08}" type="datetimeFigureOut">
              <a:rPr lang="en-US" smtClean="0"/>
              <a:t>8/2/2021</a:t>
            </a:fld>
            <a:endParaRPr lang="en-US"/>
          </a:p>
        </p:txBody>
      </p:sp>
      <p:sp>
        <p:nvSpPr>
          <p:cNvPr id="9" name="Slide Number Placeholder 8"/>
          <p:cNvSpPr>
            <a:spLocks noGrp="1"/>
          </p:cNvSpPr>
          <p:nvPr>
            <p:ph type="sldNum" sz="quarter" idx="11"/>
          </p:nvPr>
        </p:nvSpPr>
        <p:spPr/>
        <p:txBody>
          <a:bodyPr/>
          <a:lstStyle/>
          <a:p>
            <a:fld id="{DC076F38-EC67-4155-9097-39119F072CAB}" type="slidenum">
              <a:rPr lang="en-US" smtClean="0"/>
              <a:t>‹#›</a:t>
            </a:fld>
            <a:endParaRPr lang="en-US"/>
          </a:p>
        </p:txBody>
      </p:sp>
      <p:sp>
        <p:nvSpPr>
          <p:cNvPr id="10" name="Footer Placeholder 9"/>
          <p:cNvSpPr>
            <a:spLocks noGrp="1"/>
          </p:cNvSpPr>
          <p:nvPr>
            <p:ph type="ftr" sz="quarter" idx="12"/>
          </p:nvPr>
        </p:nvSpPr>
        <p:spPr>
          <a:xfrm>
            <a:off x="658368" y="6356351"/>
            <a:ext cx="6803136" cy="365125"/>
          </a:xfrm>
        </p:spPr>
        <p:txBody>
          <a:bodyPr/>
          <a:lstStyle/>
          <a:p>
            <a:endParaRPr lang="en-US"/>
          </a:p>
        </p:txBody>
      </p:sp>
    </p:spTree>
    <p:extLst>
      <p:ext uri="{BB962C8B-B14F-4D97-AF65-F5344CB8AC3E}">
        <p14:creationId xmlns:p14="http://schemas.microsoft.com/office/powerpoint/2010/main" val="3502381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605867" y="1554480"/>
            <a:ext cx="5629744" cy="3886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078DF5-3A90-4836-8BC7-9F3151B76B08}"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6F38-EC67-4155-9097-39119F072CAB}" type="slidenum">
              <a:rPr lang="en-US" smtClean="0"/>
              <a:t>‹#›</a:t>
            </a:fld>
            <a:endParaRPr lang="en-US"/>
          </a:p>
        </p:txBody>
      </p:sp>
    </p:spTree>
    <p:extLst>
      <p:ext uri="{BB962C8B-B14F-4D97-AF65-F5344CB8AC3E}">
        <p14:creationId xmlns:p14="http://schemas.microsoft.com/office/powerpoint/2010/main" val="989782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26464" y="1554480"/>
            <a:ext cx="2767584" cy="3886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608576" y="1554480"/>
            <a:ext cx="5632704" cy="3886200"/>
          </a:xfrm>
        </p:spPr>
        <p:txBody>
          <a:bodyPr vert="eaVe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78DF5-3A90-4836-8BC7-9F3151B76B08}"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6F38-EC67-4155-9097-39119F072CAB}" type="slidenum">
              <a:rPr lang="en-US" smtClean="0"/>
              <a:t>‹#›</a:t>
            </a:fld>
            <a:endParaRPr lang="en-US"/>
          </a:p>
        </p:txBody>
      </p:sp>
    </p:spTree>
    <p:extLst>
      <p:ext uri="{BB962C8B-B14F-4D97-AF65-F5344CB8AC3E}">
        <p14:creationId xmlns:p14="http://schemas.microsoft.com/office/powerpoint/2010/main" val="251129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2720852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9"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128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0273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7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8/2/2021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8489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961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246811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5440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225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8/2/2021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99000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6464" y="1554480"/>
            <a:ext cx="2764464" cy="197946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605867" y="1547036"/>
            <a:ext cx="5629744" cy="38862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550400" y="189469"/>
            <a:ext cx="24384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00078DF5-3A90-4836-8BC7-9F3151B76B08}" type="datetimeFigureOut">
              <a:rPr lang="en-US" smtClean="0"/>
              <a:t>8/2/2021</a:t>
            </a:fld>
            <a:endParaRPr lang="en-US"/>
          </a:p>
        </p:txBody>
      </p:sp>
      <p:sp>
        <p:nvSpPr>
          <p:cNvPr id="5" name="Footer Placeholder 4"/>
          <p:cNvSpPr>
            <a:spLocks noGrp="1"/>
          </p:cNvSpPr>
          <p:nvPr>
            <p:ph type="ftr" sz="quarter" idx="3"/>
          </p:nvPr>
        </p:nvSpPr>
        <p:spPr>
          <a:xfrm>
            <a:off x="1426464" y="6356351"/>
            <a:ext cx="6803136"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9546336" y="6356351"/>
            <a:ext cx="1516912"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DC076F38-EC67-4155-9097-39119F072CAB}" type="slidenum">
              <a:rPr lang="en-US" smtClean="0"/>
              <a:t>‹#›</a:t>
            </a:fld>
            <a:endParaRPr lang="en-US"/>
          </a:p>
        </p:txBody>
      </p:sp>
    </p:spTree>
    <p:extLst>
      <p:ext uri="{BB962C8B-B14F-4D97-AF65-F5344CB8AC3E}">
        <p14:creationId xmlns:p14="http://schemas.microsoft.com/office/powerpoint/2010/main" val="287438142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9.png"/><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690908" y="4710483"/>
            <a:ext cx="8133478" cy="940240"/>
          </a:xfrm>
        </p:spPr>
        <p:txBody>
          <a:bodyPr>
            <a:normAutofit fontScale="90000"/>
          </a:bodyPr>
          <a:lstStyle/>
          <a:p>
            <a:r>
              <a:rPr lang="en-US" sz="4800" dirty="0"/>
              <a:t>Transforming Youth Ministry</a:t>
            </a:r>
            <a:br>
              <a:rPr lang="en-US" sz="4800" dirty="0"/>
            </a:br>
            <a:r>
              <a:rPr lang="en-US" sz="3600" dirty="0"/>
              <a:t>Accompaniment Project Conversation #5</a:t>
            </a:r>
            <a:endParaRPr lang="en-US" sz="4800" dirty="0"/>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pic>
        <p:nvPicPr>
          <p:cNvPr id="8" name="Picture 7">
            <a:extLst>
              <a:ext uri="{FF2B5EF4-FFF2-40B4-BE49-F238E27FC236}">
                <a16:creationId xmlns:a16="http://schemas.microsoft.com/office/drawing/2014/main" id="{028CE4AB-D001-4D44-8453-3F3B8F916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466" y="1139656"/>
            <a:ext cx="7538870" cy="2865241"/>
          </a:xfrm>
          <a:prstGeom prst="rect">
            <a:avLst/>
          </a:prstGeom>
        </p:spPr>
      </p:pic>
    </p:spTree>
    <p:extLst>
      <p:ext uri="{BB962C8B-B14F-4D97-AF65-F5344CB8AC3E}">
        <p14:creationId xmlns:p14="http://schemas.microsoft.com/office/powerpoint/2010/main" val="76455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2" name="Rectangle 10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896A70D7-5D0F-40CA-A78A-6F6AAF83E189}"/>
              </a:ext>
            </a:extLst>
          </p:cNvPr>
          <p:cNvPicPr>
            <a:picLocks noChangeAspect="1"/>
          </p:cNvPicPr>
          <p:nvPr/>
        </p:nvPicPr>
        <p:blipFill rotWithShape="1">
          <a:blip r:embed="rId4"/>
          <a:srcRect l="10563" r="11775" b="-1"/>
          <a:stretch/>
        </p:blipFill>
        <p:spPr>
          <a:xfrm>
            <a:off x="4636008" y="10"/>
            <a:ext cx="7552815" cy="6856310"/>
          </a:xfrm>
          <a:prstGeom prst="rect">
            <a:avLst/>
          </a:prstGeom>
          <a:ln>
            <a:noFill/>
          </a:ln>
          <a:effectLst/>
        </p:spPr>
      </p:pic>
      <p:sp>
        <p:nvSpPr>
          <p:cNvPr id="105" name="Rectangle 10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647700" y="753228"/>
            <a:ext cx="3711650" cy="1080938"/>
          </a:xfrm>
        </p:spPr>
        <p:txBody>
          <a:bodyPr vert="horz" lIns="91440" tIns="45720" rIns="91440" bIns="45720" rtlCol="0">
            <a:normAutofit/>
          </a:bodyPr>
          <a:lstStyle/>
          <a:p>
            <a:r>
              <a:rPr lang="en-US" b="1" dirty="0"/>
              <a:t>Current Models</a:t>
            </a:r>
          </a:p>
        </p:txBody>
      </p:sp>
      <p:pic>
        <p:nvPicPr>
          <p:cNvPr id="107" name="Picture 10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594360" y="2309052"/>
            <a:ext cx="3667597" cy="3627137"/>
          </a:xfrm>
        </p:spPr>
        <p:txBody>
          <a:bodyPr vert="horz" lIns="91440" tIns="45720" rIns="91440" bIns="45720" rtlCol="0">
            <a:normAutofit/>
          </a:bodyPr>
          <a:lstStyle/>
          <a:p>
            <a:pPr marL="0" indent="0">
              <a:buNone/>
            </a:pPr>
            <a:r>
              <a:rPr lang="en-US" sz="3200" dirty="0"/>
              <a:t>Ministry with youth is often built around                                a youth group, Confirmation preparation,                  or catechesis.  </a:t>
            </a:r>
          </a:p>
        </p:txBody>
      </p:sp>
    </p:spTree>
    <p:extLst>
      <p:ext uri="{BB962C8B-B14F-4D97-AF65-F5344CB8AC3E}">
        <p14:creationId xmlns:p14="http://schemas.microsoft.com/office/powerpoint/2010/main" val="7660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F042448D-D79B-4D60-A6A1-783E3AC581E4}"/>
              </a:ext>
            </a:extLst>
          </p:cNvPr>
          <p:cNvPicPr>
            <a:picLocks noChangeAspect="1"/>
          </p:cNvPicPr>
          <p:nvPr/>
        </p:nvPicPr>
        <p:blipFill rotWithShape="1">
          <a:blip r:embed="rId4"/>
          <a:srcRect l="6135" r="20334"/>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680322" y="753228"/>
            <a:ext cx="3679028" cy="1080938"/>
          </a:xfrm>
        </p:spPr>
        <p:txBody>
          <a:bodyPr>
            <a:normAutofit fontScale="90000"/>
          </a:bodyPr>
          <a:lstStyle/>
          <a:p>
            <a:r>
              <a:rPr lang="en-US" sz="3200" b="1" dirty="0"/>
              <a:t>Challenges of Current Youth Ministry Models</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289560" y="2172978"/>
            <a:ext cx="3972397" cy="3763211"/>
          </a:xfrm>
        </p:spPr>
        <p:txBody>
          <a:bodyPr>
            <a:normAutofit fontScale="92500" lnSpcReduction="10000"/>
          </a:bodyPr>
          <a:lstStyle/>
          <a:p>
            <a:pPr marR="0" lvl="1">
              <a:spcBef>
                <a:spcPts val="0"/>
              </a:spcBef>
              <a:spcAft>
                <a:spcPts val="0"/>
              </a:spcAft>
            </a:pPr>
            <a:r>
              <a:rPr lang="en-US" sz="3200" dirty="0">
                <a:latin typeface="Calibri" panose="020F0502020204030204" pitchFamily="34" charset="0"/>
                <a:ea typeface="Times New Roman" panose="02020603050405020304" pitchFamily="18" charset="0"/>
              </a:rPr>
              <a:t>reach only a small percentage of </a:t>
            </a:r>
            <a:r>
              <a:rPr lang="en-US" sz="3200" dirty="0">
                <a:effectLst/>
                <a:latin typeface="Calibri" panose="020F0502020204030204" pitchFamily="34" charset="0"/>
                <a:ea typeface="Times New Roman" panose="02020603050405020304" pitchFamily="18" charset="0"/>
              </a:rPr>
              <a:t>young people, leaving a lot of youth out. </a:t>
            </a:r>
          </a:p>
          <a:p>
            <a:pPr marL="457200" marR="0" lvl="1" indent="0">
              <a:spcBef>
                <a:spcPts val="0"/>
              </a:spcBef>
              <a:spcAft>
                <a:spcPts val="0"/>
              </a:spcAft>
              <a:buNone/>
            </a:pPr>
            <a:r>
              <a:rPr lang="en-US" sz="3200" dirty="0">
                <a:effectLst/>
                <a:latin typeface="Calibri" panose="020F0502020204030204" pitchFamily="34" charset="0"/>
                <a:ea typeface="Times New Roman" panose="02020603050405020304" pitchFamily="18" charset="0"/>
              </a:rPr>
              <a:t> </a:t>
            </a:r>
          </a:p>
          <a:p>
            <a:pPr marR="0" lvl="1">
              <a:spcBef>
                <a:spcPts val="0"/>
              </a:spcBef>
              <a:spcAft>
                <a:spcPts val="0"/>
              </a:spcAft>
            </a:pPr>
            <a:r>
              <a:rPr lang="en-US" sz="3200" dirty="0">
                <a:latin typeface="Calibri" panose="020F0502020204030204" pitchFamily="34" charset="0"/>
                <a:ea typeface="Times New Roman" panose="02020603050405020304" pitchFamily="18" charset="0"/>
              </a:rPr>
              <a:t>I</a:t>
            </a:r>
            <a:r>
              <a:rPr lang="en-US" sz="3200" dirty="0">
                <a:effectLst/>
                <a:latin typeface="Calibri" panose="020F0502020204030204" pitchFamily="34" charset="0"/>
                <a:ea typeface="Times New Roman" panose="02020603050405020304" pitchFamily="18" charset="0"/>
              </a:rPr>
              <a:t>n most places               </a:t>
            </a:r>
            <a:r>
              <a:rPr lang="en-US" sz="3200" dirty="0">
                <a:latin typeface="Calibri" panose="020F0502020204030204" pitchFamily="34" charset="0"/>
                <a:ea typeface="Times New Roman" panose="02020603050405020304" pitchFamily="18" charset="0"/>
              </a:rPr>
              <a:t> does not address racial, ethnic and language diversity.</a:t>
            </a:r>
            <a:r>
              <a:rPr lang="en-US" sz="3200" dirty="0">
                <a:effectLst/>
                <a:latin typeface="Calibri" panose="020F0502020204030204" pitchFamily="34" charset="0"/>
                <a:ea typeface="Times New Roman" panose="02020603050405020304" pitchFamily="18" charset="0"/>
              </a:rPr>
              <a:t> </a:t>
            </a:r>
            <a:endParaRPr lang="en-US" sz="3200" dirty="0">
              <a:effectLst/>
              <a:latin typeface="Calibri" panose="020F0502020204030204" pitchFamily="34" charset="0"/>
              <a:ea typeface="Calibri" panose="020F0502020204030204" pitchFamily="34" charset="0"/>
            </a:endParaRPr>
          </a:p>
          <a:p>
            <a:endParaRPr lang="en-US" sz="1600" dirty="0"/>
          </a:p>
        </p:txBody>
      </p:sp>
    </p:spTree>
    <p:extLst>
      <p:ext uri="{BB962C8B-B14F-4D97-AF65-F5344CB8AC3E}">
        <p14:creationId xmlns:p14="http://schemas.microsoft.com/office/powerpoint/2010/main" val="176910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C19DADC9-B79C-407E-9B14-64CB2F0599A2}"/>
              </a:ext>
            </a:extLst>
          </p:cNvPr>
          <p:cNvPicPr>
            <a:picLocks noChangeAspect="1"/>
          </p:cNvPicPr>
          <p:nvPr/>
        </p:nvPicPr>
        <p:blipFill rotWithShape="1">
          <a:blip r:embed="rId4"/>
          <a:srcRect l="11050" r="15418"/>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680322" y="753228"/>
            <a:ext cx="3679028" cy="1080938"/>
          </a:xfrm>
        </p:spPr>
        <p:txBody>
          <a:bodyPr>
            <a:noAutofit/>
          </a:bodyPr>
          <a:lstStyle/>
          <a:p>
            <a:r>
              <a:rPr lang="en-US" sz="3200" b="1" dirty="0"/>
              <a:t>Challenges of the Current Models for Youth Ministry</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441960" y="2336873"/>
            <a:ext cx="3682569" cy="3599316"/>
          </a:xfrm>
        </p:spPr>
        <p:txBody>
          <a:bodyPr>
            <a:normAutofit/>
          </a:bodyPr>
          <a:lstStyle/>
          <a:p>
            <a:pPr marL="457200" marR="0" lvl="1" indent="0">
              <a:spcBef>
                <a:spcPts val="0"/>
              </a:spcBef>
              <a:spcAft>
                <a:spcPts val="0"/>
              </a:spcAft>
              <a:buNone/>
            </a:pPr>
            <a:r>
              <a:rPr lang="en-US" sz="3200" dirty="0">
                <a:effectLst/>
                <a:latin typeface="Calibri" panose="020F0502020204030204" pitchFamily="34" charset="0"/>
                <a:ea typeface="Times New Roman" panose="02020603050405020304" pitchFamily="18" charset="0"/>
              </a:rPr>
              <a:t>The work of maintaining a youth group         or multiple youth programs                     by a few people           is unsustainable. </a:t>
            </a:r>
            <a:endParaRPr lang="en-US" sz="3200" dirty="0"/>
          </a:p>
          <a:p>
            <a:endParaRPr lang="en-US" sz="1600" dirty="0"/>
          </a:p>
        </p:txBody>
      </p:sp>
    </p:spTree>
    <p:extLst>
      <p:ext uri="{BB962C8B-B14F-4D97-AF65-F5344CB8AC3E}">
        <p14:creationId xmlns:p14="http://schemas.microsoft.com/office/powerpoint/2010/main" val="100613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FBD25E-6B88-476B-92A6-9390252114FA}"/>
              </a:ext>
            </a:extLst>
          </p:cNvPr>
          <p:cNvPicPr>
            <a:picLocks noChangeAspect="1"/>
          </p:cNvPicPr>
          <p:nvPr/>
        </p:nvPicPr>
        <p:blipFill rotWithShape="1">
          <a:blip r:embed="rId3"/>
          <a:srcRect t="12365" b="6990"/>
          <a:stretch/>
        </p:blipFill>
        <p:spPr>
          <a:xfrm>
            <a:off x="20" y="-1"/>
            <a:ext cx="12191980" cy="6858001"/>
          </a:xfrm>
          <a:prstGeom prst="rect">
            <a:avLst/>
          </a:prstGeom>
        </p:spPr>
      </p:pic>
      <p:sp>
        <p:nvSpPr>
          <p:cNvPr id="11" name="Rectangle 10">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5" name="Rectangle 14">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680321" y="753228"/>
            <a:ext cx="9613861" cy="1080938"/>
          </a:xfrm>
        </p:spPr>
        <p:txBody>
          <a:bodyPr>
            <a:normAutofit/>
          </a:bodyPr>
          <a:lstStyle/>
          <a:p>
            <a:r>
              <a:rPr lang="en-US" sz="3200" dirty="0"/>
              <a:t>Challenges of the Current Models for Youth Ministry</a:t>
            </a:r>
          </a:p>
        </p:txBody>
      </p:sp>
      <p:pic>
        <p:nvPicPr>
          <p:cNvPr id="17" name="Picture 16">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680321" y="2336873"/>
            <a:ext cx="9613861" cy="3395060"/>
          </a:xfrm>
        </p:spPr>
        <p:txBody>
          <a:bodyPr anchor="ctr">
            <a:normAutofit/>
          </a:bodyPr>
          <a:lstStyle/>
          <a:p>
            <a:pPr marL="457200" marR="0" lvl="1" indent="0">
              <a:spcBef>
                <a:spcPts val="0"/>
              </a:spcBef>
              <a:spcAft>
                <a:spcPts val="0"/>
              </a:spcAft>
              <a:buNone/>
            </a:pPr>
            <a:r>
              <a:rPr lang="en-US" sz="2800" dirty="0">
                <a:effectLst/>
                <a:latin typeface="Calibri" panose="020F0502020204030204" pitchFamily="34" charset="0"/>
                <a:ea typeface="Times New Roman" panose="02020603050405020304" pitchFamily="18" charset="0"/>
              </a:rPr>
              <a:t>Youth continue to feel isolated. </a:t>
            </a:r>
          </a:p>
          <a:p>
            <a:pPr marL="457200" marR="0" lvl="1" indent="0">
              <a:spcBef>
                <a:spcPts val="0"/>
              </a:spcBef>
              <a:spcAft>
                <a:spcPts val="0"/>
              </a:spcAft>
              <a:buNone/>
            </a:pPr>
            <a:endParaRPr lang="en-US" sz="2800" dirty="0">
              <a:effectLst/>
              <a:latin typeface="Calibri" panose="020F0502020204030204" pitchFamily="34" charset="0"/>
              <a:ea typeface="Times New Roman" panose="02020603050405020304" pitchFamily="18" charset="0"/>
            </a:endParaRPr>
          </a:p>
          <a:p>
            <a:pPr marL="457200" marR="0" lvl="1" indent="0">
              <a:spcBef>
                <a:spcPts val="0"/>
              </a:spcBef>
              <a:spcAft>
                <a:spcPts val="0"/>
              </a:spcAft>
              <a:buNone/>
            </a:pPr>
            <a:r>
              <a:rPr lang="en-US" sz="2800" dirty="0">
                <a:effectLst/>
                <a:latin typeface="Calibri" panose="020F0502020204030204" pitchFamily="34" charset="0"/>
                <a:ea typeface="Times New Roman" panose="02020603050405020304" pitchFamily="18" charset="0"/>
              </a:rPr>
              <a:t>Research demonstrates that even for youth who participate, results are not what we would want.  Youth continue to feel isolated unless they have </a:t>
            </a:r>
            <a:r>
              <a:rPr lang="en-US" sz="2800" dirty="0">
                <a:latin typeface="Calibri" panose="020F0502020204030204" pitchFamily="34" charset="0"/>
                <a:ea typeface="Times New Roman" panose="02020603050405020304" pitchFamily="18" charset="0"/>
              </a:rPr>
              <a:t>accompanying relationships. </a:t>
            </a:r>
            <a:endParaRPr lang="en-US" sz="2800" dirty="0">
              <a:effectLst/>
              <a:latin typeface="Calibri" panose="020F0502020204030204" pitchFamily="34" charset="0"/>
              <a:ea typeface="Calibri" panose="020F0502020204030204" pitchFamily="34" charset="0"/>
            </a:endParaRPr>
          </a:p>
          <a:p>
            <a:endParaRPr lang="en-US" sz="2000" dirty="0"/>
          </a:p>
        </p:txBody>
      </p:sp>
    </p:spTree>
    <p:extLst>
      <p:ext uri="{BB962C8B-B14F-4D97-AF65-F5344CB8AC3E}">
        <p14:creationId xmlns:p14="http://schemas.microsoft.com/office/powerpoint/2010/main" val="1870045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680321" y="753228"/>
            <a:ext cx="7087552" cy="1080938"/>
          </a:xfrm>
        </p:spPr>
        <p:txBody>
          <a:bodyPr>
            <a:normAutofit/>
          </a:bodyPr>
          <a:lstStyle/>
          <a:p>
            <a:r>
              <a:rPr lang="en-US" dirty="0"/>
              <a:t>Challenges of the Current  Models for Youth Ministry</a:t>
            </a:r>
          </a:p>
        </p:txBody>
      </p:sp>
      <p:pic>
        <p:nvPicPr>
          <p:cNvPr id="17" name="Picture 16">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680321" y="2336873"/>
            <a:ext cx="6423211" cy="3599316"/>
          </a:xfrm>
        </p:spPr>
        <p:txBody>
          <a:bodyPr>
            <a:normAutofit/>
          </a:bodyPr>
          <a:lstStyle/>
          <a:p>
            <a:pPr marL="457200" marR="0" lvl="1" indent="0">
              <a:spcBef>
                <a:spcPts val="0"/>
              </a:spcBef>
              <a:spcAft>
                <a:spcPts val="0"/>
              </a:spcAft>
              <a:buNone/>
            </a:pPr>
            <a:r>
              <a:rPr lang="en-US" sz="3200">
                <a:effectLst/>
                <a:latin typeface="Calibri" panose="020F0502020204030204" pitchFamily="34" charset="0"/>
                <a:ea typeface="Times New Roman" panose="02020603050405020304" pitchFamily="18" charset="0"/>
              </a:rPr>
              <a:t>Faith formation and sacramental preparation often focus only on the content of the faith and do not attend to encounter, witness,     and accompaniment.</a:t>
            </a:r>
            <a:endParaRPr lang="en-US" sz="3200">
              <a:effectLst/>
              <a:latin typeface="Calibri" panose="020F0502020204030204" pitchFamily="34" charset="0"/>
              <a:ea typeface="Calibri" panose="020F0502020204030204" pitchFamily="34" charset="0"/>
            </a:endParaRPr>
          </a:p>
          <a:p>
            <a:endParaRPr lang="en-US" sz="2000" dirty="0"/>
          </a:p>
        </p:txBody>
      </p:sp>
      <p:pic>
        <p:nvPicPr>
          <p:cNvPr id="4" name="Picture 3">
            <a:extLst>
              <a:ext uri="{FF2B5EF4-FFF2-40B4-BE49-F238E27FC236}">
                <a16:creationId xmlns:a16="http://schemas.microsoft.com/office/drawing/2014/main" id="{D4B16236-0E13-4BA3-88A9-75EDEACC63D8}"/>
              </a:ext>
            </a:extLst>
          </p:cNvPr>
          <p:cNvPicPr>
            <a:picLocks noChangeAspect="1"/>
          </p:cNvPicPr>
          <p:nvPr/>
        </p:nvPicPr>
        <p:blipFill>
          <a:blip r:embed="rId5"/>
          <a:stretch>
            <a:fillRect/>
          </a:stretch>
        </p:blipFill>
        <p:spPr>
          <a:xfrm>
            <a:off x="8206923" y="640080"/>
            <a:ext cx="3318814"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973945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0942FCB7-D1B7-4F20-8B70-9735A08EB9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5" name="Picture 94">
            <a:extLst>
              <a:ext uri="{FF2B5EF4-FFF2-40B4-BE49-F238E27FC236}">
                <a16:creationId xmlns:a16="http://schemas.microsoft.com/office/drawing/2014/main" id="{6E82EE6F-2374-4443-8A3F-F342A1FEE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97" name="Picture 96">
            <a:extLst>
              <a:ext uri="{FF2B5EF4-FFF2-40B4-BE49-F238E27FC236}">
                <a16:creationId xmlns:a16="http://schemas.microsoft.com/office/drawing/2014/main" id="{978818C7-5520-4AA4-B8C8-1E29137E3A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9" name="Rectangle 98">
            <a:extLst>
              <a:ext uri="{FF2B5EF4-FFF2-40B4-BE49-F238E27FC236}">
                <a16:creationId xmlns:a16="http://schemas.microsoft.com/office/drawing/2014/main" id="{EE2923D5-2453-48AE-84D0-4F20C2817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a:extLst>
              <a:ext uri="{FF2B5EF4-FFF2-40B4-BE49-F238E27FC236}">
                <a16:creationId xmlns:a16="http://schemas.microsoft.com/office/drawing/2014/main" id="{87B2F32A-3C1B-4881-BDC9-094804BD2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3" name="Group 102">
            <a:extLst>
              <a:ext uri="{FF2B5EF4-FFF2-40B4-BE49-F238E27FC236}">
                <a16:creationId xmlns:a16="http://schemas.microsoft.com/office/drawing/2014/main" id="{DFD11DE9-7364-4B98-B9D0-44004D2151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4" name="Rectangle 103">
              <a:extLst>
                <a:ext uri="{FF2B5EF4-FFF2-40B4-BE49-F238E27FC236}">
                  <a16:creationId xmlns:a16="http://schemas.microsoft.com/office/drawing/2014/main" id="{48A8AF13-5291-4938-9723-DF6270E68B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a:extLst>
                <a:ext uri="{FF2B5EF4-FFF2-40B4-BE49-F238E27FC236}">
                  <a16:creationId xmlns:a16="http://schemas.microsoft.com/office/drawing/2014/main" id="{887E58F6-0091-412A-B4CE-59B6F0BB3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descr="A person and person with a baby&#10;&#10;Description automatically generated with medium confidence">
            <a:extLst>
              <a:ext uri="{FF2B5EF4-FFF2-40B4-BE49-F238E27FC236}">
                <a16:creationId xmlns:a16="http://schemas.microsoft.com/office/drawing/2014/main" id="{014096FD-2A68-4A94-BFB4-3E9FE20319FE}"/>
              </a:ext>
            </a:extLst>
          </p:cNvPr>
          <p:cNvPicPr>
            <a:picLocks noChangeAspect="1"/>
          </p:cNvPicPr>
          <p:nvPr/>
        </p:nvPicPr>
        <p:blipFill rotWithShape="1">
          <a:blip r:embed="rId6">
            <a:duotone>
              <a:schemeClr val="bg2">
                <a:shade val="45000"/>
                <a:satMod val="135000"/>
              </a:schemeClr>
              <a:prstClr val="white"/>
            </a:duotone>
            <a:alphaModFix amt="41000"/>
          </a:blip>
          <a:srcRect l="32612" r="37862"/>
          <a:stretch/>
        </p:blipFill>
        <p:spPr>
          <a:xfrm>
            <a:off x="20" y="-4"/>
            <a:ext cx="3044932" cy="6858001"/>
          </a:xfrm>
          <a:prstGeom prst="rect">
            <a:avLst/>
          </a:prstGeom>
        </p:spPr>
      </p:pic>
      <p:pic>
        <p:nvPicPr>
          <p:cNvPr id="9" name="Picture 8">
            <a:extLst>
              <a:ext uri="{FF2B5EF4-FFF2-40B4-BE49-F238E27FC236}">
                <a16:creationId xmlns:a16="http://schemas.microsoft.com/office/drawing/2014/main" id="{CEC596F8-9128-4672-950C-00E20669DA57}"/>
              </a:ext>
            </a:extLst>
          </p:cNvPr>
          <p:cNvPicPr>
            <a:picLocks noChangeAspect="1"/>
          </p:cNvPicPr>
          <p:nvPr/>
        </p:nvPicPr>
        <p:blipFill rotWithShape="1">
          <a:blip r:embed="rId7">
            <a:duotone>
              <a:prstClr val="black"/>
              <a:schemeClr val="tx2">
                <a:tint val="45000"/>
                <a:satMod val="400000"/>
              </a:schemeClr>
            </a:duotone>
            <a:alphaModFix amt="85000"/>
          </a:blip>
          <a:srcRect l="17196" r="16287"/>
          <a:stretch/>
        </p:blipFill>
        <p:spPr>
          <a:xfrm>
            <a:off x="3047872" y="10"/>
            <a:ext cx="3044952" cy="6857991"/>
          </a:xfrm>
          <a:prstGeom prst="rect">
            <a:avLst/>
          </a:prstGeom>
        </p:spPr>
      </p:pic>
      <p:pic>
        <p:nvPicPr>
          <p:cNvPr id="4" name="Picture 3" descr="Two people posing for a picture&#10;&#10;Description automatically generated with low confidence">
            <a:extLst>
              <a:ext uri="{FF2B5EF4-FFF2-40B4-BE49-F238E27FC236}">
                <a16:creationId xmlns:a16="http://schemas.microsoft.com/office/drawing/2014/main" id="{F702A6B5-B265-4327-9A3D-1BC3BFEA5D19}"/>
              </a:ext>
            </a:extLst>
          </p:cNvPr>
          <p:cNvPicPr>
            <a:picLocks noChangeAspect="1"/>
          </p:cNvPicPr>
          <p:nvPr/>
        </p:nvPicPr>
        <p:blipFill rotWithShape="1">
          <a:blip r:embed="rId8">
            <a:duotone>
              <a:schemeClr val="bg2">
                <a:shade val="45000"/>
                <a:satMod val="135000"/>
              </a:schemeClr>
              <a:prstClr val="white"/>
            </a:duotone>
            <a:alphaModFix amt="85000"/>
          </a:blip>
          <a:srcRect l="17554" r="49054"/>
          <a:stretch/>
        </p:blipFill>
        <p:spPr>
          <a:xfrm>
            <a:off x="6087291" y="-5"/>
            <a:ext cx="3053404" cy="6858001"/>
          </a:xfrm>
          <a:prstGeom prst="rect">
            <a:avLst/>
          </a:prstGeom>
        </p:spPr>
      </p:pic>
      <p:sp>
        <p:nvSpPr>
          <p:cNvPr id="107" name="Rectangle 106">
            <a:extLst>
              <a:ext uri="{FF2B5EF4-FFF2-40B4-BE49-F238E27FC236}">
                <a16:creationId xmlns:a16="http://schemas.microsoft.com/office/drawing/2014/main" id="{3C94AB5A-D8BB-4D64-BE01-409150D55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365760" y="4494107"/>
            <a:ext cx="8448040" cy="940240"/>
          </a:xfrm>
        </p:spPr>
        <p:txBody>
          <a:bodyPr vert="horz" lIns="91440" tIns="45720" rIns="91440" bIns="45720" rtlCol="0" anchor="b">
            <a:noAutofit/>
          </a:bodyPr>
          <a:lstStyle/>
          <a:p>
            <a:pPr algn="r"/>
            <a:r>
              <a:rPr lang="en-US" b="1" dirty="0"/>
              <a:t>Challenges of the Current Models     for Youth Ministry</a:t>
            </a:r>
          </a:p>
        </p:txBody>
      </p:sp>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144780" y="5524918"/>
            <a:ext cx="8669020" cy="315390"/>
          </a:xfrm>
        </p:spPr>
        <p:txBody>
          <a:bodyPr vert="horz" lIns="91440" tIns="45720" rIns="91440" bIns="45720" rtlCol="0">
            <a:noAutofit/>
          </a:bodyPr>
          <a:lstStyle/>
          <a:p>
            <a:pPr marL="0" marR="0" lvl="1" indent="0" algn="r">
              <a:spcBef>
                <a:spcPts val="1000"/>
              </a:spcBef>
              <a:spcAft>
                <a:spcPts val="0"/>
              </a:spcAft>
              <a:buNone/>
            </a:pPr>
            <a:r>
              <a:rPr lang="en-US" sz="2400" dirty="0">
                <a:effectLst/>
              </a:rPr>
              <a:t>Parents and families remain in a passive, disconnected role. </a:t>
            </a:r>
          </a:p>
        </p:txBody>
      </p:sp>
      <p:pic>
        <p:nvPicPr>
          <p:cNvPr id="7" name="Picture 6" descr="A group of people sitting around a table&#10;&#10;Description automatically generated with medium confidence">
            <a:extLst>
              <a:ext uri="{FF2B5EF4-FFF2-40B4-BE49-F238E27FC236}">
                <a16:creationId xmlns:a16="http://schemas.microsoft.com/office/drawing/2014/main" id="{814838B3-2D7E-4038-849F-3798C98F8A85}"/>
              </a:ext>
            </a:extLst>
          </p:cNvPr>
          <p:cNvPicPr>
            <a:picLocks noChangeAspect="1"/>
          </p:cNvPicPr>
          <p:nvPr/>
        </p:nvPicPr>
        <p:blipFill rotWithShape="1">
          <a:blip r:embed="rId9">
            <a:alphaModFix amt="85000"/>
            <a:grayscl/>
          </a:blip>
          <a:srcRect l="41151" r="29403" b="-1"/>
          <a:stretch/>
        </p:blipFill>
        <p:spPr>
          <a:xfrm>
            <a:off x="9140696" y="-9"/>
            <a:ext cx="3048129" cy="6858005"/>
          </a:xfrm>
          <a:prstGeom prst="rect">
            <a:avLst/>
          </a:prstGeom>
        </p:spPr>
      </p:pic>
      <p:sp>
        <p:nvSpPr>
          <p:cNvPr id="109" name="Rectangle 108">
            <a:extLst>
              <a:ext uri="{FF2B5EF4-FFF2-40B4-BE49-F238E27FC236}">
                <a16:creationId xmlns:a16="http://schemas.microsoft.com/office/drawing/2014/main" id="{935394BE-0598-440B-9C87-7ADF7409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258CF1FF-8031-4F9E-A4B0-A779FC6EC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EF589E7-0173-439C-A814-173AA7B69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9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D4F6E5C3-6352-4664-8D6E-0E2394F2E244}"/>
              </a:ext>
            </a:extLst>
          </p:cNvPr>
          <p:cNvPicPr>
            <a:picLocks noChangeAspect="1"/>
          </p:cNvPicPr>
          <p:nvPr/>
        </p:nvPicPr>
        <p:blipFill rotWithShape="1">
          <a:blip r:embed="rId4"/>
          <a:srcRect l="14894" r="11575"/>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7198642-123C-4365-A219-711E38B64F48}"/>
              </a:ext>
            </a:extLst>
          </p:cNvPr>
          <p:cNvSpPr>
            <a:spLocks noGrp="1"/>
          </p:cNvSpPr>
          <p:nvPr>
            <p:ph type="title"/>
          </p:nvPr>
        </p:nvSpPr>
        <p:spPr>
          <a:xfrm>
            <a:off x="403860" y="753228"/>
            <a:ext cx="3955490" cy="1080938"/>
          </a:xfrm>
        </p:spPr>
        <p:txBody>
          <a:bodyPr>
            <a:noAutofit/>
          </a:bodyPr>
          <a:lstStyle/>
          <a:p>
            <a:r>
              <a:rPr lang="en-US" sz="3200" b="1" dirty="0"/>
              <a:t>Challenges of the Current Models           for Youth Ministry</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000BADB-18F8-4C03-BDD2-38E43C5A0F8E}"/>
              </a:ext>
            </a:extLst>
          </p:cNvPr>
          <p:cNvSpPr>
            <a:spLocks noGrp="1"/>
          </p:cNvSpPr>
          <p:nvPr>
            <p:ph idx="1"/>
          </p:nvPr>
        </p:nvSpPr>
        <p:spPr>
          <a:xfrm>
            <a:off x="149157" y="2336873"/>
            <a:ext cx="4429328" cy="3599316"/>
          </a:xfrm>
        </p:spPr>
        <p:txBody>
          <a:bodyPr>
            <a:normAutofit/>
          </a:bodyPr>
          <a:lstStyle/>
          <a:p>
            <a:pPr marL="457200" marR="0" lvl="1" indent="0">
              <a:spcBef>
                <a:spcPts val="0"/>
              </a:spcBef>
              <a:spcAft>
                <a:spcPts val="0"/>
              </a:spcAft>
              <a:buNone/>
            </a:pPr>
            <a:r>
              <a:rPr lang="en-US" sz="3200" dirty="0">
                <a:effectLst/>
                <a:latin typeface="Calibri" panose="020F0502020204030204" pitchFamily="34" charset="0"/>
                <a:ea typeface="Times New Roman" panose="02020603050405020304" pitchFamily="18" charset="0"/>
              </a:rPr>
              <a:t>The parish and her members are often disconnected from  the youth community.  </a:t>
            </a:r>
            <a:endParaRPr lang="en-US" sz="3200" dirty="0">
              <a:effectLst/>
              <a:latin typeface="Calibri" panose="020F0502020204030204" pitchFamily="34" charset="0"/>
              <a:ea typeface="Calibri" panose="020F0502020204030204" pitchFamily="34" charset="0"/>
            </a:endParaRPr>
          </a:p>
          <a:p>
            <a:endParaRPr lang="en-US" sz="1600" dirty="0"/>
          </a:p>
        </p:txBody>
      </p:sp>
    </p:spTree>
    <p:extLst>
      <p:ext uri="{BB962C8B-B14F-4D97-AF65-F5344CB8AC3E}">
        <p14:creationId xmlns:p14="http://schemas.microsoft.com/office/powerpoint/2010/main" val="280829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A779DB03-6410-43B6-ACB9-8C07575914EB}"/>
              </a:ext>
            </a:extLst>
          </p:cNvPr>
          <p:cNvPicPr>
            <a:picLocks noChangeAspect="1"/>
          </p:cNvPicPr>
          <p:nvPr/>
        </p:nvPicPr>
        <p:blipFill rotWithShape="1">
          <a:blip r:embed="rId4"/>
          <a:srcRect b="1388"/>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3E9C03-C32F-4537-A9F3-00E61592CAA1}"/>
              </a:ext>
            </a:extLst>
          </p:cNvPr>
          <p:cNvSpPr>
            <a:spLocks noGrp="1"/>
          </p:cNvSpPr>
          <p:nvPr>
            <p:ph type="title"/>
          </p:nvPr>
        </p:nvSpPr>
        <p:spPr>
          <a:xfrm>
            <a:off x="680321" y="753228"/>
            <a:ext cx="7087552" cy="1080938"/>
          </a:xfrm>
        </p:spPr>
        <p:txBody>
          <a:bodyPr>
            <a:normAutofit/>
          </a:bodyPr>
          <a:lstStyle/>
          <a:p>
            <a:r>
              <a:rPr lang="en-US" dirty="0"/>
              <a:t>Need for New Styles                        and Strategies</a:t>
            </a:r>
          </a:p>
        </p:txBody>
      </p:sp>
      <p:pic>
        <p:nvPicPr>
          <p:cNvPr id="15"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63C7D3B0-9FAE-4A37-A3FD-A76DE6352B8B}"/>
              </a:ext>
            </a:extLst>
          </p:cNvPr>
          <p:cNvSpPr>
            <a:spLocks noGrp="1"/>
          </p:cNvSpPr>
          <p:nvPr>
            <p:ph idx="1"/>
          </p:nvPr>
        </p:nvSpPr>
        <p:spPr>
          <a:xfrm>
            <a:off x="583660" y="2121426"/>
            <a:ext cx="6725055" cy="4126973"/>
          </a:xfrm>
        </p:spPr>
        <p:txBody>
          <a:bodyPr>
            <a:normAutofit/>
          </a:bodyPr>
          <a:lstStyle/>
          <a:p>
            <a:pPr marL="0" marR="0" indent="0">
              <a:spcBef>
                <a:spcPts val="0"/>
              </a:spcBef>
              <a:spcAft>
                <a:spcPts val="800"/>
              </a:spcAft>
              <a:buNone/>
            </a:pPr>
            <a:r>
              <a:rPr lang="en-US" sz="3200" dirty="0">
                <a:effectLst/>
                <a:latin typeface="Calibri" panose="020F0502020204030204" pitchFamily="34" charset="0"/>
                <a:ea typeface="Calibri" panose="020F0502020204030204" pitchFamily="34" charset="0"/>
                <a:cs typeface="Calibri" panose="020F0502020204030204" pitchFamily="34" charset="0"/>
              </a:rPr>
              <a:t>The young make us see the need for new styles and new strategies. For example, while adults often worry about having everything properly planned, with regular meetings and fixed times, most young people today have little interest in this kind of pastoral approach. </a:t>
            </a: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rPr>
              <a:t>Pope Francis, </a:t>
            </a:r>
            <a:r>
              <a:rPr lang="en-US" sz="2000" i="1" dirty="0">
                <a:effectLst/>
                <a:latin typeface="Calibri" panose="020F0502020204030204" pitchFamily="34" charset="0"/>
                <a:ea typeface="Times New Roman" panose="02020603050405020304" pitchFamily="18" charset="0"/>
              </a:rPr>
              <a:t>Christus Vivit</a:t>
            </a:r>
            <a:r>
              <a:rPr lang="en-US" sz="2000" dirty="0">
                <a:effectLst/>
                <a:latin typeface="Calibri" panose="020F0502020204030204" pitchFamily="34" charset="0"/>
                <a:ea typeface="Times New Roman" panose="02020603050405020304" pitchFamily="18" charset="0"/>
              </a:rPr>
              <a:t>, 2019, #204</a:t>
            </a:r>
            <a:endParaRPr lang="en-US" sz="2000" dirty="0">
              <a:effectLst/>
              <a:latin typeface="Times New Roman" panose="02020603050405020304" pitchFamily="18" charset="0"/>
              <a:ea typeface="Times New Roman" panose="02020603050405020304" pitchFamily="18" charset="0"/>
            </a:endParaRPr>
          </a:p>
          <a:p>
            <a:endParaRPr lang="en-US" sz="2000" dirty="0"/>
          </a:p>
        </p:txBody>
      </p:sp>
    </p:spTree>
    <p:extLst>
      <p:ext uri="{BB962C8B-B14F-4D97-AF65-F5344CB8AC3E}">
        <p14:creationId xmlns:p14="http://schemas.microsoft.com/office/powerpoint/2010/main" val="131703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9DB03-6410-43B6-ACB9-8C07575914EB}"/>
              </a:ext>
            </a:extLst>
          </p:cNvPr>
          <p:cNvPicPr>
            <a:picLocks noChangeAspect="1"/>
          </p:cNvPicPr>
          <p:nvPr/>
        </p:nvPicPr>
        <p:blipFill rotWithShape="1">
          <a:blip r:embed="rId3"/>
          <a:srcRect b="1388"/>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843E9C03-C32F-4537-A9F3-00E61592CAA1}"/>
              </a:ext>
            </a:extLst>
          </p:cNvPr>
          <p:cNvSpPr>
            <a:spLocks noGrp="1"/>
          </p:cNvSpPr>
          <p:nvPr>
            <p:ph type="title"/>
          </p:nvPr>
        </p:nvSpPr>
        <p:spPr>
          <a:xfrm>
            <a:off x="680321" y="753228"/>
            <a:ext cx="7087552" cy="1080938"/>
          </a:xfrm>
        </p:spPr>
        <p:txBody>
          <a:bodyPr>
            <a:normAutofit/>
          </a:bodyPr>
          <a:lstStyle/>
          <a:p>
            <a:r>
              <a:rPr lang="en-US" dirty="0"/>
              <a:t>Need for New Styles                        and Strategies</a:t>
            </a:r>
          </a:p>
        </p:txBody>
      </p:sp>
      <p:sp>
        <p:nvSpPr>
          <p:cNvPr id="3" name="Content Placeholder 2">
            <a:extLst>
              <a:ext uri="{FF2B5EF4-FFF2-40B4-BE49-F238E27FC236}">
                <a16:creationId xmlns:a16="http://schemas.microsoft.com/office/drawing/2014/main" id="{63C7D3B0-9FAE-4A37-A3FD-A76DE6352B8B}"/>
              </a:ext>
            </a:extLst>
          </p:cNvPr>
          <p:cNvSpPr>
            <a:spLocks noGrp="1"/>
          </p:cNvSpPr>
          <p:nvPr>
            <p:ph idx="1"/>
          </p:nvPr>
        </p:nvSpPr>
        <p:spPr>
          <a:xfrm>
            <a:off x="583660" y="2121426"/>
            <a:ext cx="6725055" cy="4126973"/>
          </a:xfrm>
        </p:spPr>
        <p:txBody>
          <a:bodyPr>
            <a:normAutofit/>
          </a:bodyPr>
          <a:lstStyle/>
          <a:p>
            <a:pPr marL="0" marR="0" indent="0">
              <a:spcBef>
                <a:spcPts val="0"/>
              </a:spcBef>
              <a:spcAft>
                <a:spcPts val="800"/>
              </a:spcAft>
              <a:buNone/>
            </a:pPr>
            <a:r>
              <a:rPr lang="en-US" sz="3200" b="1" dirty="0">
                <a:effectLst/>
                <a:latin typeface="Calibri" panose="020F0502020204030204" pitchFamily="34" charset="0"/>
                <a:ea typeface="Calibri" panose="020F0502020204030204" pitchFamily="34" charset="0"/>
                <a:cs typeface="Calibri" panose="020F0502020204030204" pitchFamily="34" charset="0"/>
              </a:rPr>
              <a:t>Youth ministry needs to become more flexible: </a:t>
            </a:r>
            <a:r>
              <a:rPr lang="en-US" sz="3200" dirty="0">
                <a:effectLst/>
                <a:latin typeface="Calibri" panose="020F0502020204030204" pitchFamily="34" charset="0"/>
                <a:ea typeface="Calibri" panose="020F0502020204030204" pitchFamily="34" charset="0"/>
                <a:cs typeface="Calibri" panose="020F0502020204030204" pitchFamily="34" charset="0"/>
              </a:rPr>
              <a:t>inviting young people to events or occasions that provide an opportunity not only for learning, but also for conversing, celebrating, singing, listening to real stories and experiencing a shared encounter with the living God.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Times New Roman" panose="02020603050405020304" pitchFamily="18" charset="0"/>
              </a:rPr>
              <a:t>Pope Francis, </a:t>
            </a:r>
            <a:r>
              <a:rPr lang="en-US" sz="2000" i="1" dirty="0">
                <a:effectLst/>
                <a:latin typeface="Calibri" panose="020F0502020204030204" pitchFamily="34" charset="0"/>
                <a:ea typeface="Times New Roman" panose="02020603050405020304" pitchFamily="18" charset="0"/>
              </a:rPr>
              <a:t>Christus Vivit</a:t>
            </a:r>
            <a:r>
              <a:rPr lang="en-US" sz="2000" dirty="0">
                <a:effectLst/>
                <a:latin typeface="Calibri" panose="020F0502020204030204" pitchFamily="34" charset="0"/>
                <a:ea typeface="Times New Roman" panose="02020603050405020304" pitchFamily="18" charset="0"/>
              </a:rPr>
              <a:t>, 2019, #204</a:t>
            </a:r>
            <a:endParaRPr lang="en-US" sz="2000" dirty="0">
              <a:effectLst/>
              <a:latin typeface="Times New Roman" panose="02020603050405020304" pitchFamily="18" charset="0"/>
              <a:ea typeface="Times New Roman" panose="02020603050405020304" pitchFamily="18" charset="0"/>
            </a:endParaRPr>
          </a:p>
          <a:p>
            <a:endParaRPr lang="en-US" sz="2000" dirty="0"/>
          </a:p>
        </p:txBody>
      </p:sp>
    </p:spTree>
    <p:extLst>
      <p:ext uri="{BB962C8B-B14F-4D97-AF65-F5344CB8AC3E}">
        <p14:creationId xmlns:p14="http://schemas.microsoft.com/office/powerpoint/2010/main" val="772838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B9DB8F41-7411-4EB0-AC76-E4883F3A8C46}"/>
              </a:ext>
            </a:extLst>
          </p:cNvPr>
          <p:cNvPicPr>
            <a:picLocks noChangeAspect="1"/>
          </p:cNvPicPr>
          <p:nvPr/>
        </p:nvPicPr>
        <p:blipFill rotWithShape="1">
          <a:blip r:embed="rId4"/>
          <a:srcRect l="10911" t="1" r="2152" b="54412"/>
          <a:stretch/>
        </p:blipFill>
        <p:spPr>
          <a:xfrm>
            <a:off x="3428507" y="0"/>
            <a:ext cx="8729851" cy="685800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756FF9-EEFA-4E53-A2E7-1468C6CC17FE}"/>
              </a:ext>
            </a:extLst>
          </p:cNvPr>
          <p:cNvSpPr>
            <a:spLocks noGrp="1"/>
          </p:cNvSpPr>
          <p:nvPr>
            <p:ph type="title"/>
          </p:nvPr>
        </p:nvSpPr>
        <p:spPr>
          <a:xfrm>
            <a:off x="680322" y="753228"/>
            <a:ext cx="3679028" cy="1080938"/>
          </a:xfrm>
        </p:spPr>
        <p:txBody>
          <a:bodyPr>
            <a:normAutofit fontScale="90000"/>
          </a:bodyPr>
          <a:lstStyle/>
          <a:p>
            <a:r>
              <a:rPr lang="en-US" b="1" dirty="0">
                <a:latin typeface="Calibri" panose="020F0502020204030204" pitchFamily="34" charset="0"/>
                <a:ea typeface="Calibri" panose="020F0502020204030204" pitchFamily="34" charset="0"/>
              </a:rPr>
              <a:t>Implementing Accompaniment </a:t>
            </a:r>
            <a:br>
              <a:rPr lang="en-US" sz="2200" dirty="0">
                <a:latin typeface="Calibri" panose="020F0502020204030204" pitchFamily="34" charset="0"/>
                <a:ea typeface="Calibri" panose="020F0502020204030204" pitchFamily="34" charset="0"/>
              </a:rPr>
            </a:br>
            <a:endParaRPr lang="en-US" sz="2200" dirty="0"/>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30DEC35-BB0A-4A73-BA87-4E14F2AD9B4F}"/>
              </a:ext>
            </a:extLst>
          </p:cNvPr>
          <p:cNvSpPr>
            <a:spLocks noGrp="1"/>
          </p:cNvSpPr>
          <p:nvPr>
            <p:ph idx="1"/>
          </p:nvPr>
        </p:nvSpPr>
        <p:spPr>
          <a:xfrm>
            <a:off x="207523" y="2336873"/>
            <a:ext cx="3158248" cy="3599316"/>
          </a:xfrm>
        </p:spPr>
        <p:txBody>
          <a:bodyPr>
            <a:normAutofit/>
          </a:bodyPr>
          <a:lstStyle/>
          <a:p>
            <a:pPr marL="457200" marR="0" lvl="1" indent="0">
              <a:spcBef>
                <a:spcPts val="0"/>
              </a:spcBef>
              <a:spcAft>
                <a:spcPts val="800"/>
              </a:spcAft>
              <a:buNone/>
            </a:pPr>
            <a:r>
              <a:rPr lang="en-US" sz="2800" b="1" dirty="0">
                <a:effectLst/>
                <a:latin typeface="Calibri" panose="020F0502020204030204" pitchFamily="34" charset="0"/>
                <a:ea typeface="Calibri" panose="020F0502020204030204" pitchFamily="34" charset="0"/>
              </a:rPr>
              <a:t>Building Ministry around Accompaniment  </a:t>
            </a:r>
          </a:p>
          <a:p>
            <a:endParaRPr lang="en-US" sz="1600" dirty="0"/>
          </a:p>
        </p:txBody>
      </p:sp>
    </p:spTree>
    <p:extLst>
      <p:ext uri="{BB962C8B-B14F-4D97-AF65-F5344CB8AC3E}">
        <p14:creationId xmlns:p14="http://schemas.microsoft.com/office/powerpoint/2010/main" val="73518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84D4-386D-4127-A79A-B131905251DE}"/>
              </a:ext>
            </a:extLst>
          </p:cNvPr>
          <p:cNvSpPr>
            <a:spLocks noGrp="1"/>
          </p:cNvSpPr>
          <p:nvPr>
            <p:ph type="title"/>
          </p:nvPr>
        </p:nvSpPr>
        <p:spPr>
          <a:xfrm>
            <a:off x="680321" y="753228"/>
            <a:ext cx="5584677" cy="1080938"/>
          </a:xfrm>
        </p:spPr>
        <p:txBody>
          <a:bodyPr>
            <a:normAutofit/>
          </a:bodyPr>
          <a:lstStyle/>
          <a:p>
            <a:r>
              <a:rPr lang="en-US" dirty="0">
                <a:solidFill>
                  <a:srgbClr val="FFFFFF"/>
                </a:solidFill>
              </a:rPr>
              <a:t>Accompaniment</a:t>
            </a:r>
          </a:p>
        </p:txBody>
      </p:sp>
      <p:sp>
        <p:nvSpPr>
          <p:cNvPr id="3" name="Content Placeholder 2">
            <a:extLst>
              <a:ext uri="{FF2B5EF4-FFF2-40B4-BE49-F238E27FC236}">
                <a16:creationId xmlns:a16="http://schemas.microsoft.com/office/drawing/2014/main" id="{B9589AE7-D8DA-4A32-918C-54273AC81CBA}"/>
              </a:ext>
            </a:extLst>
          </p:cNvPr>
          <p:cNvSpPr>
            <a:spLocks noGrp="1"/>
          </p:cNvSpPr>
          <p:nvPr>
            <p:ph idx="1"/>
          </p:nvPr>
        </p:nvSpPr>
        <p:spPr>
          <a:xfrm>
            <a:off x="646431" y="2336873"/>
            <a:ext cx="5138733" cy="3599316"/>
          </a:xfrm>
        </p:spPr>
        <p:txBody>
          <a:bodyPr>
            <a:normAutofit fontScale="92500"/>
          </a:bodyPr>
          <a:lstStyle/>
          <a:p>
            <a:pPr marL="0" indent="0">
              <a:buNone/>
            </a:pPr>
            <a:r>
              <a:rPr lang="en-US" sz="2800" dirty="0">
                <a:solidFill>
                  <a:srgbClr val="FFFFFF"/>
                </a:solidFill>
                <a:effectLst/>
                <a:latin typeface="Tahoma" panose="020B0604030504040204" pitchFamily="34" charset="0"/>
                <a:ea typeface="Times New Roman" panose="02020603050405020304" pitchFamily="18" charset="0"/>
              </a:rPr>
              <a:t>The Church will have to      initiate everyone –                   priests, religious and laity –    into this </a:t>
            </a:r>
          </a:p>
          <a:p>
            <a:pPr marL="0" indent="0">
              <a:buNone/>
            </a:pPr>
            <a:r>
              <a:rPr lang="en-US" sz="2800" dirty="0">
                <a:solidFill>
                  <a:srgbClr val="FFFFFF"/>
                </a:solidFill>
                <a:effectLst/>
                <a:latin typeface="Tahoma" panose="020B0604030504040204" pitchFamily="34" charset="0"/>
                <a:ea typeface="Times New Roman" panose="02020603050405020304" pitchFamily="18" charset="0"/>
              </a:rPr>
              <a:t>“</a:t>
            </a:r>
            <a:r>
              <a:rPr lang="en-US" sz="2800" b="1" dirty="0">
                <a:solidFill>
                  <a:srgbClr val="FFFFFF"/>
                </a:solidFill>
                <a:effectLst/>
                <a:latin typeface="Tahoma" panose="020B0604030504040204" pitchFamily="34" charset="0"/>
                <a:ea typeface="Times New Roman" panose="02020603050405020304" pitchFamily="18" charset="0"/>
              </a:rPr>
              <a:t>art of accompaniment</a:t>
            </a:r>
            <a:r>
              <a:rPr lang="en-US" sz="2800" dirty="0">
                <a:solidFill>
                  <a:srgbClr val="FFFFFF"/>
                </a:solidFill>
                <a:effectLst/>
                <a:latin typeface="Tahoma" panose="020B0604030504040204" pitchFamily="34" charset="0"/>
                <a:ea typeface="Times New Roman" panose="02020603050405020304" pitchFamily="18" charset="0"/>
              </a:rPr>
              <a:t>”    </a:t>
            </a:r>
          </a:p>
          <a:p>
            <a:pPr marL="0" indent="0">
              <a:buNone/>
            </a:pPr>
            <a:r>
              <a:rPr lang="en-US" sz="2800" dirty="0">
                <a:solidFill>
                  <a:srgbClr val="FFFFFF"/>
                </a:solidFill>
                <a:effectLst/>
                <a:latin typeface="Tahoma" panose="020B0604030504040204" pitchFamily="34" charset="0"/>
                <a:ea typeface="Times New Roman" panose="02020603050405020304" pitchFamily="18" charset="0"/>
              </a:rPr>
              <a:t>which teaches us                      to remove our sandals before                       the sacred ground of the other…. </a:t>
            </a:r>
          </a:p>
          <a:p>
            <a:pPr marL="0" indent="0">
              <a:buNone/>
            </a:pPr>
            <a:r>
              <a:rPr lang="en-US" sz="2000" dirty="0">
                <a:solidFill>
                  <a:srgbClr val="FFFFFF"/>
                </a:solidFill>
                <a:latin typeface="Tahoma" panose="020B0604030504040204" pitchFamily="34" charset="0"/>
              </a:rPr>
              <a:t>Pope Francis, Evangeli Gaudium, #169</a:t>
            </a:r>
            <a:endParaRPr lang="en-US" sz="2000" dirty="0">
              <a:solidFill>
                <a:srgbClr val="FFFFFF"/>
              </a:solidFill>
            </a:endParaRPr>
          </a:p>
        </p:txBody>
      </p:sp>
      <p:pic>
        <p:nvPicPr>
          <p:cNvPr id="4" name="Picture 3">
            <a:extLst>
              <a:ext uri="{FF2B5EF4-FFF2-40B4-BE49-F238E27FC236}">
                <a16:creationId xmlns:a16="http://schemas.microsoft.com/office/drawing/2014/main" id="{68E6F4DE-0D76-4F5C-B7F7-7D194F42D7A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1176" r="35375"/>
          <a:stretch/>
        </p:blipFill>
        <p:spPr>
          <a:xfrm>
            <a:off x="6896986" y="605080"/>
            <a:ext cx="4226199" cy="5647839"/>
          </a:xfrm>
          <a:prstGeom prst="rect">
            <a:avLst/>
          </a:prstGeom>
          <a:ln>
            <a:noFill/>
          </a:ln>
          <a:effectLst/>
        </p:spPr>
      </p:pic>
    </p:spTree>
    <p:extLst>
      <p:ext uri="{BB962C8B-B14F-4D97-AF65-F5344CB8AC3E}">
        <p14:creationId xmlns:p14="http://schemas.microsoft.com/office/powerpoint/2010/main" val="4164638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936AA8-C7AA-44BE-BD53-213CB8D51D82}"/>
              </a:ext>
            </a:extLst>
          </p:cNvPr>
          <p:cNvSpPr>
            <a:spLocks noGrp="1"/>
          </p:cNvSpPr>
          <p:nvPr>
            <p:ph type="title"/>
          </p:nvPr>
        </p:nvSpPr>
        <p:spPr>
          <a:xfrm>
            <a:off x="800101" y="1047922"/>
            <a:ext cx="7067992" cy="2486025"/>
          </a:xfrm>
        </p:spPr>
        <p:txBody>
          <a:bodyPr>
            <a:normAutofit/>
          </a:bodyPr>
          <a:lstStyle/>
          <a:p>
            <a:r>
              <a:rPr lang="en-US" sz="2800" b="1" dirty="0"/>
              <a:t>Transforming ministry Efforts</a:t>
            </a:r>
          </a:p>
        </p:txBody>
      </p:sp>
      <p:graphicFrame>
        <p:nvGraphicFramePr>
          <p:cNvPr id="9" name="Content Placeholder 6">
            <a:extLst>
              <a:ext uri="{FF2B5EF4-FFF2-40B4-BE49-F238E27FC236}">
                <a16:creationId xmlns:a16="http://schemas.microsoft.com/office/drawing/2014/main" id="{BCC4CB94-E03D-4EA4-84DE-1B993E027A09}"/>
              </a:ext>
            </a:extLst>
          </p:cNvPr>
          <p:cNvGraphicFramePr>
            <a:graphicFrameLocks noGrp="1"/>
          </p:cNvGraphicFramePr>
          <p:nvPr>
            <p:ph idx="1"/>
            <p:extLst>
              <p:ext uri="{D42A27DB-BD31-4B8C-83A1-F6EECF244321}">
                <p14:modId xmlns:p14="http://schemas.microsoft.com/office/powerpoint/2010/main" val="258556731"/>
              </p:ext>
            </p:extLst>
          </p:nvPr>
        </p:nvGraphicFramePr>
        <p:xfrm>
          <a:off x="864781" y="2486025"/>
          <a:ext cx="10802679" cy="4644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BF673F29-D59F-4ACF-89D1-F1EE55DE6406}"/>
              </a:ext>
            </a:extLst>
          </p:cNvPr>
          <p:cNvPicPr>
            <a:picLocks noChangeAspect="1"/>
          </p:cNvPicPr>
          <p:nvPr/>
        </p:nvPicPr>
        <p:blipFill>
          <a:blip r:embed="rId8"/>
          <a:stretch>
            <a:fillRect/>
          </a:stretch>
        </p:blipFill>
        <p:spPr>
          <a:xfrm>
            <a:off x="7772400" y="0"/>
            <a:ext cx="4419600" cy="2486025"/>
          </a:xfrm>
          <a:prstGeom prst="rect">
            <a:avLst/>
          </a:prstGeom>
        </p:spPr>
      </p:pic>
    </p:spTree>
    <p:extLst>
      <p:ext uri="{BB962C8B-B14F-4D97-AF65-F5344CB8AC3E}">
        <p14:creationId xmlns:p14="http://schemas.microsoft.com/office/powerpoint/2010/main" val="66937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9DB03-6410-43B6-ACB9-8C07575914EB}"/>
              </a:ext>
            </a:extLst>
          </p:cNvPr>
          <p:cNvPicPr>
            <a:picLocks noChangeAspect="1"/>
          </p:cNvPicPr>
          <p:nvPr/>
        </p:nvPicPr>
        <p:blipFill rotWithShape="1">
          <a:blip r:embed="rId3"/>
          <a:srcRect b="1388"/>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843E9C03-C32F-4537-A9F3-00E61592CAA1}"/>
              </a:ext>
            </a:extLst>
          </p:cNvPr>
          <p:cNvSpPr>
            <a:spLocks noGrp="1"/>
          </p:cNvSpPr>
          <p:nvPr>
            <p:ph type="title"/>
          </p:nvPr>
        </p:nvSpPr>
        <p:spPr>
          <a:xfrm>
            <a:off x="680321" y="753228"/>
            <a:ext cx="7087552" cy="1080938"/>
          </a:xfrm>
        </p:spPr>
        <p:txBody>
          <a:bodyPr>
            <a:normAutofit/>
          </a:bodyPr>
          <a:lstStyle/>
          <a:p>
            <a:r>
              <a:rPr lang="en-US" dirty="0"/>
              <a:t>Transforming Youth Ministry </a:t>
            </a:r>
          </a:p>
        </p:txBody>
      </p:sp>
      <p:sp>
        <p:nvSpPr>
          <p:cNvPr id="3" name="Content Placeholder 2">
            <a:extLst>
              <a:ext uri="{FF2B5EF4-FFF2-40B4-BE49-F238E27FC236}">
                <a16:creationId xmlns:a16="http://schemas.microsoft.com/office/drawing/2014/main" id="{63C7D3B0-9FAE-4A37-A3FD-A76DE6352B8B}"/>
              </a:ext>
            </a:extLst>
          </p:cNvPr>
          <p:cNvSpPr>
            <a:spLocks noGrp="1"/>
          </p:cNvSpPr>
          <p:nvPr>
            <p:ph idx="1"/>
          </p:nvPr>
        </p:nvSpPr>
        <p:spPr>
          <a:xfrm>
            <a:off x="583660" y="2121426"/>
            <a:ext cx="6725055" cy="4126973"/>
          </a:xfrm>
        </p:spPr>
        <p:txBody>
          <a:bodyPr>
            <a:normAutofit/>
          </a:bodyPr>
          <a:lstStyle/>
          <a:p>
            <a:pPr marL="0" marR="0" indent="0">
              <a:spcBef>
                <a:spcPts val="0"/>
              </a:spcBef>
              <a:spcAft>
                <a:spcPts val="800"/>
              </a:spcAft>
              <a:buNone/>
            </a:pPr>
            <a:r>
              <a:rPr lang="en-US" sz="3200" b="1" i="1" dirty="0">
                <a:effectLst/>
                <a:latin typeface="Calibri" panose="020F0502020204030204" pitchFamily="34" charset="0"/>
                <a:ea typeface="Calibri" panose="020F0502020204030204" pitchFamily="34" charset="0"/>
                <a:cs typeface="Calibri" panose="020F0502020204030204" pitchFamily="34" charset="0"/>
              </a:rPr>
              <a:t>Assessing the strengths and areas           for your parish to grow  </a:t>
            </a:r>
          </a:p>
          <a:p>
            <a:pPr marL="0" marR="0" indent="0">
              <a:spcBef>
                <a:spcPts val="0"/>
              </a:spcBef>
              <a:spcAft>
                <a:spcPts val="800"/>
              </a:spcAft>
              <a:buNone/>
            </a:pPr>
            <a:endParaRPr lang="en-US" sz="3200" b="1" dirty="0">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800"/>
              </a:spcAft>
              <a:buNone/>
            </a:pPr>
            <a:r>
              <a:rPr lang="en-US" sz="3200" b="1" dirty="0">
                <a:latin typeface="Calibri" panose="020F0502020204030204" pitchFamily="34" charset="0"/>
                <a:ea typeface="Times New Roman" panose="02020603050405020304" pitchFamily="18" charset="0"/>
                <a:cs typeface="Calibri" panose="020F0502020204030204" pitchFamily="34" charset="0"/>
              </a:rPr>
              <a:t>Assessment considers</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Youth</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Ministry Programs that Include Youth </a:t>
            </a:r>
          </a:p>
          <a:p>
            <a:pPr>
              <a:spcBef>
                <a:spcPts val="0"/>
              </a:spcBef>
              <a:spcAft>
                <a:spcPts val="80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Pastors and Parish Leaders</a:t>
            </a:r>
          </a:p>
          <a:p>
            <a:pPr>
              <a:spcBef>
                <a:spcPts val="0"/>
              </a:spcBef>
              <a:spcAft>
                <a:spcPts val="800"/>
              </a:spcAft>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a:p>
            <a:endParaRPr lang="en-US" sz="2000" dirty="0"/>
          </a:p>
        </p:txBody>
      </p:sp>
    </p:spTree>
    <p:extLst>
      <p:ext uri="{BB962C8B-B14F-4D97-AF65-F5344CB8AC3E}">
        <p14:creationId xmlns:p14="http://schemas.microsoft.com/office/powerpoint/2010/main" val="196221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5DD4D50A-3EBC-4422-9EE7-C8F79979F20A}"/>
              </a:ext>
            </a:extLst>
          </p:cNvPr>
          <p:cNvPicPr>
            <a:picLocks noChangeAspect="1"/>
          </p:cNvPicPr>
          <p:nvPr/>
        </p:nvPicPr>
        <p:blipFill rotWithShape="1">
          <a:blip r:embed="rId4"/>
          <a:srcRect b="1388"/>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98EBDF-D36A-4023-9BB7-2498968BC19E}"/>
              </a:ext>
            </a:extLst>
          </p:cNvPr>
          <p:cNvSpPr>
            <a:spLocks noGrp="1"/>
          </p:cNvSpPr>
          <p:nvPr>
            <p:ph type="title"/>
          </p:nvPr>
        </p:nvSpPr>
        <p:spPr>
          <a:xfrm>
            <a:off x="680321" y="753228"/>
            <a:ext cx="7087552" cy="1080938"/>
          </a:xfrm>
        </p:spPr>
        <p:txBody>
          <a:bodyPr>
            <a:normAutofit/>
          </a:bodyPr>
          <a:lstStyle/>
          <a:p>
            <a:r>
              <a:rPr lang="en-US" sz="4000" b="1" dirty="0"/>
              <a:t>Youth </a:t>
            </a:r>
          </a:p>
        </p:txBody>
      </p:sp>
      <p:pic>
        <p:nvPicPr>
          <p:cNvPr id="15"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5115215B-1536-4FC1-BDC3-2981BC773AF9}"/>
              </a:ext>
            </a:extLst>
          </p:cNvPr>
          <p:cNvSpPr>
            <a:spLocks noGrp="1"/>
          </p:cNvSpPr>
          <p:nvPr>
            <p:ph idx="1"/>
          </p:nvPr>
        </p:nvSpPr>
        <p:spPr>
          <a:xfrm>
            <a:off x="680321" y="2336873"/>
            <a:ext cx="6423211" cy="3599316"/>
          </a:xfrm>
        </p:spPr>
        <p:txBody>
          <a:bodyPr>
            <a:normAutofit/>
          </a:bodyPr>
          <a:lstStyle/>
          <a:p>
            <a:pPr marL="0" marR="0" lvl="0" indent="0">
              <a:spcBef>
                <a:spcPts val="0"/>
              </a:spcBef>
              <a:spcAft>
                <a:spcPts val="800"/>
              </a:spcAft>
              <a:buNone/>
            </a:pPr>
            <a:r>
              <a:rPr lang="en-US" sz="4000" dirty="0">
                <a:latin typeface="Calibri" panose="020F0502020204030204" pitchFamily="34" charset="0"/>
                <a:ea typeface="Calibri" panose="020F0502020204030204" pitchFamily="34" charset="0"/>
                <a:cs typeface="Times New Roman" panose="02020603050405020304" pitchFamily="18" charset="0"/>
              </a:rPr>
              <a:t>Have</a:t>
            </a:r>
            <a:r>
              <a:rPr lang="en-US" sz="4000" dirty="0">
                <a:effectLst/>
                <a:latin typeface="Calibri" panose="020F0502020204030204" pitchFamily="34" charset="0"/>
                <a:ea typeface="Calibri" panose="020F0502020204030204" pitchFamily="34" charset="0"/>
                <a:cs typeface="Times New Roman" panose="02020603050405020304" pitchFamily="18" charset="0"/>
              </a:rPr>
              <a:t> an intimate relationship with Jesus Christ sustained through their Catholic faith</a:t>
            </a:r>
          </a:p>
          <a:p>
            <a:pPr marL="0" indent="0">
              <a:buNone/>
            </a:pPr>
            <a:endParaRPr lang="en-US" sz="2000" dirty="0"/>
          </a:p>
        </p:txBody>
      </p:sp>
    </p:spTree>
    <p:extLst>
      <p:ext uri="{BB962C8B-B14F-4D97-AF65-F5344CB8AC3E}">
        <p14:creationId xmlns:p14="http://schemas.microsoft.com/office/powerpoint/2010/main" val="1081827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EB22B05-EFFB-41DB-8BE7-F9FA8FE79448}"/>
              </a:ext>
            </a:extLst>
          </p:cNvPr>
          <p:cNvSpPr>
            <a:spLocks noGrp="1"/>
          </p:cNvSpPr>
          <p:nvPr>
            <p:ph type="title"/>
          </p:nvPr>
        </p:nvSpPr>
        <p:spPr>
          <a:xfrm>
            <a:off x="680321" y="2063262"/>
            <a:ext cx="3739279" cy="2661052"/>
          </a:xfrm>
        </p:spPr>
        <p:txBody>
          <a:bodyPr>
            <a:normAutofit/>
          </a:bodyPr>
          <a:lstStyle/>
          <a:p>
            <a:pPr algn="r"/>
            <a:r>
              <a:rPr lang="en-US" sz="4400" b="1">
                <a:latin typeface="Calibri" panose="020F0502020204030204" pitchFamily="34" charset="0"/>
                <a:ea typeface="Calibri" panose="020F0502020204030204" pitchFamily="34" charset="0"/>
                <a:cs typeface="Times New Roman" panose="02020603050405020304" pitchFamily="18" charset="0"/>
              </a:rPr>
              <a:t>Ministry Programs that Include Youth</a:t>
            </a:r>
            <a:br>
              <a:rPr lang="en-US" sz="4400">
                <a:latin typeface="Calibri" panose="020F0502020204030204" pitchFamily="34" charset="0"/>
                <a:ea typeface="Calibri" panose="020F0502020204030204" pitchFamily="34" charset="0"/>
                <a:cs typeface="Times New Roman" panose="02020603050405020304" pitchFamily="18" charset="0"/>
              </a:rPr>
            </a:br>
            <a:endParaRPr lang="en-US" sz="4400"/>
          </a:p>
        </p:txBody>
      </p:sp>
      <p:graphicFrame>
        <p:nvGraphicFramePr>
          <p:cNvPr id="5" name="Content Placeholder 2">
            <a:extLst>
              <a:ext uri="{FF2B5EF4-FFF2-40B4-BE49-F238E27FC236}">
                <a16:creationId xmlns:a16="http://schemas.microsoft.com/office/drawing/2014/main" id="{E5B0FCE9-BCF6-4939-857A-559F4A628BB9}"/>
              </a:ext>
            </a:extLst>
          </p:cNvPr>
          <p:cNvGraphicFramePr>
            <a:graphicFrameLocks noGrp="1"/>
          </p:cNvGraphicFramePr>
          <p:nvPr>
            <p:ph idx="1"/>
            <p:extLst>
              <p:ext uri="{D42A27DB-BD31-4B8C-83A1-F6EECF244321}">
                <p14:modId xmlns:p14="http://schemas.microsoft.com/office/powerpoint/2010/main" val="123341890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054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04FCCDEA-1188-4EDA-9318-F7367370DE6B}"/>
              </a:ext>
            </a:extLst>
          </p:cNvPr>
          <p:cNvPicPr>
            <a:picLocks noChangeAspect="1"/>
          </p:cNvPicPr>
          <p:nvPr/>
        </p:nvPicPr>
        <p:blipFill rotWithShape="1">
          <a:blip r:embed="rId4"/>
          <a:srcRect b="1388"/>
          <a:stretch/>
        </p:blipFill>
        <p:spPr>
          <a:xfrm>
            <a:off x="7547810" y="10"/>
            <a:ext cx="4641013" cy="6856310"/>
          </a:xfrm>
          <a:prstGeom prst="rect">
            <a:avLst/>
          </a:prstGeom>
          <a:ln>
            <a:noFill/>
          </a:ln>
          <a:effectLst/>
        </p:spPr>
      </p:pic>
      <p:sp>
        <p:nvSpPr>
          <p:cNvPr id="7"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64F65C-62BE-4CEF-8041-B351A8502F53}"/>
              </a:ext>
            </a:extLst>
          </p:cNvPr>
          <p:cNvSpPr>
            <a:spLocks noGrp="1"/>
          </p:cNvSpPr>
          <p:nvPr>
            <p:ph type="title"/>
          </p:nvPr>
        </p:nvSpPr>
        <p:spPr>
          <a:xfrm>
            <a:off x="680321" y="753228"/>
            <a:ext cx="7087552" cy="1080938"/>
          </a:xfrm>
        </p:spPr>
        <p:txBody>
          <a:bodyPr>
            <a:normAutofit/>
          </a:bodyPr>
          <a:lstStyle/>
          <a:p>
            <a:r>
              <a:rPr lang="en-US" b="1">
                <a:latin typeface="Calibri" panose="020F0502020204030204" pitchFamily="34" charset="0"/>
                <a:ea typeface="Calibri" panose="020F0502020204030204" pitchFamily="34" charset="0"/>
                <a:cs typeface="Times New Roman" panose="02020603050405020304" pitchFamily="18" charset="0"/>
              </a:rPr>
              <a:t>Pastors and Parish Leaders</a:t>
            </a:r>
            <a:br>
              <a:rPr lang="en-US">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5"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E5425AD3-C86F-42CE-A468-7EDBDB012E8A}"/>
              </a:ext>
            </a:extLst>
          </p:cNvPr>
          <p:cNvSpPr>
            <a:spLocks noGrp="1"/>
          </p:cNvSpPr>
          <p:nvPr>
            <p:ph idx="1"/>
          </p:nvPr>
        </p:nvSpPr>
        <p:spPr>
          <a:xfrm>
            <a:off x="680321" y="2336873"/>
            <a:ext cx="6423211" cy="3599316"/>
          </a:xfrm>
        </p:spPr>
        <p:txBody>
          <a:bodyPr>
            <a:normAutofit fontScale="92500" lnSpcReduction="20000"/>
          </a:bodyPr>
          <a:lstStyle/>
          <a:p>
            <a:pPr marL="0" marR="0" lvl="0" indent="0">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Understand the process of accompanying youth in faith</a:t>
            </a:r>
          </a:p>
          <a:p>
            <a:pPr marR="0" indent="0">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Provide ministry for youth and their families that promote faith sharing relationships </a:t>
            </a:r>
          </a:p>
          <a:p>
            <a:pPr marR="0" indent="0">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Provide for an </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intentional way of engaging young people online (e.g. website, social media) that young people find meaningful, helpful, and responsive.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140466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ADF1FE56-BE3D-4127-A315-EE2386106910}"/>
              </a:ext>
            </a:extLst>
          </p:cNvPr>
          <p:cNvPicPr>
            <a:picLocks noChangeAspect="1"/>
          </p:cNvPicPr>
          <p:nvPr/>
        </p:nvPicPr>
        <p:blipFill rotWithShape="1">
          <a:blip r:embed="rId4"/>
          <a:srcRect r="1" b="39406"/>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9945B9-4059-4B76-B534-8CD9ABE11D7F}"/>
              </a:ext>
            </a:extLst>
          </p:cNvPr>
          <p:cNvSpPr>
            <a:spLocks noGrp="1"/>
          </p:cNvSpPr>
          <p:nvPr>
            <p:ph type="title"/>
          </p:nvPr>
        </p:nvSpPr>
        <p:spPr>
          <a:xfrm>
            <a:off x="680322" y="753228"/>
            <a:ext cx="3679028" cy="1080938"/>
          </a:xfrm>
        </p:spPr>
        <p:txBody>
          <a:bodyPr>
            <a:normAutofit/>
          </a:bodyPr>
          <a:lstStyle/>
          <a:p>
            <a:r>
              <a:rPr lang="en-US" sz="3200"/>
              <a:t>Our Parish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5D6E1761-C371-4382-AA42-1E0B03ECCCEC}"/>
              </a:ext>
            </a:extLst>
          </p:cNvPr>
          <p:cNvSpPr>
            <a:spLocks noGrp="1"/>
          </p:cNvSpPr>
          <p:nvPr>
            <p:ph idx="1"/>
          </p:nvPr>
        </p:nvSpPr>
        <p:spPr>
          <a:xfrm>
            <a:off x="680322" y="2113872"/>
            <a:ext cx="3581635" cy="3822317"/>
          </a:xfrm>
        </p:spPr>
        <p:txBody>
          <a:bodyPr>
            <a:noAutofit/>
          </a:bodyPr>
          <a:lstStyle/>
          <a:p>
            <a:pPr marL="0" indent="0">
              <a:buNone/>
            </a:pPr>
            <a:r>
              <a:rPr lang="en-US" sz="2800" dirty="0"/>
              <a:t>From this assessment,                what do you notice about our parish’s ministry with youth? </a:t>
            </a:r>
          </a:p>
          <a:p>
            <a:pPr marL="0" indent="0">
              <a:buNone/>
            </a:pPr>
            <a:endParaRPr lang="en-US" sz="2800" dirty="0"/>
          </a:p>
          <a:p>
            <a:pPr marL="0" indent="0">
              <a:buNone/>
            </a:pPr>
            <a:r>
              <a:rPr lang="en-US" sz="2800" dirty="0"/>
              <a:t>What are our strengths? </a:t>
            </a:r>
          </a:p>
          <a:p>
            <a:pPr marL="0" indent="0">
              <a:buNone/>
            </a:pPr>
            <a:r>
              <a:rPr lang="en-US" sz="2800" dirty="0"/>
              <a:t>Where do we need the most work?  </a:t>
            </a:r>
          </a:p>
        </p:txBody>
      </p:sp>
    </p:spTree>
    <p:extLst>
      <p:ext uri="{BB962C8B-B14F-4D97-AF65-F5344CB8AC3E}">
        <p14:creationId xmlns:p14="http://schemas.microsoft.com/office/powerpoint/2010/main" val="25724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936AA8-C7AA-44BE-BD53-213CB8D51D82}"/>
              </a:ext>
            </a:extLst>
          </p:cNvPr>
          <p:cNvSpPr>
            <a:spLocks noGrp="1"/>
          </p:cNvSpPr>
          <p:nvPr>
            <p:ph type="title"/>
          </p:nvPr>
        </p:nvSpPr>
        <p:spPr>
          <a:xfrm>
            <a:off x="746761" y="1047922"/>
            <a:ext cx="7121332" cy="2486025"/>
          </a:xfrm>
        </p:spPr>
        <p:txBody>
          <a:bodyPr>
            <a:normAutofit/>
          </a:bodyPr>
          <a:lstStyle/>
          <a:p>
            <a:r>
              <a:rPr lang="en-US" sz="2800" b="1" dirty="0"/>
              <a:t>Transforming ministry Efforts</a:t>
            </a:r>
          </a:p>
        </p:txBody>
      </p:sp>
      <p:sp>
        <p:nvSpPr>
          <p:cNvPr id="7" name="Content Placeholder 6">
            <a:extLst>
              <a:ext uri="{FF2B5EF4-FFF2-40B4-BE49-F238E27FC236}">
                <a16:creationId xmlns:a16="http://schemas.microsoft.com/office/drawing/2014/main" id="{71B632B3-24D9-41BE-BCDA-187055F97721}"/>
              </a:ext>
            </a:extLst>
          </p:cNvPr>
          <p:cNvSpPr>
            <a:spLocks noGrp="1"/>
          </p:cNvSpPr>
          <p:nvPr>
            <p:ph idx="1"/>
          </p:nvPr>
        </p:nvSpPr>
        <p:spPr>
          <a:xfrm>
            <a:off x="662941" y="2682240"/>
            <a:ext cx="11004520" cy="4448662"/>
          </a:xfrm>
        </p:spPr>
        <p:txBody>
          <a:bodyPr>
            <a:normAutofit/>
          </a:bodyPr>
          <a:lstStyle/>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2400" i="0" dirty="0">
                <a:effectLst/>
                <a:latin typeface="Verdana" panose="020B0604030504040204" pitchFamily="34" charset="0"/>
                <a:ea typeface="Calibri" panose="020F0502020204030204" pitchFamily="34" charset="0"/>
                <a:cs typeface="Times New Roman" panose="02020603050405020304" pitchFamily="18" charset="0"/>
              </a:rPr>
              <a:t>Transform youth communities, programs and strategies to promote accompaniment. </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2400" i="0" dirty="0">
                <a:effectLst/>
                <a:latin typeface="Verdana" panose="020B0604030504040204" pitchFamily="34" charset="0"/>
                <a:ea typeface="Calibri" panose="020F0502020204030204" pitchFamily="34" charset="0"/>
                <a:cs typeface="Times New Roman" panose="02020603050405020304" pitchFamily="18" charset="0"/>
              </a:rPr>
              <a:t>Connect ministry with youth to families and the parish community. </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2400" i="0" dirty="0">
                <a:effectLst/>
                <a:latin typeface="Verdana" panose="020B0604030504040204" pitchFamily="34" charset="0"/>
                <a:ea typeface="Calibri" panose="020F0502020204030204" pitchFamily="34" charset="0"/>
                <a:cs typeface="Times New Roman" panose="02020603050405020304" pitchFamily="18" charset="0"/>
              </a:rPr>
              <a:t>Focus on helping youth grow in faith and discipleship.  </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2400" i="0" dirty="0">
                <a:effectLst/>
                <a:latin typeface="Verdana" panose="020B0604030504040204" pitchFamily="34" charset="0"/>
                <a:ea typeface="Calibri" panose="020F0502020204030204" pitchFamily="34" charset="0"/>
                <a:cs typeface="Times New Roman" panose="02020603050405020304" pitchFamily="18" charset="0"/>
              </a:rPr>
              <a:t>Provide flexibility in the ways that youth participate and the ways that we deliver ministry</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685800" algn="l"/>
              </a:tabLst>
            </a:pPr>
            <a:r>
              <a:rPr lang="en-US" sz="2400" i="0" dirty="0">
                <a:effectLst/>
                <a:latin typeface="Verdana" panose="020B0604030504040204" pitchFamily="34" charset="0"/>
                <a:ea typeface="Calibri" panose="020F0502020204030204" pitchFamily="34" charset="0"/>
                <a:cs typeface="Times New Roman" panose="02020603050405020304" pitchFamily="18" charset="0"/>
              </a:rPr>
              <a:t>Provide ministry to youth who are on the peripheries and are often left out of ministry efforts</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F673F29-D59F-4ACF-89D1-F1EE55DE6406}"/>
              </a:ext>
            </a:extLst>
          </p:cNvPr>
          <p:cNvPicPr>
            <a:picLocks noChangeAspect="1"/>
          </p:cNvPicPr>
          <p:nvPr/>
        </p:nvPicPr>
        <p:blipFill>
          <a:blip r:embed="rId3"/>
          <a:stretch>
            <a:fillRect/>
          </a:stretch>
        </p:blipFill>
        <p:spPr>
          <a:xfrm>
            <a:off x="7924800" y="0"/>
            <a:ext cx="4419600" cy="2486025"/>
          </a:xfrm>
          <a:prstGeom prst="rect">
            <a:avLst/>
          </a:prstGeom>
        </p:spPr>
      </p:pic>
    </p:spTree>
    <p:extLst>
      <p:ext uri="{BB962C8B-B14F-4D97-AF65-F5344CB8AC3E}">
        <p14:creationId xmlns:p14="http://schemas.microsoft.com/office/powerpoint/2010/main" val="382651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C4C7CD-F517-4D73-962D-7E2080863BAB}"/>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600"/>
              <a:t>Transforming Youth Ministry Examples</a:t>
            </a:r>
          </a:p>
        </p:txBody>
      </p:sp>
      <p:sp>
        <p:nvSpPr>
          <p:cNvPr id="3" name="Content Placeholder 2">
            <a:extLst>
              <a:ext uri="{FF2B5EF4-FFF2-40B4-BE49-F238E27FC236}">
                <a16:creationId xmlns:a16="http://schemas.microsoft.com/office/drawing/2014/main" id="{1165DEBA-A137-4B12-8CDD-AC6165179892}"/>
              </a:ext>
            </a:extLst>
          </p:cNvPr>
          <p:cNvSpPr>
            <a:spLocks noGrp="1"/>
          </p:cNvSpPr>
          <p:nvPr>
            <p:ph idx="1"/>
          </p:nvPr>
        </p:nvSpPr>
        <p:spPr>
          <a:xfrm>
            <a:off x="213361" y="5101298"/>
            <a:ext cx="4206240" cy="1116622"/>
          </a:xfrm>
        </p:spPr>
        <p:txBody>
          <a:bodyPr vert="horz" lIns="91440" tIns="45720" rIns="91440" bIns="45720" rtlCol="0">
            <a:noAutofit/>
          </a:bodyPr>
          <a:lstStyle/>
          <a:p>
            <a:pPr marL="0" indent="0" algn="r">
              <a:buNone/>
            </a:pPr>
            <a:r>
              <a:rPr lang="en-US" sz="2800" dirty="0"/>
              <a:t>Create small groups  with two adult faith companions and five to six young people </a:t>
            </a:r>
          </a:p>
        </p:txBody>
      </p:sp>
      <p:pic>
        <p:nvPicPr>
          <p:cNvPr id="4" name="Picture 3">
            <a:extLst>
              <a:ext uri="{FF2B5EF4-FFF2-40B4-BE49-F238E27FC236}">
                <a16:creationId xmlns:a16="http://schemas.microsoft.com/office/drawing/2014/main" id="{02022D3F-4EBD-457B-B751-66B694B77240}"/>
              </a:ext>
            </a:extLst>
          </p:cNvPr>
          <p:cNvPicPr>
            <a:picLocks noChangeAspect="1"/>
          </p:cNvPicPr>
          <p:nvPr/>
        </p:nvPicPr>
        <p:blipFill>
          <a:blip r:embed="rId7"/>
          <a:stretch>
            <a:fillRect/>
          </a:stretch>
        </p:blipFill>
        <p:spPr>
          <a:xfrm>
            <a:off x="5284606" y="1112444"/>
            <a:ext cx="6260963" cy="463311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7314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icture containing person, indoor, person, yellow&#10;&#10;Description automatically generated">
            <a:extLst>
              <a:ext uri="{FF2B5EF4-FFF2-40B4-BE49-F238E27FC236}">
                <a16:creationId xmlns:a16="http://schemas.microsoft.com/office/drawing/2014/main" id="{3FE6B4BD-12CE-437E-89B8-01151BB88CD2}"/>
              </a:ext>
            </a:extLst>
          </p:cNvPr>
          <p:cNvPicPr>
            <a:picLocks noChangeAspect="1"/>
          </p:cNvPicPr>
          <p:nvPr/>
        </p:nvPicPr>
        <p:blipFill rotWithShape="1">
          <a:blip r:embed="rId4">
            <a:extLst>
              <a:ext uri="{28A0092B-C50C-407E-A947-70E740481C1C}">
                <a14:useLocalDpi xmlns:a14="http://schemas.microsoft.com/office/drawing/2010/main" val="0"/>
              </a:ext>
            </a:extLst>
          </a:blip>
          <a:srcRect r="1" b="10131"/>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C4C7CD-F517-4D73-962D-7E2080863BAB}"/>
              </a:ext>
            </a:extLst>
          </p:cNvPr>
          <p:cNvSpPr>
            <a:spLocks noGrp="1"/>
          </p:cNvSpPr>
          <p:nvPr>
            <p:ph type="title"/>
          </p:nvPr>
        </p:nvSpPr>
        <p:spPr>
          <a:xfrm>
            <a:off x="680322" y="753228"/>
            <a:ext cx="3679028" cy="1080938"/>
          </a:xfrm>
        </p:spPr>
        <p:txBody>
          <a:bodyPr>
            <a:normAutofit/>
          </a:bodyPr>
          <a:lstStyle/>
          <a:p>
            <a:r>
              <a:rPr lang="en-US" sz="3200"/>
              <a:t>Transforming Youth Ministry Examples</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1165DEBA-A137-4B12-8CDD-AC6165179892}"/>
              </a:ext>
            </a:extLst>
          </p:cNvPr>
          <p:cNvSpPr>
            <a:spLocks noGrp="1"/>
          </p:cNvSpPr>
          <p:nvPr>
            <p:ph idx="1"/>
          </p:nvPr>
        </p:nvSpPr>
        <p:spPr>
          <a:xfrm>
            <a:off x="680322" y="2336873"/>
            <a:ext cx="3581635" cy="3599316"/>
          </a:xfrm>
        </p:spPr>
        <p:txBody>
          <a:bodyPr>
            <a:normAutofit/>
          </a:bodyPr>
          <a:lstStyle/>
          <a:p>
            <a:pPr marL="0" indent="0">
              <a:buNone/>
            </a:pPr>
            <a:r>
              <a:rPr lang="en-US" sz="2800" dirty="0"/>
              <a:t>Build Confirmation preparation around accompaniment. </a:t>
            </a:r>
          </a:p>
        </p:txBody>
      </p:sp>
    </p:spTree>
    <p:extLst>
      <p:ext uri="{BB962C8B-B14F-4D97-AF65-F5344CB8AC3E}">
        <p14:creationId xmlns:p14="http://schemas.microsoft.com/office/powerpoint/2010/main" val="3518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holding a child&#10;&#10;Description automatically generated with medium confidence">
            <a:extLst>
              <a:ext uri="{FF2B5EF4-FFF2-40B4-BE49-F238E27FC236}">
                <a16:creationId xmlns:a16="http://schemas.microsoft.com/office/drawing/2014/main" id="{A03CF3B6-1730-4203-8D07-2BA21A446DFF}"/>
              </a:ext>
            </a:extLst>
          </p:cNvPr>
          <p:cNvPicPr>
            <a:picLocks noChangeAspect="1"/>
          </p:cNvPicPr>
          <p:nvPr/>
        </p:nvPicPr>
        <p:blipFill rotWithShape="1">
          <a:blip r:embed="rId4">
            <a:extLst>
              <a:ext uri="{28A0092B-C50C-407E-A947-70E740481C1C}">
                <a14:useLocalDpi xmlns:a14="http://schemas.microsoft.com/office/drawing/2010/main" val="0"/>
              </a:ext>
            </a:extLst>
          </a:blip>
          <a:srcRect t="3904" r="1" b="9404"/>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C4C7CD-F517-4D73-962D-7E2080863BAB}"/>
              </a:ext>
            </a:extLst>
          </p:cNvPr>
          <p:cNvSpPr>
            <a:spLocks noGrp="1"/>
          </p:cNvSpPr>
          <p:nvPr>
            <p:ph type="title"/>
          </p:nvPr>
        </p:nvSpPr>
        <p:spPr>
          <a:xfrm>
            <a:off x="680322" y="753228"/>
            <a:ext cx="3679028" cy="1080938"/>
          </a:xfrm>
        </p:spPr>
        <p:txBody>
          <a:bodyPr>
            <a:normAutofit/>
          </a:bodyPr>
          <a:lstStyle/>
          <a:p>
            <a:r>
              <a:rPr lang="en-US" sz="3200"/>
              <a:t>Transforming Youth Ministry Examples</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1165DEBA-A137-4B12-8CDD-AC6165179892}"/>
              </a:ext>
            </a:extLst>
          </p:cNvPr>
          <p:cNvSpPr>
            <a:spLocks noGrp="1"/>
          </p:cNvSpPr>
          <p:nvPr>
            <p:ph idx="1"/>
          </p:nvPr>
        </p:nvSpPr>
        <p:spPr>
          <a:xfrm>
            <a:off x="680322" y="2336873"/>
            <a:ext cx="3581635" cy="3599316"/>
          </a:xfrm>
        </p:spPr>
        <p:txBody>
          <a:bodyPr>
            <a:normAutofit/>
          </a:bodyPr>
          <a:lstStyle/>
          <a:p>
            <a:pPr marL="0" indent="0">
              <a:buNone/>
            </a:pPr>
            <a:r>
              <a:rPr lang="en-US" sz="3200" dirty="0"/>
              <a:t>Connect each youth involved    in ministry, leadership,                 or service roles with an adult faith companion. </a:t>
            </a:r>
          </a:p>
        </p:txBody>
      </p:sp>
    </p:spTree>
    <p:extLst>
      <p:ext uri="{BB962C8B-B14F-4D97-AF65-F5344CB8AC3E}">
        <p14:creationId xmlns:p14="http://schemas.microsoft.com/office/powerpoint/2010/main" val="3995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39" name="Rectangle 138">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ACD58C-5B6E-4266-B28A-24FCAAA5F25D}"/>
              </a:ext>
            </a:extLst>
          </p:cNvPr>
          <p:cNvSpPr>
            <a:spLocks noGrp="1"/>
          </p:cNvSpPr>
          <p:nvPr>
            <p:ph type="title"/>
          </p:nvPr>
        </p:nvSpPr>
        <p:spPr>
          <a:xfrm>
            <a:off x="680321" y="753228"/>
            <a:ext cx="4136123" cy="1080938"/>
          </a:xfrm>
        </p:spPr>
        <p:txBody>
          <a:bodyPr>
            <a:normAutofit/>
          </a:bodyPr>
          <a:lstStyle/>
          <a:p>
            <a:r>
              <a:rPr lang="en-US" dirty="0"/>
              <a:t>Accompany All Young People</a:t>
            </a:r>
          </a:p>
        </p:txBody>
      </p:sp>
      <p:pic>
        <p:nvPicPr>
          <p:cNvPr id="143" name="Picture 142">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043AA0D6-8CC9-4185-803D-4E6E324266D5}"/>
              </a:ext>
            </a:extLst>
          </p:cNvPr>
          <p:cNvSpPr>
            <a:spLocks noGrp="1"/>
          </p:cNvSpPr>
          <p:nvPr>
            <p:ph idx="1"/>
          </p:nvPr>
        </p:nvSpPr>
        <p:spPr>
          <a:xfrm>
            <a:off x="545642" y="2378494"/>
            <a:ext cx="3656289" cy="3599316"/>
          </a:xfrm>
        </p:spPr>
        <p:txBody>
          <a:bodyPr>
            <a:normAutofit fontScale="92500" lnSpcReduction="20000"/>
          </a:bodyPr>
          <a:lstStyle/>
          <a:p>
            <a:pPr marL="0" indent="0" fontAlgn="base">
              <a:buNone/>
            </a:pPr>
            <a:r>
              <a:rPr lang="en-US" sz="2800" dirty="0"/>
              <a:t>…just as our Lord   Jesus Christ walked alongside the disciples of Emmaus (cf. </a:t>
            </a:r>
            <a:r>
              <a:rPr lang="en-US" sz="2800" i="1" dirty="0"/>
              <a:t>Lk</a:t>
            </a:r>
            <a:r>
              <a:rPr lang="en-US" sz="2800" dirty="0"/>
              <a:t> 24:13-35),     the Church is also urged to accompany   all young people, without exception, towards the joy         of love.</a:t>
            </a:r>
          </a:p>
          <a:p>
            <a:pPr marL="0" indent="0">
              <a:buNone/>
            </a:pPr>
            <a:r>
              <a:rPr lang="en-US" sz="1400" dirty="0" err="1"/>
              <a:t>Instrumentum</a:t>
            </a:r>
            <a:r>
              <a:rPr lang="en-US" sz="1400" dirty="0"/>
              <a:t> </a:t>
            </a:r>
            <a:r>
              <a:rPr lang="en-US" sz="1400" dirty="0" err="1"/>
              <a:t>Laboris</a:t>
            </a:r>
            <a:r>
              <a:rPr lang="en-US" sz="1400" dirty="0"/>
              <a:t> 2018, #1</a:t>
            </a:r>
          </a:p>
          <a:p>
            <a:pPr marL="0" indent="0">
              <a:buNone/>
            </a:pPr>
            <a:endParaRPr lang="en-US" sz="1400" dirty="0"/>
          </a:p>
          <a:p>
            <a:pPr marL="0" indent="0">
              <a:buNone/>
            </a:pPr>
            <a:endParaRPr lang="en-US" sz="1400" dirty="0"/>
          </a:p>
        </p:txBody>
      </p:sp>
      <p:pic>
        <p:nvPicPr>
          <p:cNvPr id="1026" name="Picture 2" descr="Related image">
            <a:extLst>
              <a:ext uri="{FF2B5EF4-FFF2-40B4-BE49-F238E27FC236}">
                <a16:creationId xmlns:a16="http://schemas.microsoft.com/office/drawing/2014/main" id="{8E556400-F5AD-453C-A021-12D7124C8E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9" t="12485" r="18683" b="-12484"/>
          <a:stretch/>
        </p:blipFill>
        <p:spPr bwMode="auto">
          <a:xfrm>
            <a:off x="5119837" y="640080"/>
            <a:ext cx="6712796" cy="616928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6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group of girls sitting on the ground&#10;&#10;Description automatically generated with low confidence">
            <a:extLst>
              <a:ext uri="{FF2B5EF4-FFF2-40B4-BE49-F238E27FC236}">
                <a16:creationId xmlns:a16="http://schemas.microsoft.com/office/drawing/2014/main" id="{5D94ABA1-7404-4277-8FCA-CBBBA1E91593}"/>
              </a:ext>
            </a:extLst>
          </p:cNvPr>
          <p:cNvPicPr>
            <a:picLocks noChangeAspect="1"/>
          </p:cNvPicPr>
          <p:nvPr/>
        </p:nvPicPr>
        <p:blipFill rotWithShape="1">
          <a:blip r:embed="rId4">
            <a:extLst>
              <a:ext uri="{28A0092B-C50C-407E-A947-70E740481C1C}">
                <a14:useLocalDpi xmlns:a14="http://schemas.microsoft.com/office/drawing/2010/main" val="0"/>
              </a:ext>
            </a:extLst>
          </a:blip>
          <a:srcRect r="17380" b="-2"/>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005C93-3F91-4A0C-A3BD-F7700D1D2E30}"/>
              </a:ext>
            </a:extLst>
          </p:cNvPr>
          <p:cNvSpPr>
            <a:spLocks noGrp="1"/>
          </p:cNvSpPr>
          <p:nvPr>
            <p:ph type="title"/>
          </p:nvPr>
        </p:nvSpPr>
        <p:spPr>
          <a:xfrm>
            <a:off x="403859" y="753227"/>
            <a:ext cx="4221513" cy="1388465"/>
          </a:xfrm>
        </p:spPr>
        <p:txBody>
          <a:bodyPr>
            <a:normAutofit fontScale="90000"/>
          </a:bodyPr>
          <a:lstStyle/>
          <a:p>
            <a:r>
              <a:rPr lang="en-US" sz="3100" b="1" spc="-5" dirty="0">
                <a:latin typeface="Calibri" panose="020F0502020204030204" pitchFamily="34" charset="0"/>
                <a:ea typeface="Calibri" panose="020F0502020204030204" pitchFamily="34" charset="0"/>
                <a:cs typeface="Times New Roman" panose="02020603050405020304" pitchFamily="18" charset="0"/>
              </a:rPr>
              <a:t>Evaluate current offerings and the needs                                     in your community</a:t>
            </a:r>
            <a:br>
              <a:rPr lang="en-US" sz="2200" dirty="0">
                <a:latin typeface="Calibri" panose="020F0502020204030204" pitchFamily="34" charset="0"/>
                <a:ea typeface="Calibri" panose="020F0502020204030204" pitchFamily="34" charset="0"/>
                <a:cs typeface="Times New Roman" panose="02020603050405020304" pitchFamily="18" charset="0"/>
              </a:rPr>
            </a:br>
            <a:endParaRPr lang="en-US" sz="2200" dirty="0"/>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7C2A2FD-4C78-47CB-AC09-2AE2A41AB601}"/>
              </a:ext>
            </a:extLst>
          </p:cNvPr>
          <p:cNvSpPr>
            <a:spLocks noGrp="1"/>
          </p:cNvSpPr>
          <p:nvPr>
            <p:ph idx="1"/>
          </p:nvPr>
        </p:nvSpPr>
        <p:spPr>
          <a:xfrm>
            <a:off x="680322" y="2336873"/>
            <a:ext cx="3581635" cy="3599316"/>
          </a:xfrm>
        </p:spPr>
        <p:txBody>
          <a:bodyPr>
            <a:normAutofit/>
          </a:bodyPr>
          <a:lstStyle/>
          <a:p>
            <a:pPr marL="0" indent="0">
              <a:spcBef>
                <a:spcPts val="0"/>
              </a:spcBef>
              <a:buNone/>
              <a:tabLst>
                <a:tab pos="1461135" algn="l"/>
              </a:tabLst>
            </a:pPr>
            <a:r>
              <a:rPr lang="en-US" sz="3200" spc="-5" dirty="0">
                <a:effectLst/>
                <a:latin typeface="Calibri" panose="020F0502020204030204" pitchFamily="34" charset="0"/>
                <a:ea typeface="Calibri" panose="020F0502020204030204" pitchFamily="34" charset="0"/>
                <a:cs typeface="Times New Roman" panose="02020603050405020304" pitchFamily="18" charset="0"/>
              </a:rPr>
              <a:t>Step 1:  </a:t>
            </a:r>
          </a:p>
          <a:p>
            <a:pPr marL="0" indent="0">
              <a:spcBef>
                <a:spcPts val="0"/>
              </a:spcBef>
              <a:buNone/>
              <a:tabLst>
                <a:tab pos="1461135" algn="l"/>
              </a:tabLst>
            </a:pPr>
            <a:r>
              <a:rPr lang="en-US" sz="3200" spc="-5" dirty="0">
                <a:effectLst/>
                <a:latin typeface="Calibri" panose="020F0502020204030204" pitchFamily="34" charset="0"/>
                <a:ea typeface="Calibri" panose="020F0502020204030204" pitchFamily="34" charset="0"/>
                <a:cs typeface="Times New Roman" panose="02020603050405020304" pitchFamily="18" charset="0"/>
              </a:rPr>
              <a:t>Name all of the ministries that are directed to youth or that involve youth. </a:t>
            </a:r>
          </a:p>
          <a:p>
            <a:pPr marL="1143000" marR="0" lvl="2" indent="-228600">
              <a:spcBef>
                <a:spcPts val="0"/>
              </a:spcBef>
              <a:spcAft>
                <a:spcPts val="0"/>
              </a:spcAft>
              <a:buFont typeface="Wingdings" panose="05000000000000000000" pitchFamily="2" charset="2"/>
              <a:buChar char=""/>
              <a:tabLst>
                <a:tab pos="1461135"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3061462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group of people in a classroom&#10;&#10;Description automatically generated with low confidence">
            <a:extLst>
              <a:ext uri="{FF2B5EF4-FFF2-40B4-BE49-F238E27FC236}">
                <a16:creationId xmlns:a16="http://schemas.microsoft.com/office/drawing/2014/main" id="{D33D166C-94A0-4556-9BA4-251B1EDA556B}"/>
              </a:ext>
            </a:extLst>
          </p:cNvPr>
          <p:cNvPicPr>
            <a:picLocks noChangeAspect="1"/>
          </p:cNvPicPr>
          <p:nvPr/>
        </p:nvPicPr>
        <p:blipFill rotWithShape="1">
          <a:blip r:embed="rId4">
            <a:extLst>
              <a:ext uri="{28A0092B-C50C-407E-A947-70E740481C1C}">
                <a14:useLocalDpi xmlns:a14="http://schemas.microsoft.com/office/drawing/2010/main" val="0"/>
              </a:ext>
            </a:extLst>
          </a:blip>
          <a:srcRect l="6883" r="10497" b="-2"/>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005C93-3F91-4A0C-A3BD-F7700D1D2E30}"/>
              </a:ext>
            </a:extLst>
          </p:cNvPr>
          <p:cNvSpPr>
            <a:spLocks noGrp="1"/>
          </p:cNvSpPr>
          <p:nvPr>
            <p:ph type="title"/>
          </p:nvPr>
        </p:nvSpPr>
        <p:spPr>
          <a:xfrm>
            <a:off x="342900" y="921810"/>
            <a:ext cx="4351020" cy="1055988"/>
          </a:xfrm>
        </p:spPr>
        <p:txBody>
          <a:bodyPr>
            <a:noAutofit/>
          </a:bodyPr>
          <a:lstStyle/>
          <a:p>
            <a:r>
              <a:rPr lang="en-US" sz="2800" b="1" spc="-5" dirty="0">
                <a:latin typeface="Calibri" panose="020F0502020204030204" pitchFamily="34" charset="0"/>
                <a:ea typeface="Calibri" panose="020F0502020204030204" pitchFamily="34" charset="0"/>
                <a:cs typeface="Times New Roman" panose="02020603050405020304" pitchFamily="18" charset="0"/>
              </a:rPr>
              <a:t>Evaluate current offerings and the needs                                       in your community</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7C2A2FD-4C78-47CB-AC09-2AE2A41AB601}"/>
              </a:ext>
            </a:extLst>
          </p:cNvPr>
          <p:cNvSpPr>
            <a:spLocks noGrp="1"/>
          </p:cNvSpPr>
          <p:nvPr>
            <p:ph idx="1"/>
          </p:nvPr>
        </p:nvSpPr>
        <p:spPr>
          <a:xfrm>
            <a:off x="680322" y="2336873"/>
            <a:ext cx="3581635" cy="3599316"/>
          </a:xfrm>
        </p:spPr>
        <p:txBody>
          <a:bodyPr>
            <a:normAutofit lnSpcReduction="10000"/>
          </a:bodyPr>
          <a:lstStyle/>
          <a:p>
            <a:pPr marL="0" indent="0">
              <a:spcBef>
                <a:spcPts val="0"/>
              </a:spcBef>
              <a:buNone/>
              <a:tabLst>
                <a:tab pos="1461135" algn="l"/>
              </a:tabLst>
            </a:pPr>
            <a:r>
              <a:rPr lang="en-US" sz="2800" spc="-5" dirty="0">
                <a:effectLst/>
                <a:latin typeface="Calibri" panose="020F0502020204030204" pitchFamily="34" charset="0"/>
                <a:ea typeface="Calibri" panose="020F0502020204030204" pitchFamily="34" charset="0"/>
                <a:cs typeface="Times New Roman" panose="02020603050405020304" pitchFamily="18" charset="0"/>
              </a:rPr>
              <a:t>Step 2: </a:t>
            </a:r>
          </a:p>
          <a:p>
            <a:pPr marL="0" indent="0">
              <a:spcBef>
                <a:spcPts val="0"/>
              </a:spcBef>
              <a:buNone/>
              <a:tabLst>
                <a:tab pos="1461135" algn="l"/>
              </a:tabLst>
            </a:pPr>
            <a:r>
              <a:rPr lang="en-US" sz="2800" spc="-5" dirty="0">
                <a:effectLst/>
                <a:latin typeface="Calibri" panose="020F0502020204030204" pitchFamily="34" charset="0"/>
                <a:ea typeface="Calibri" panose="020F0502020204030204" pitchFamily="34" charset="0"/>
                <a:cs typeface="Times New Roman" panose="02020603050405020304" pitchFamily="18" charset="0"/>
              </a:rPr>
              <a:t>Strengthen existing programs to promote accompaniment.</a:t>
            </a:r>
          </a:p>
          <a:p>
            <a:pPr marL="0" indent="0">
              <a:spcBef>
                <a:spcPts val="0"/>
              </a:spcBef>
              <a:buNone/>
              <a:tabLst>
                <a:tab pos="1461135"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spcBef>
                <a:spcPts val="0"/>
              </a:spcBef>
              <a:buNone/>
              <a:defRPr/>
            </a:pPr>
            <a:r>
              <a:rPr lang="en-US" sz="2800" i="1" spc="-5" dirty="0">
                <a:latin typeface="Calibri" panose="020F0502020204030204" pitchFamily="34" charset="0"/>
                <a:ea typeface="Calibri" panose="020F0502020204030204" pitchFamily="34" charset="0"/>
                <a:cs typeface="Times New Roman" panose="02020603050405020304" pitchFamily="18" charset="0"/>
              </a:rPr>
              <a:t>What are existing programs that we can strengthen                  to promote accompaniment?</a:t>
            </a:r>
          </a:p>
          <a:p>
            <a:endParaRPr lang="en-US" sz="1600" dirty="0"/>
          </a:p>
        </p:txBody>
      </p:sp>
    </p:spTree>
    <p:extLst>
      <p:ext uri="{BB962C8B-B14F-4D97-AF65-F5344CB8AC3E}">
        <p14:creationId xmlns:p14="http://schemas.microsoft.com/office/powerpoint/2010/main" val="1821812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a:extLst>
              <a:ext uri="{FF2B5EF4-FFF2-40B4-BE49-F238E27FC236}">
                <a16:creationId xmlns:a16="http://schemas.microsoft.com/office/drawing/2014/main" id="{A4BD0897-F708-438E-9D84-8625AC680D4C}"/>
              </a:ext>
            </a:extLst>
          </p:cNvPr>
          <p:cNvPicPr>
            <a:picLocks noChangeAspect="1"/>
          </p:cNvPicPr>
          <p:nvPr/>
        </p:nvPicPr>
        <p:blipFill rotWithShape="1">
          <a:blip r:embed="rId4"/>
          <a:srcRect l="23666" r="2803"/>
          <a:stretch/>
        </p:blipFill>
        <p:spPr>
          <a:xfrm>
            <a:off x="4636008" y="10"/>
            <a:ext cx="7552815" cy="6856310"/>
          </a:xfrm>
          <a:prstGeom prst="rect">
            <a:avLst/>
          </a:prstGeom>
          <a:ln>
            <a:noFill/>
          </a:ln>
          <a:effectLst/>
        </p:spPr>
      </p:pic>
      <p:sp>
        <p:nvSpPr>
          <p:cNvPr id="15" name="Rectangle 1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005C93-3F91-4A0C-A3BD-F7700D1D2E30}"/>
              </a:ext>
            </a:extLst>
          </p:cNvPr>
          <p:cNvSpPr>
            <a:spLocks noGrp="1"/>
          </p:cNvSpPr>
          <p:nvPr>
            <p:ph type="title"/>
          </p:nvPr>
        </p:nvSpPr>
        <p:spPr>
          <a:xfrm>
            <a:off x="434340" y="753228"/>
            <a:ext cx="3925010" cy="1419750"/>
          </a:xfrm>
        </p:spPr>
        <p:txBody>
          <a:bodyPr>
            <a:noAutofit/>
          </a:bodyPr>
          <a:lstStyle/>
          <a:p>
            <a:r>
              <a:rPr lang="en-US" sz="2800" b="1" spc="-5" dirty="0">
                <a:latin typeface="Calibri" panose="020F0502020204030204" pitchFamily="34" charset="0"/>
                <a:ea typeface="Calibri" panose="020F0502020204030204" pitchFamily="34" charset="0"/>
                <a:cs typeface="Times New Roman" panose="02020603050405020304" pitchFamily="18" charset="0"/>
              </a:rPr>
              <a:t>Evaluate current offerings and the needs in your community</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pic>
        <p:nvPicPr>
          <p:cNvPr id="17" name="Picture 1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7C2A2FD-4C78-47CB-AC09-2AE2A41AB601}"/>
              </a:ext>
            </a:extLst>
          </p:cNvPr>
          <p:cNvSpPr>
            <a:spLocks noGrp="1"/>
          </p:cNvSpPr>
          <p:nvPr>
            <p:ph idx="1"/>
          </p:nvPr>
        </p:nvSpPr>
        <p:spPr>
          <a:xfrm>
            <a:off x="680322" y="2336873"/>
            <a:ext cx="3581635" cy="3599316"/>
          </a:xfrm>
        </p:spPr>
        <p:txBody>
          <a:bodyPr>
            <a:normAutofit fontScale="92500" lnSpcReduction="20000"/>
          </a:bodyPr>
          <a:lstStyle/>
          <a:p>
            <a:pPr marL="0" marR="0" lvl="0" indent="0" fontAlgn="auto">
              <a:spcBef>
                <a:spcPts val="0"/>
              </a:spcBef>
              <a:spcAft>
                <a:spcPts val="0"/>
              </a:spcAft>
              <a:buClrTx/>
              <a:buSzTx/>
              <a:buNone/>
              <a:tabLst>
                <a:tab pos="1461135" algn="l"/>
              </a:tabLst>
              <a:defRPr/>
            </a:pPr>
            <a:r>
              <a:rPr lang="en-US" sz="3200" spc="-5" dirty="0">
                <a:latin typeface="Calibri" panose="020F0502020204030204" pitchFamily="34" charset="0"/>
                <a:cs typeface="Times New Roman" panose="02020603050405020304" pitchFamily="18" charset="0"/>
              </a:rPr>
              <a:t>Step 3: </a:t>
            </a:r>
          </a:p>
          <a:p>
            <a:pPr marL="0" marR="0" lvl="0" indent="0" fontAlgn="auto">
              <a:spcBef>
                <a:spcPts val="0"/>
              </a:spcBef>
              <a:spcAft>
                <a:spcPts val="0"/>
              </a:spcAft>
              <a:buClrTx/>
              <a:buSzTx/>
              <a:buNone/>
              <a:tabLst>
                <a:tab pos="1461135" algn="l"/>
              </a:tabLst>
              <a:defRPr/>
            </a:pPr>
            <a:r>
              <a:rPr lang="en-US" sz="3200" spc="-5" dirty="0">
                <a:latin typeface="Calibri" panose="020F0502020204030204" pitchFamily="34" charset="0"/>
                <a:cs typeface="Times New Roman" panose="02020603050405020304" pitchFamily="18" charset="0"/>
              </a:rPr>
              <a:t>Eliminate some programs and strategies. </a:t>
            </a:r>
          </a:p>
          <a:p>
            <a:pPr marL="0" marR="0" lvl="0" indent="0" fontAlgn="auto">
              <a:spcBef>
                <a:spcPts val="0"/>
              </a:spcBef>
              <a:spcAft>
                <a:spcPts val="0"/>
              </a:spcAft>
              <a:buClrTx/>
              <a:buSzTx/>
              <a:buNone/>
              <a:tabLst>
                <a:tab pos="1461135" algn="l"/>
              </a:tabLst>
              <a:defRPr/>
            </a:pPr>
            <a:endParaRPr lang="en-US" sz="3200" spc="-5" dirty="0">
              <a:latin typeface="Calibri" panose="020F0502020204030204" pitchFamily="34" charset="0"/>
              <a:cs typeface="Times New Roman" panose="02020603050405020304" pitchFamily="18" charset="0"/>
            </a:endParaRPr>
          </a:p>
          <a:p>
            <a:pPr marL="457200" lvl="1" indent="0">
              <a:spcBef>
                <a:spcPts val="0"/>
              </a:spcBef>
              <a:buNone/>
              <a:defRPr/>
            </a:pPr>
            <a:r>
              <a:rPr lang="en-US" sz="3200" i="1" spc="-5" dirty="0">
                <a:effectLst/>
                <a:latin typeface="Calibri" panose="020F0502020204030204" pitchFamily="34" charset="0"/>
                <a:ea typeface="Calibri" panose="020F0502020204030204" pitchFamily="34" charset="0"/>
                <a:cs typeface="Times New Roman" panose="02020603050405020304" pitchFamily="18" charset="0"/>
              </a:rPr>
              <a:t>What are some programs or strategies that we could consider eliminating?</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461135"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188464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6" name="Rectangle 15">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005C93-3F91-4A0C-A3BD-F7700D1D2E30}"/>
              </a:ext>
            </a:extLst>
          </p:cNvPr>
          <p:cNvSpPr>
            <a:spLocks noGrp="1"/>
          </p:cNvSpPr>
          <p:nvPr>
            <p:ph type="title"/>
          </p:nvPr>
        </p:nvSpPr>
        <p:spPr>
          <a:xfrm>
            <a:off x="441961" y="753227"/>
            <a:ext cx="4374484" cy="1391415"/>
          </a:xfrm>
        </p:spPr>
        <p:txBody>
          <a:bodyPr>
            <a:noAutofit/>
          </a:bodyPr>
          <a:lstStyle/>
          <a:p>
            <a:r>
              <a:rPr lang="en-US" sz="2800" b="1" spc="-5" dirty="0">
                <a:latin typeface="Calibri" panose="020F0502020204030204" pitchFamily="34" charset="0"/>
                <a:ea typeface="Calibri" panose="020F0502020204030204" pitchFamily="34" charset="0"/>
                <a:cs typeface="Times New Roman" panose="02020603050405020304" pitchFamily="18" charset="0"/>
              </a:rPr>
              <a:t>Evaluate current offerings and the needs                                        in your community</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pic>
        <p:nvPicPr>
          <p:cNvPr id="20" name="Picture 19">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B7C2A2FD-4C78-47CB-AC09-2AE2A41AB601}"/>
              </a:ext>
            </a:extLst>
          </p:cNvPr>
          <p:cNvSpPr>
            <a:spLocks noGrp="1"/>
          </p:cNvSpPr>
          <p:nvPr>
            <p:ph idx="1"/>
          </p:nvPr>
        </p:nvSpPr>
        <p:spPr>
          <a:xfrm>
            <a:off x="680321" y="2336873"/>
            <a:ext cx="3656289" cy="3599316"/>
          </a:xfrm>
        </p:spPr>
        <p:txBody>
          <a:bodyPr>
            <a:normAutofit lnSpcReduction="10000"/>
          </a:bodyPr>
          <a:lstStyle/>
          <a:p>
            <a:pPr marL="0" indent="0">
              <a:spcBef>
                <a:spcPts val="0"/>
              </a:spcBef>
              <a:buNone/>
              <a:tabLst>
                <a:tab pos="1461135" algn="l"/>
              </a:tabLst>
              <a:defRPr/>
            </a:pPr>
            <a:r>
              <a:rPr lang="en-US" sz="2800" spc="-5" dirty="0">
                <a:latin typeface="Calibri" panose="020F0502020204030204" pitchFamily="34" charset="0"/>
                <a:cs typeface="Times New Roman" panose="02020603050405020304" pitchFamily="18" charset="0"/>
              </a:rPr>
              <a:t>Step 4: </a:t>
            </a:r>
          </a:p>
          <a:p>
            <a:pPr marL="0" indent="0">
              <a:spcBef>
                <a:spcPts val="0"/>
              </a:spcBef>
              <a:buNone/>
              <a:tabLst>
                <a:tab pos="1461135" algn="l"/>
              </a:tabLst>
              <a:defRPr/>
            </a:pPr>
            <a:r>
              <a:rPr lang="en-US" sz="2800" spc="-5" dirty="0">
                <a:latin typeface="Calibri" panose="020F0502020204030204" pitchFamily="34" charset="0"/>
                <a:cs typeface="Times New Roman" panose="02020603050405020304" pitchFamily="18" charset="0"/>
              </a:rPr>
              <a:t>Create new efforts paying particular attention to outreach. </a:t>
            </a:r>
          </a:p>
          <a:p>
            <a:pPr marL="0" indent="0">
              <a:spcBef>
                <a:spcPts val="0"/>
              </a:spcBef>
              <a:buNone/>
              <a:tabLst>
                <a:tab pos="1461135" algn="l"/>
              </a:tabLst>
              <a:defRPr/>
            </a:pPr>
            <a:endParaRPr lang="en-US" sz="2800" spc="-5" dirty="0">
              <a:latin typeface="Calibri" panose="020F0502020204030204" pitchFamily="34" charset="0"/>
              <a:cs typeface="Times New Roman" panose="02020603050405020304" pitchFamily="18" charset="0"/>
            </a:endParaRPr>
          </a:p>
          <a:p>
            <a:pPr marL="457200" lvl="1" indent="0">
              <a:spcBef>
                <a:spcPts val="0"/>
              </a:spcBef>
              <a:buNone/>
              <a:defRPr/>
            </a:pPr>
            <a:r>
              <a:rPr lang="en-US" sz="2800" i="1" spc="-5" dirty="0">
                <a:effectLst/>
                <a:latin typeface="Calibri" panose="020F0502020204030204" pitchFamily="34" charset="0"/>
                <a:ea typeface="Calibri" panose="020F0502020204030204" pitchFamily="34" charset="0"/>
                <a:cs typeface="Times New Roman" panose="02020603050405020304" pitchFamily="18" charset="0"/>
              </a:rPr>
              <a:t>What are some new efforts we could create to promote accompaniment and discipleship?</a:t>
            </a:r>
          </a:p>
          <a:p>
            <a:pPr marL="914400" marR="0" lvl="2" indent="0">
              <a:spcBef>
                <a:spcPts val="0"/>
              </a:spcBef>
              <a:spcAft>
                <a:spcPts val="0"/>
              </a:spcAft>
              <a:buNone/>
              <a:tabLst>
                <a:tab pos="1461135"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pic>
        <p:nvPicPr>
          <p:cNvPr id="7" name="Picture 6" descr="A group of people posing for a photo&#10;&#10;Description automatically generated">
            <a:extLst>
              <a:ext uri="{FF2B5EF4-FFF2-40B4-BE49-F238E27FC236}">
                <a16:creationId xmlns:a16="http://schemas.microsoft.com/office/drawing/2014/main" id="{8F99DAAF-6E2A-4DD7-8439-16F8D15C0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090" y="1077945"/>
            <a:ext cx="6269479" cy="470210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296475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group of people sitting in a church&#10;&#10;Description automatically generated with medium confidence">
            <a:extLst>
              <a:ext uri="{FF2B5EF4-FFF2-40B4-BE49-F238E27FC236}">
                <a16:creationId xmlns:a16="http://schemas.microsoft.com/office/drawing/2014/main" id="{84998550-E4AE-463C-8A09-6BDF88A351DA}"/>
              </a:ext>
            </a:extLst>
          </p:cNvPr>
          <p:cNvPicPr>
            <a:picLocks noChangeAspect="1"/>
          </p:cNvPicPr>
          <p:nvPr/>
        </p:nvPicPr>
        <p:blipFill rotWithShape="1">
          <a:blip r:embed="rId4">
            <a:extLst>
              <a:ext uri="{28A0092B-C50C-407E-A947-70E740481C1C}">
                <a14:useLocalDpi xmlns:a14="http://schemas.microsoft.com/office/drawing/2010/main" val="0"/>
              </a:ext>
            </a:extLst>
          </a:blip>
          <a:srcRect t="4047" b="27869"/>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C57EDE-24E7-4AB9-A06E-50598FEA96A8}"/>
              </a:ext>
            </a:extLst>
          </p:cNvPr>
          <p:cNvSpPr>
            <a:spLocks noGrp="1"/>
          </p:cNvSpPr>
          <p:nvPr>
            <p:ph type="title"/>
          </p:nvPr>
        </p:nvSpPr>
        <p:spPr>
          <a:xfrm>
            <a:off x="541020" y="753228"/>
            <a:ext cx="4206240" cy="1080938"/>
          </a:xfrm>
        </p:spPr>
        <p:txBody>
          <a:bodyPr>
            <a:noAutofit/>
          </a:bodyPr>
          <a:lstStyle/>
          <a:p>
            <a:r>
              <a:rPr lang="en-US" sz="2800" dirty="0"/>
              <a:t>Who else could be involved in these efforts of transformation? </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212703DF-E270-49A9-AE23-D16EE943C99D}"/>
              </a:ext>
            </a:extLst>
          </p:cNvPr>
          <p:cNvSpPr>
            <a:spLocks noGrp="1"/>
          </p:cNvSpPr>
          <p:nvPr>
            <p:ph idx="1"/>
          </p:nvPr>
        </p:nvSpPr>
        <p:spPr>
          <a:xfrm>
            <a:off x="680322" y="2336873"/>
            <a:ext cx="3581635" cy="3599316"/>
          </a:xfrm>
        </p:spPr>
        <p:txBody>
          <a:bodyPr>
            <a:normAutofit/>
          </a:bodyPr>
          <a:lstStyle/>
          <a:p>
            <a:pPr marL="0" marR="0" lvl="0" indent="0" defTabSz="914400" rtl="0" eaLnBrk="1" fontAlgn="auto" latinLnBrk="0" hangingPunct="1">
              <a:spcBef>
                <a:spcPts val="0"/>
              </a:spcBef>
              <a:spcAft>
                <a:spcPts val="0"/>
              </a:spcAft>
              <a:buClrTx/>
              <a:buSzTx/>
              <a:buFont typeface="Arial" panose="020B0604020202020204" pitchFamily="34" charset="0"/>
              <a:buNone/>
              <a:tabLst/>
              <a:defRPr/>
            </a:pPr>
            <a:r>
              <a:rPr lang="en-US" sz="2800" spc="-5" dirty="0">
                <a:effectLst/>
                <a:latin typeface="Calibri" panose="020F0502020204030204" pitchFamily="34" charset="0"/>
                <a:ea typeface="Calibri" panose="020F0502020204030204" pitchFamily="34" charset="0"/>
                <a:cs typeface="Times New Roman" panose="02020603050405020304" pitchFamily="18" charset="0"/>
              </a:rPr>
              <a:t>Who el</a:t>
            </a:r>
            <a:r>
              <a:rPr lang="en-US" sz="2800" spc="-5" dirty="0">
                <a:latin typeface="Calibri" panose="020F0502020204030204" pitchFamily="34" charset="0"/>
                <a:ea typeface="Calibri" panose="020F0502020204030204" pitchFamily="34" charset="0"/>
                <a:cs typeface="Times New Roman" panose="02020603050405020304" pitchFamily="18" charset="0"/>
              </a:rPr>
              <a:t>se could we involve in evaluating our current ministries and dreaming about new responses? </a:t>
            </a:r>
            <a:br>
              <a:rPr lang="en-US" sz="2800" spc="-5" dirty="0">
                <a:latin typeface="Calibri" panose="020F0502020204030204" pitchFamily="34" charset="0"/>
                <a:ea typeface="Calibri" panose="020F0502020204030204" pitchFamily="34" charset="0"/>
                <a:cs typeface="Times New Roman" panose="02020603050405020304" pitchFamily="18" charset="0"/>
              </a:rPr>
            </a:br>
            <a:br>
              <a:rPr lang="en-US" sz="2800" spc="-5" dirty="0">
                <a:latin typeface="Calibri" panose="020F0502020204030204" pitchFamily="34" charset="0"/>
                <a:ea typeface="Calibri" panose="020F0502020204030204" pitchFamily="34" charset="0"/>
                <a:cs typeface="Times New Roman" panose="02020603050405020304" pitchFamily="18" charset="0"/>
              </a:rPr>
            </a:br>
            <a:r>
              <a:rPr lang="en-US" sz="2800" spc="-5" dirty="0">
                <a:latin typeface="Calibri" panose="020F0502020204030204" pitchFamily="34" charset="0"/>
                <a:ea typeface="Calibri" panose="020F0502020204030204" pitchFamily="34" charset="0"/>
                <a:cs typeface="Times New Roman" panose="02020603050405020304" pitchFamily="18" charset="0"/>
              </a:rPr>
              <a:t>How could we gather their input and ideas? </a:t>
            </a:r>
            <a:endParaRPr lang="en-US" sz="28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1353327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621FE-D01B-4383-8CC1-DEFDE066A493}"/>
              </a:ext>
            </a:extLst>
          </p:cNvPr>
          <p:cNvPicPr>
            <a:picLocks noChangeAspect="1"/>
          </p:cNvPicPr>
          <p:nvPr/>
        </p:nvPicPr>
        <p:blipFill rotWithShape="1">
          <a:blip r:embed="rId3"/>
          <a:srcRect l="3453" r="23016"/>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pPr algn="ctr"/>
            <a:r>
              <a:rPr lang="en-US" sz="2700" dirty="0"/>
              <a:t>Accompaniment  Direction for Ministry </a:t>
            </a:r>
          </a:p>
        </p:txBody>
      </p:sp>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285345" y="2336873"/>
            <a:ext cx="4293140" cy="3599316"/>
          </a:xfrm>
        </p:spPr>
        <p:txBody>
          <a:bodyPr>
            <a:normAutofit/>
          </a:bodyPr>
          <a:lstStyle/>
          <a:p>
            <a:pPr marL="685800" marR="0" indent="0">
              <a:spcBef>
                <a:spcPts val="0"/>
              </a:spcBef>
              <a:spcAft>
                <a:spcPts val="800"/>
              </a:spcAft>
              <a:buNone/>
            </a:pPr>
            <a:r>
              <a:rPr lang="en-US" sz="2800" b="1" dirty="0">
                <a:effectLst/>
                <a:latin typeface="Calibri" panose="020F0502020204030204" pitchFamily="34" charset="0"/>
                <a:ea typeface="Calibri" panose="020F0502020204030204" pitchFamily="34" charset="0"/>
              </a:rPr>
              <a:t>Youth experience encounter and witness                         and are </a:t>
            </a:r>
            <a:r>
              <a:rPr lang="en-US" sz="2800" b="1" u="sng" dirty="0">
                <a:effectLst/>
                <a:latin typeface="Calibri" panose="020F0502020204030204" pitchFamily="34" charset="0"/>
                <a:ea typeface="Calibri" panose="020F0502020204030204" pitchFamily="34" charset="0"/>
              </a:rPr>
              <a:t>accompanied</a:t>
            </a:r>
            <a:r>
              <a:rPr lang="en-US" sz="2800" b="1" dirty="0">
                <a:effectLst/>
                <a:latin typeface="Calibri" panose="020F0502020204030204" pitchFamily="34" charset="0"/>
                <a:ea typeface="Calibri" panose="020F0502020204030204" pitchFamily="34" charset="0"/>
              </a:rPr>
              <a:t> in their journey toward holiness as missionary disciples.  </a:t>
            </a:r>
          </a:p>
          <a:p>
            <a:endParaRPr lang="en-US" sz="1600" dirty="0"/>
          </a:p>
        </p:txBody>
      </p:sp>
    </p:spTree>
    <p:extLst>
      <p:ext uri="{BB962C8B-B14F-4D97-AF65-F5344CB8AC3E}">
        <p14:creationId xmlns:p14="http://schemas.microsoft.com/office/powerpoint/2010/main" val="102636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3" name="Rectangle 4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2623C508-618D-4706-B253-C8B7F4A8EFBE}"/>
              </a:ext>
            </a:extLst>
          </p:cNvPr>
          <p:cNvPicPr>
            <a:picLocks noChangeAspect="1"/>
          </p:cNvPicPr>
          <p:nvPr/>
        </p:nvPicPr>
        <p:blipFill rotWithShape="1">
          <a:blip r:embed="rId4"/>
          <a:srcRect l="13990" r="12479"/>
          <a:stretch/>
        </p:blipFill>
        <p:spPr>
          <a:xfrm>
            <a:off x="4636008" y="10"/>
            <a:ext cx="7552815" cy="6856310"/>
          </a:xfrm>
          <a:prstGeom prst="rect">
            <a:avLst/>
          </a:prstGeom>
          <a:ln>
            <a:noFill/>
          </a:ln>
          <a:effectLst/>
        </p:spPr>
      </p:pic>
      <p:sp>
        <p:nvSpPr>
          <p:cNvPr id="46" name="Rectangle 4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B6200F-1965-4A17-BC40-42E3F7D9C6F3}"/>
              </a:ext>
            </a:extLst>
          </p:cNvPr>
          <p:cNvSpPr>
            <a:spLocks noGrp="1"/>
          </p:cNvSpPr>
          <p:nvPr>
            <p:ph type="title"/>
          </p:nvPr>
        </p:nvSpPr>
        <p:spPr>
          <a:xfrm>
            <a:off x="680322" y="753228"/>
            <a:ext cx="3679028" cy="1080938"/>
          </a:xfrm>
        </p:spPr>
        <p:txBody>
          <a:bodyPr>
            <a:normAutofit/>
          </a:bodyPr>
          <a:lstStyle/>
          <a:p>
            <a:r>
              <a:rPr lang="en-US" sz="2200" dirty="0"/>
              <a:t>Vocation is at the Horizon  of our Ministry with Youth</a:t>
            </a:r>
          </a:p>
        </p:txBody>
      </p:sp>
      <p:pic>
        <p:nvPicPr>
          <p:cNvPr id="48" name="Picture 4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986232B-23BA-48B7-946C-25158C7FAF13}"/>
              </a:ext>
            </a:extLst>
          </p:cNvPr>
          <p:cNvSpPr>
            <a:spLocks noGrp="1"/>
          </p:cNvSpPr>
          <p:nvPr>
            <p:ph idx="1"/>
          </p:nvPr>
        </p:nvSpPr>
        <p:spPr>
          <a:xfrm>
            <a:off x="680322" y="2336873"/>
            <a:ext cx="3581635" cy="3599316"/>
          </a:xfrm>
        </p:spPr>
        <p:txBody>
          <a:bodyPr>
            <a:normAutofit fontScale="85000" lnSpcReduction="20000"/>
          </a:bodyPr>
          <a:lstStyle/>
          <a:p>
            <a:pPr marL="0" indent="0">
              <a:buNone/>
            </a:pPr>
            <a:r>
              <a:rPr lang="en-US" sz="3000" b="0" i="0" dirty="0">
                <a:effectLst/>
                <a:latin typeface="Museo Sans Cyrl"/>
              </a:rPr>
              <a:t>The word “vocation” can be understood in a broad sense as a calling from God, including the call to life, the call to friendship with him, the call to holiness, and so forth.                         This is helpful, since                </a:t>
            </a:r>
            <a:r>
              <a:rPr lang="en-US" sz="3000" b="1" i="0" dirty="0">
                <a:effectLst/>
                <a:latin typeface="Museo Sans Cyrl"/>
              </a:rPr>
              <a:t>it situates our whole life in relation to the God who loves us. </a:t>
            </a:r>
          </a:p>
          <a:p>
            <a:pPr marL="0" indent="0">
              <a:buNone/>
            </a:pPr>
            <a:r>
              <a:rPr lang="en-US" sz="1600" dirty="0">
                <a:latin typeface="Museo Sans Cyrl"/>
              </a:rPr>
              <a:t>Pope Francis, </a:t>
            </a:r>
            <a:r>
              <a:rPr lang="en-US" sz="1600" i="1" dirty="0">
                <a:latin typeface="Museo Sans Cyrl"/>
              </a:rPr>
              <a:t>Christus Vivit</a:t>
            </a:r>
            <a:r>
              <a:rPr lang="en-US" sz="1600" dirty="0">
                <a:latin typeface="Museo Sans Cyrl"/>
              </a:rPr>
              <a:t>, 2019, #248</a:t>
            </a:r>
            <a:endParaRPr lang="en-US" sz="1600" dirty="0"/>
          </a:p>
        </p:txBody>
      </p:sp>
    </p:spTree>
    <p:extLst>
      <p:ext uri="{BB962C8B-B14F-4D97-AF65-F5344CB8AC3E}">
        <p14:creationId xmlns:p14="http://schemas.microsoft.com/office/powerpoint/2010/main" val="2610685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953621FE-D01B-4383-8CC1-DEFDE066A493}"/>
              </a:ext>
            </a:extLst>
          </p:cNvPr>
          <p:cNvPicPr>
            <a:picLocks noChangeAspect="1"/>
          </p:cNvPicPr>
          <p:nvPr/>
        </p:nvPicPr>
        <p:blipFill rotWithShape="1">
          <a:blip r:embed="rId4"/>
          <a:srcRect l="3453" r="23016"/>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pPr algn="ctr"/>
            <a:r>
              <a:rPr lang="en-US" sz="2700" dirty="0"/>
              <a:t>Accompaniment  Direction for Ministry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285345" y="2336873"/>
            <a:ext cx="4293140" cy="3599316"/>
          </a:xfrm>
        </p:spPr>
        <p:txBody>
          <a:bodyPr>
            <a:normAutofit/>
          </a:bodyPr>
          <a:lstStyle/>
          <a:p>
            <a:pPr marL="685800" marR="0" indent="0">
              <a:spcBef>
                <a:spcPts val="0"/>
              </a:spcBef>
              <a:spcAft>
                <a:spcPts val="800"/>
              </a:spcAft>
              <a:buNone/>
            </a:pPr>
            <a:r>
              <a:rPr lang="en-US" sz="2800" b="1" dirty="0">
                <a:effectLst/>
                <a:latin typeface="Calibri" panose="020F0502020204030204" pitchFamily="34" charset="0"/>
                <a:ea typeface="Calibri" panose="020F0502020204030204" pitchFamily="34" charset="0"/>
              </a:rPr>
              <a:t>Youth experience encounter and witness                         and are </a:t>
            </a:r>
            <a:r>
              <a:rPr lang="en-US" sz="2800" b="1" u="sng" dirty="0">
                <a:effectLst/>
                <a:latin typeface="Calibri" panose="020F0502020204030204" pitchFamily="34" charset="0"/>
                <a:ea typeface="Calibri" panose="020F0502020204030204" pitchFamily="34" charset="0"/>
              </a:rPr>
              <a:t>accompanied</a:t>
            </a:r>
            <a:r>
              <a:rPr lang="en-US" sz="2800" b="1" dirty="0">
                <a:effectLst/>
                <a:latin typeface="Calibri" panose="020F0502020204030204" pitchFamily="34" charset="0"/>
                <a:ea typeface="Calibri" panose="020F0502020204030204" pitchFamily="34" charset="0"/>
              </a:rPr>
              <a:t> in their journey toward holiness as missionary disciples.  </a:t>
            </a:r>
          </a:p>
          <a:p>
            <a:endParaRPr lang="en-US" sz="1600" dirty="0"/>
          </a:p>
        </p:txBody>
      </p:sp>
    </p:spTree>
    <p:extLst>
      <p:ext uri="{BB962C8B-B14F-4D97-AF65-F5344CB8AC3E}">
        <p14:creationId xmlns:p14="http://schemas.microsoft.com/office/powerpoint/2010/main" val="418560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a:spLocks noChangeArrowheads="1"/>
          </p:cNvSpPr>
          <p:nvPr/>
        </p:nvSpPr>
        <p:spPr bwMode="auto">
          <a:xfrm>
            <a:off x="405695" y="-1093600"/>
            <a:ext cx="5751265" cy="8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tab pos="457200" algn="l"/>
              </a:tabLst>
            </a:pPr>
            <a:r>
              <a:rPr kumimoji="0" lang="en-US" altLang="en-US" sz="1200" b="0" i="0" u="none" strike="noStrike" cap="none" normalizeH="0" baseline="0" dirty="0">
                <a:ln>
                  <a:noFill/>
                </a:ln>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en-US" altLang="en-US" sz="1100" b="0" i="0" u="none" strike="noStrike" cap="none" normalizeH="0" baseline="0" dirty="0">
              <a:ln>
                <a:noFill/>
              </a:ln>
              <a:solidFill>
                <a:schemeClr val="bg1"/>
              </a:solidFill>
              <a:effectLst/>
            </a:endParaRPr>
          </a:p>
          <a:p>
            <a:pPr>
              <a:spcAft>
                <a:spcPts val="600"/>
              </a:spcAft>
            </a:pPr>
            <a:endParaRPr lang="en-US" sz="3600" dirty="0">
              <a:solidFill>
                <a:schemeClr val="bg1"/>
              </a:solidFill>
            </a:endParaRPr>
          </a:p>
          <a:p>
            <a:pPr>
              <a:spcAft>
                <a:spcPts val="600"/>
              </a:spcAft>
            </a:pPr>
            <a:endParaRPr lang="en-US" sz="3600" dirty="0">
              <a:solidFill>
                <a:schemeClr val="bg1"/>
              </a:solidFill>
            </a:endParaRPr>
          </a:p>
          <a:p>
            <a:pPr>
              <a:spcAft>
                <a:spcPts val="600"/>
              </a:spcAft>
            </a:pPr>
            <a:r>
              <a:rPr lang="en-US" sz="3600" dirty="0">
                <a:effectLst>
                  <a:outerShdw blurRad="38100" dist="38100" dir="2700000" algn="tl">
                    <a:srgbClr val="000000">
                      <a:alpha val="43137"/>
                    </a:srgbClr>
                  </a:outerShdw>
                </a:effectLst>
              </a:rPr>
              <a:t>In such places…                       the </a:t>
            </a:r>
            <a:r>
              <a:rPr lang="en-US" sz="3600" b="1" dirty="0">
                <a:effectLst>
                  <a:outerShdw blurRad="38100" dist="38100" dir="2700000" algn="tl">
                    <a:srgbClr val="000000">
                      <a:alpha val="43137"/>
                    </a:srgbClr>
                  </a:outerShdw>
                </a:effectLst>
              </a:rPr>
              <a:t>person-to-person contact indispensable for passing on the message can happen</a:t>
            </a:r>
            <a:r>
              <a:rPr lang="en-US" sz="3600" dirty="0">
                <a:effectLst>
                  <a:outerShdw blurRad="38100" dist="38100" dir="2700000" algn="tl">
                    <a:srgbClr val="000000">
                      <a:alpha val="43137"/>
                    </a:srgbClr>
                  </a:outerShdw>
                </a:effectLst>
              </a:rPr>
              <a:t>, something whose place cannot be taken by any pastoral resource or strategy.</a:t>
            </a:r>
          </a:p>
          <a:p>
            <a:pPr>
              <a:spcAft>
                <a:spcPts val="600"/>
              </a:spcAft>
            </a:pPr>
            <a:endParaRPr lang="en-US" sz="2800" dirty="0">
              <a:effectLst>
                <a:outerShdw blurRad="38100" dist="38100" dir="2700000" algn="tl">
                  <a:srgbClr val="000000">
                    <a:alpha val="43137"/>
                  </a:srgbClr>
                </a:outerShdw>
              </a:effectLst>
            </a:endParaRPr>
          </a:p>
          <a:p>
            <a:pPr>
              <a:spcAft>
                <a:spcPts val="600"/>
              </a:spcAft>
            </a:pPr>
            <a:r>
              <a:rPr lang="en-US" sz="2800" i="1" dirty="0">
                <a:effectLst>
                  <a:outerShdw blurRad="38100" dist="38100" dir="2700000" algn="tl">
                    <a:srgbClr val="000000">
                      <a:alpha val="43137"/>
                    </a:srgbClr>
                  </a:outerShdw>
                </a:effectLst>
              </a:rPr>
              <a:t># 218- Christ is Alive                                       – Christus Vivit            </a:t>
            </a:r>
            <a:r>
              <a:rPr lang="en-US" sz="2800" dirty="0">
                <a:effectLst>
                  <a:outerShdw blurRad="38100" dist="38100" dir="2700000" algn="tl">
                    <a:srgbClr val="000000">
                      <a:alpha val="43137"/>
                    </a:srgbClr>
                  </a:outerShdw>
                </a:effectLst>
              </a:rPr>
              <a:t>April 2, 2019</a:t>
            </a: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endParaRPr kumimoji="0" lang="en-US" altLang="en-US" sz="1200" b="0" i="0" u="none" strike="noStrike" cap="none" normalizeH="0" baseline="0" dirty="0">
              <a:ln>
                <a:noFill/>
              </a:ln>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endParaRPr lang="en-US" altLang="en-US" sz="12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pPr>
            <a:endParaRPr kumimoji="0" lang="en-US" altLang="en-US" sz="40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4294967295"/>
          </p:nvPr>
        </p:nvSpPr>
        <p:spPr>
          <a:xfrm>
            <a:off x="1958975" y="1825625"/>
            <a:ext cx="10233025" cy="4351338"/>
          </a:xfrm>
        </p:spPr>
        <p:txBody>
          <a:bodyPr/>
          <a:lstStyle/>
          <a:p>
            <a:endParaRPr lang="en-US" dirty="0"/>
          </a:p>
          <a:p>
            <a:endParaRPr lang="en-US" dirty="0"/>
          </a:p>
          <a:p>
            <a:endParaRPr lang="en-US" dirty="0"/>
          </a:p>
          <a:p>
            <a:endParaRPr lang="en-US" dirty="0"/>
          </a:p>
        </p:txBody>
      </p:sp>
      <p:sp>
        <p:nvSpPr>
          <p:cNvPr id="7" name="AutoShape 4" descr="data:image/png;base64,iVBORw0KGgoAAAANSUhEUgAAABwAAAAcCAQAAADYBBcfAAABN0lEQVR4AZ3UT4vNYRwF8M+dieS3uNtb7r1lKZPNTNlMWY13gDeBrih7L2A2yka2ItlZYWGrjBJF+VdYjEJTFsI1x9qTX/Ptfp716dmc71m2tzfGPvmibAaI+OOmiZLTdgERETtO2dMJPwVwzHVzEbsu64cVOyIAWPNCRJzVa+yjNEGGHoj4bd1/DT2XNgg6WyJeO6Blv0fSE2Tqu4iZxsBtaYPuOQTgkogPlgGATWmDiG1HAZ1vIjZI/wNEvNMBronYXFJz2HnAQ3C8+mM8BUxEbA9EvwEI+OEg2OcX5ksWVA++AozA13rwDmANvK0G37sK2ACPawX4bKUpwMlK5e4aAbjYVG6xktfP6klzVqVD7twXMbdenw5WPRMR5+pjtepG/1jV5vGMkgv/DPItU3XgpSuOaPwFsUTQA47vSZQAAAAASUVORK5CYII="/>
          <p:cNvSpPr>
            <a:spLocks noChangeAspect="1" noChangeArrowheads="1"/>
          </p:cNvSpPr>
          <p:nvPr/>
        </p:nvSpPr>
        <p:spPr bwMode="auto">
          <a:xfrm>
            <a:off x="195897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ADC2B918-9139-463F-803B-E50A8B9B4622}"/>
              </a:ext>
            </a:extLst>
          </p:cNvPr>
          <p:cNvPicPr>
            <a:picLocks noChangeAspect="1"/>
          </p:cNvPicPr>
          <p:nvPr/>
        </p:nvPicPr>
        <p:blipFill rotWithShape="1">
          <a:blip r:embed="rId3"/>
          <a:srcRect l="14485" t="15770" r="38926" b="-1044"/>
          <a:stretch/>
        </p:blipFill>
        <p:spPr>
          <a:xfrm>
            <a:off x="6440735" y="-79851"/>
            <a:ext cx="5751265" cy="7017702"/>
          </a:xfrm>
          <a:prstGeom prst="rect">
            <a:avLst/>
          </a:prstGeom>
        </p:spPr>
      </p:pic>
    </p:spTree>
    <p:extLst>
      <p:ext uri="{BB962C8B-B14F-4D97-AF65-F5344CB8AC3E}">
        <p14:creationId xmlns:p14="http://schemas.microsoft.com/office/powerpoint/2010/main" val="346445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FB7-3C04-49AB-8BB6-730308BE178C}"/>
              </a:ext>
            </a:extLst>
          </p:cNvPr>
          <p:cNvSpPr>
            <a:spLocks noGrp="1"/>
          </p:cNvSpPr>
          <p:nvPr>
            <p:ph type="title"/>
          </p:nvPr>
        </p:nvSpPr>
        <p:spPr>
          <a:xfrm>
            <a:off x="680321" y="753228"/>
            <a:ext cx="9613861" cy="1080938"/>
          </a:xfrm>
        </p:spPr>
        <p:txBody>
          <a:bodyPr>
            <a:normAutofit/>
          </a:bodyPr>
          <a:lstStyle/>
          <a:p>
            <a:r>
              <a:rPr lang="en-US" dirty="0"/>
              <a:t>Prayer for Faith Companions</a:t>
            </a:r>
          </a:p>
        </p:txBody>
      </p:sp>
      <p:sp>
        <p:nvSpPr>
          <p:cNvPr id="8" name="Content Placeholder 7">
            <a:extLst>
              <a:ext uri="{FF2B5EF4-FFF2-40B4-BE49-F238E27FC236}">
                <a16:creationId xmlns:a16="http://schemas.microsoft.com/office/drawing/2014/main" id="{2269B1D1-A5A3-4068-8205-BC11EDC28239}"/>
              </a:ext>
            </a:extLst>
          </p:cNvPr>
          <p:cNvSpPr>
            <a:spLocks noGrp="1"/>
          </p:cNvSpPr>
          <p:nvPr>
            <p:ph idx="1"/>
          </p:nvPr>
        </p:nvSpPr>
        <p:spPr>
          <a:xfrm>
            <a:off x="3703320" y="2103120"/>
            <a:ext cx="8153400" cy="4465319"/>
          </a:xfrm>
        </p:spPr>
        <p:txBody>
          <a:bodyPr>
            <a:normAutofit fontScale="70000" lnSpcReduction="20000"/>
          </a:bodyPr>
          <a:lstStyle/>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Jesus, you accompany us and lead us to your heart. </a:t>
            </a:r>
            <a:endParaRPr kumimoji="0" lang="en-US" altLang="en-US" sz="2600" b="1" i="0" u="none" strike="noStrike" cap="none" normalizeH="0" baseline="0" dirty="0">
              <a:ln>
                <a:noFill/>
              </a:ln>
              <a:effectLst/>
              <a:latin typeface="Arial Nova Light" panose="020B0304020202020204" pitchFamily="34" charset="0"/>
            </a:endParaRPr>
          </a:p>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We come before you humbly as echoes of your word of love. </a:t>
            </a:r>
            <a:endParaRPr kumimoji="0" lang="en-US" altLang="en-US" sz="2600" b="1" i="0" u="none" strike="noStrike" cap="none" normalizeH="0" baseline="0" dirty="0">
              <a:ln>
                <a:noFill/>
              </a:ln>
              <a:effectLst/>
              <a:latin typeface="Arial Nova Light" panose="020B0304020202020204" pitchFamily="34" charset="0"/>
            </a:endParaRPr>
          </a:p>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Help us to be a companion; help us to be bread for the young people you entrust to our care. </a:t>
            </a:r>
          </a:p>
          <a:p>
            <a:pPr marL="0" marR="0" lvl="0" indent="0" defTabSz="914400" rtl="0" eaLnBrk="0" fontAlgn="base" latinLnBrk="0" hangingPunct="0">
              <a:spcBef>
                <a:spcPct val="0"/>
              </a:spcBef>
              <a:spcAft>
                <a:spcPts val="400"/>
              </a:spcAft>
              <a:buClrTx/>
              <a:buSzTx/>
              <a:buFontTx/>
              <a:buNone/>
              <a:tabLst/>
            </a:pP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discipline to pray for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courage to connect with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humility to listen to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strength of heart to empathize with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compassion to care for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clarity of faith to witness to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love to join our voice to your call to them. </a:t>
            </a:r>
          </a:p>
          <a:p>
            <a:pPr eaLnBrk="0" fontAlgn="base" hangingPunct="0">
              <a:spcBef>
                <a:spcPct val="0"/>
              </a:spcBef>
              <a:spcAft>
                <a:spcPts val="400"/>
              </a:spcAft>
            </a:pPr>
            <a:endParaRPr kumimoji="0" lang="en-US" altLang="en-US" sz="2600" b="1" i="0" u="none" strike="noStrike" cap="none" normalizeH="0" baseline="0" dirty="0">
              <a:ln>
                <a:noFill/>
              </a:ln>
              <a:effectLst/>
              <a:latin typeface="Arial Nova Light" panose="020B0304020202020204" pitchFamily="34" charset="0"/>
            </a:endParaRP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Open the ears of our heart to hear you and to follow you as we walk with young people to your waiting arms. </a:t>
            </a:r>
            <a:endParaRPr lang="en-US" altLang="en-US" sz="2600" b="1" dirty="0">
              <a:latin typeface="Arial Nova Light" panose="020B0304020202020204" pitchFamily="34" charset="0"/>
            </a:endParaRP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We ask this in the name of the one who walks with us in our questions, who warms our hearts and who sends us in mission. </a:t>
            </a: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In Jesus name, we pray.</a:t>
            </a:r>
            <a:r>
              <a:rPr lang="en-US" altLang="en-US" sz="2600" b="1" dirty="0">
                <a:latin typeface="Arial Nova Light" panose="020B0304020202020204" pitchFamily="34" charset="0"/>
              </a:rPr>
              <a:t> </a:t>
            </a: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Amen</a:t>
            </a:r>
            <a:endParaRPr lang="en-US" altLang="en-US" sz="2600" b="1" dirty="0">
              <a:latin typeface="Arial Nova Light" panose="020B0304020202020204" pitchFamily="34" charset="0"/>
              <a:ea typeface="Calibri" panose="020F0502020204030204" pitchFamily="34" charset="0"/>
              <a:cs typeface="Times New Roman" panose="02020603050405020304" pitchFamily="18" charset="0"/>
              <a:sym typeface="Symbol" panose="05050102010706020507" pitchFamily="18" charset="2"/>
            </a:endParaRPr>
          </a:p>
          <a:p>
            <a:pPr marL="0" marR="0" lvl="0" indent="0" defTabSz="914400" rtl="0" eaLnBrk="0" fontAlgn="base" latinLnBrk="0" hangingPunct="0">
              <a:spcBef>
                <a:spcPct val="0"/>
              </a:spcBef>
              <a:spcAft>
                <a:spcPts val="600"/>
              </a:spcAft>
              <a:buClrTx/>
              <a:buSzTx/>
              <a:buFontTx/>
              <a:buNone/>
              <a:tabLst/>
            </a:pPr>
            <a:endParaRPr kumimoji="0" lang="en-US" altLang="en-US" sz="1300" b="0" i="0" u="none" strike="noStrike" cap="none" normalizeH="0" baseline="0" dirty="0">
              <a:ln>
                <a:noFill/>
              </a:ln>
              <a:effectLst/>
              <a:latin typeface="Arial" panose="020B0604020202020204" pitchFamily="34" charset="0"/>
            </a:endParaRPr>
          </a:p>
        </p:txBody>
      </p:sp>
      <p:pic>
        <p:nvPicPr>
          <p:cNvPr id="2052" name="Picture 1" descr="A close-up of hands shaking&#10;&#10;Description automatically generated with medium confidence">
            <a:extLst>
              <a:ext uri="{FF2B5EF4-FFF2-40B4-BE49-F238E27FC236}">
                <a16:creationId xmlns:a16="http://schemas.microsoft.com/office/drawing/2014/main" id="{E3C9E853-0311-4E5A-8FA7-7BC860F0F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3" r="14661"/>
          <a:stretch/>
        </p:blipFill>
        <p:spPr bwMode="auto">
          <a:xfrm>
            <a:off x="266701" y="2195824"/>
            <a:ext cx="3235772" cy="4324271"/>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32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1452A1C-7555-4DB5-B595-5E2A9A6F21B3}"/>
              </a:ext>
            </a:extLst>
          </p:cNvPr>
          <p:cNvPicPr>
            <a:picLocks noChangeAspect="1"/>
          </p:cNvPicPr>
          <p:nvPr/>
        </p:nvPicPr>
        <p:blipFill rotWithShape="1">
          <a:blip r:embed="rId4"/>
          <a:srcRect t="20928" r="-1" b="1893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r>
              <a:rPr lang="en-US" sz="2800" dirty="0"/>
              <a:t>Accompaniment  Direction for Ministry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680322" y="2336873"/>
            <a:ext cx="3581635" cy="3599316"/>
          </a:xfrm>
        </p:spPr>
        <p:txBody>
          <a:bodyPr>
            <a:noAutofit/>
          </a:bodyPr>
          <a:lstStyle/>
          <a:p>
            <a:pPr>
              <a:spcBef>
                <a:spcPts val="0"/>
              </a:spcBef>
              <a:spcAft>
                <a:spcPts val="800"/>
              </a:spcAft>
            </a:pPr>
            <a:r>
              <a:rPr lang="en-US" sz="2800" dirty="0">
                <a:effectLst/>
                <a:latin typeface="Calibri" panose="020F0502020204030204" pitchFamily="34" charset="0"/>
                <a:ea typeface="Calibri" panose="020F0502020204030204" pitchFamily="34" charset="0"/>
              </a:rPr>
              <a:t>Equipping parents and faith companions </a:t>
            </a:r>
          </a:p>
          <a:p>
            <a:pPr>
              <a:spcBef>
                <a:spcPts val="0"/>
              </a:spcBef>
              <a:spcAft>
                <a:spcPts val="800"/>
              </a:spcAft>
            </a:pPr>
            <a:r>
              <a:rPr lang="en-US" sz="2800" b="1" dirty="0">
                <a:effectLst/>
                <a:latin typeface="Calibri" panose="020F0502020204030204" pitchFamily="34" charset="0"/>
                <a:ea typeface="Calibri" panose="020F0502020204030204" pitchFamily="34" charset="0"/>
              </a:rPr>
              <a:t>Transforming ministries to promote accompaniment</a:t>
            </a:r>
          </a:p>
          <a:p>
            <a:pPr>
              <a:spcBef>
                <a:spcPts val="0"/>
              </a:spcBef>
              <a:spcAft>
                <a:spcPts val="800"/>
              </a:spcAft>
            </a:pPr>
            <a:r>
              <a:rPr lang="en-US" sz="2800" dirty="0">
                <a:effectLst/>
                <a:latin typeface="Calibri" panose="020F0502020204030204" pitchFamily="34" charset="0"/>
                <a:ea typeface="Calibri" panose="020F0502020204030204" pitchFamily="34" charset="0"/>
              </a:rPr>
              <a:t>Engaging the parish community in accompanying young members</a:t>
            </a:r>
            <a:endParaRPr lang="en-US" sz="2800" dirty="0"/>
          </a:p>
        </p:txBody>
      </p:sp>
    </p:spTree>
    <p:extLst>
      <p:ext uri="{BB962C8B-B14F-4D97-AF65-F5344CB8AC3E}">
        <p14:creationId xmlns:p14="http://schemas.microsoft.com/office/powerpoint/2010/main" val="247026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4" name="Rectangle 23">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5C48E77-96C3-45F1-A812-35E78A9E7653}"/>
              </a:ext>
            </a:extLst>
          </p:cNvPr>
          <p:cNvSpPr>
            <a:spLocks noGrp="1"/>
          </p:cNvSpPr>
          <p:nvPr>
            <p:ph idx="1"/>
          </p:nvPr>
        </p:nvSpPr>
        <p:spPr>
          <a:xfrm>
            <a:off x="876301" y="756005"/>
            <a:ext cx="9061292" cy="1241761"/>
          </a:xfrm>
        </p:spPr>
        <p:txBody>
          <a:bodyPr vert="horz" lIns="91440" tIns="45720" rIns="91440" bIns="45720" rtlCol="0" anchor="b">
            <a:noAutofit/>
          </a:bodyPr>
          <a:lstStyle/>
          <a:p>
            <a:pPr marL="0" indent="0" algn="r">
              <a:buNone/>
            </a:pPr>
            <a:r>
              <a:rPr lang="en-US" sz="3600" dirty="0">
                <a:solidFill>
                  <a:schemeClr val="accent1"/>
                </a:solidFill>
              </a:rPr>
              <a:t>What is a hope that you have                                for our parish youth ministries? </a:t>
            </a:r>
          </a:p>
        </p:txBody>
      </p:sp>
      <p:sp>
        <p:nvSpPr>
          <p:cNvPr id="2" name="Title 1">
            <a:extLst>
              <a:ext uri="{FF2B5EF4-FFF2-40B4-BE49-F238E27FC236}">
                <a16:creationId xmlns:a16="http://schemas.microsoft.com/office/drawing/2014/main" id="{ED44416E-65C2-4DA0-970D-1ACBD55CF5E8}"/>
              </a:ext>
            </a:extLst>
          </p:cNvPr>
          <p:cNvSpPr>
            <a:spLocks noGrp="1"/>
          </p:cNvSpPr>
          <p:nvPr>
            <p:ph type="title"/>
          </p:nvPr>
        </p:nvSpPr>
        <p:spPr>
          <a:xfrm>
            <a:off x="4063113" y="1997765"/>
            <a:ext cx="5872891" cy="2696635"/>
          </a:xfrm>
        </p:spPr>
        <p:txBody>
          <a:bodyPr vert="horz" lIns="91440" tIns="45720" rIns="91440" bIns="45720" rtlCol="0" anchor="b">
            <a:normAutofit/>
          </a:bodyPr>
          <a:lstStyle/>
          <a:p>
            <a:pPr algn="r"/>
            <a:r>
              <a:rPr lang="en-US" sz="6000" dirty="0">
                <a:solidFill>
                  <a:srgbClr val="FFFFFF"/>
                </a:solidFill>
              </a:rPr>
              <a:t>Hope </a:t>
            </a:r>
          </a:p>
        </p:txBody>
      </p:sp>
      <p:pic>
        <p:nvPicPr>
          <p:cNvPr id="26" name="Picture 25">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28" name="Rectangle 27">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349718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radeshow">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20329</TotalTime>
  <Words>3619</Words>
  <Application>Microsoft Office PowerPoint</Application>
  <PresentationFormat>Widescreen</PresentationFormat>
  <Paragraphs>317</Paragraphs>
  <Slides>35</Slides>
  <Notes>35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Arial</vt:lpstr>
      <vt:lpstr>Arial Nova Light</vt:lpstr>
      <vt:lpstr>Book Antiqua</vt:lpstr>
      <vt:lpstr>Calibri</vt:lpstr>
      <vt:lpstr>Comic Sans MS</vt:lpstr>
      <vt:lpstr>Gill Sans MT</vt:lpstr>
      <vt:lpstr>Museo Sans Cyrl</vt:lpstr>
      <vt:lpstr>Symbol</vt:lpstr>
      <vt:lpstr>Tahoma</vt:lpstr>
      <vt:lpstr>Times New Roman</vt:lpstr>
      <vt:lpstr>Trebuchet MS</vt:lpstr>
      <vt:lpstr>Verdana</vt:lpstr>
      <vt:lpstr>Wingdings</vt:lpstr>
      <vt:lpstr>Berlin</vt:lpstr>
      <vt:lpstr>Tradeshow</vt:lpstr>
      <vt:lpstr>Transforming Youth Ministry Accompaniment Project Conversation #5</vt:lpstr>
      <vt:lpstr>Accompaniment</vt:lpstr>
      <vt:lpstr>Accompany All Young People</vt:lpstr>
      <vt:lpstr>Vocation is at the Horizon  of our Ministry with Youth</vt:lpstr>
      <vt:lpstr>Accompaniment  Direction for Ministry </vt:lpstr>
      <vt:lpstr>PowerPoint Presentation</vt:lpstr>
      <vt:lpstr>Prayer for Faith Companions</vt:lpstr>
      <vt:lpstr>Accompaniment  Direction for Ministry </vt:lpstr>
      <vt:lpstr>Hope </vt:lpstr>
      <vt:lpstr>Current Models</vt:lpstr>
      <vt:lpstr>Challenges of Current Youth Ministry Models</vt:lpstr>
      <vt:lpstr>Challenges of the Current Models for Youth Ministry</vt:lpstr>
      <vt:lpstr>Challenges of the Current Models for Youth Ministry</vt:lpstr>
      <vt:lpstr>Challenges of the Current  Models for Youth Ministry</vt:lpstr>
      <vt:lpstr>Challenges of the Current Models     for Youth Ministry</vt:lpstr>
      <vt:lpstr>Challenges of the Current Models           for Youth Ministry</vt:lpstr>
      <vt:lpstr>Need for New Styles                        and Strategies</vt:lpstr>
      <vt:lpstr>Need for New Styles                        and Strategies</vt:lpstr>
      <vt:lpstr>Implementing Accompaniment  </vt:lpstr>
      <vt:lpstr>Transforming ministry Efforts</vt:lpstr>
      <vt:lpstr>Transforming Youth Ministry </vt:lpstr>
      <vt:lpstr>Youth </vt:lpstr>
      <vt:lpstr>Ministry Programs that Include Youth </vt:lpstr>
      <vt:lpstr>Pastors and Parish Leaders </vt:lpstr>
      <vt:lpstr>Our Parish </vt:lpstr>
      <vt:lpstr>Transforming ministry Efforts</vt:lpstr>
      <vt:lpstr>Transforming Youth Ministry Examples</vt:lpstr>
      <vt:lpstr>Transforming Youth Ministry Examples</vt:lpstr>
      <vt:lpstr>Transforming Youth Ministry Examples</vt:lpstr>
      <vt:lpstr>Evaluate current offerings and the needs                                     in your community </vt:lpstr>
      <vt:lpstr>Evaluate current offerings and the needs                                       in your community </vt:lpstr>
      <vt:lpstr>Evaluate current offerings and the needs in your community </vt:lpstr>
      <vt:lpstr>Evaluate current offerings and the needs                                        in your community </vt:lpstr>
      <vt:lpstr>Who else could be involved in these efforts of transformation? </vt:lpstr>
      <vt:lpstr>Accompaniment  Direction for Ministry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East</dc:creator>
  <cp:lastModifiedBy>Tom East</cp:lastModifiedBy>
  <cp:revision>57</cp:revision>
  <cp:lastPrinted>2021-03-09T17:30:30Z</cp:lastPrinted>
  <dcterms:created xsi:type="dcterms:W3CDTF">2021-03-03T19:21:45Z</dcterms:created>
  <dcterms:modified xsi:type="dcterms:W3CDTF">2021-08-02T22:23:24Z</dcterms:modified>
</cp:coreProperties>
</file>