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 id="2147483967" r:id="rId2"/>
  </p:sldMasterIdLst>
  <p:notesMasterIdLst>
    <p:notesMasterId r:id="rId37"/>
  </p:notesMasterIdLst>
  <p:handoutMasterIdLst>
    <p:handoutMasterId r:id="rId38"/>
  </p:handoutMasterIdLst>
  <p:sldIdLst>
    <p:sldId id="718" r:id="rId3"/>
    <p:sldId id="930" r:id="rId4"/>
    <p:sldId id="793" r:id="rId5"/>
    <p:sldId id="810" r:id="rId6"/>
    <p:sldId id="949" r:id="rId7"/>
    <p:sldId id="950" r:id="rId8"/>
    <p:sldId id="951" r:id="rId9"/>
    <p:sldId id="980" r:id="rId10"/>
    <p:sldId id="907" r:id="rId11"/>
    <p:sldId id="960" r:id="rId12"/>
    <p:sldId id="973" r:id="rId13"/>
    <p:sldId id="959" r:id="rId14"/>
    <p:sldId id="958" r:id="rId15"/>
    <p:sldId id="957" r:id="rId16"/>
    <p:sldId id="915" r:id="rId17"/>
    <p:sldId id="968" r:id="rId18"/>
    <p:sldId id="972" r:id="rId19"/>
    <p:sldId id="823" r:id="rId20"/>
    <p:sldId id="826" r:id="rId21"/>
    <p:sldId id="771" r:id="rId22"/>
    <p:sldId id="772" r:id="rId23"/>
    <p:sldId id="829" r:id="rId24"/>
    <p:sldId id="974" r:id="rId25"/>
    <p:sldId id="850" r:id="rId26"/>
    <p:sldId id="851" r:id="rId27"/>
    <p:sldId id="853" r:id="rId28"/>
    <p:sldId id="854" r:id="rId29"/>
    <p:sldId id="976" r:id="rId30"/>
    <p:sldId id="977" r:id="rId31"/>
    <p:sldId id="978" r:id="rId32"/>
    <p:sldId id="979" r:id="rId33"/>
    <p:sldId id="975" r:id="rId34"/>
    <p:sldId id="845" r:id="rId35"/>
    <p:sldId id="78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502"/>
    <a:srgbClr val="100B2B"/>
    <a:srgbClr val="1D2357"/>
    <a:srgbClr val="0D0333"/>
    <a:srgbClr val="0E133E"/>
    <a:srgbClr val="3C2D93"/>
    <a:srgbClr val="373DB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60370" autoAdjust="0"/>
  </p:normalViewPr>
  <p:slideViewPr>
    <p:cSldViewPr snapToGrid="0">
      <p:cViewPr varScale="1">
        <p:scale>
          <a:sx n="65" d="100"/>
          <a:sy n="65" d="100"/>
        </p:scale>
        <p:origin x="1554" y="72"/>
      </p:cViewPr>
      <p:guideLst/>
    </p:cSldViewPr>
  </p:slideViewPr>
  <p:outlineViewPr>
    <p:cViewPr>
      <p:scale>
        <a:sx n="33" d="100"/>
        <a:sy n="33" d="100"/>
      </p:scale>
      <p:origin x="0" y="-5742"/>
    </p:cViewPr>
  </p:outlineViewPr>
  <p:notesTextViewPr>
    <p:cViewPr>
      <p:scale>
        <a:sx n="1" d="1"/>
        <a:sy n="1" d="1"/>
      </p:scale>
      <p:origin x="0" y="0"/>
    </p:cViewPr>
  </p:notesTextViewPr>
  <p:sorterViewPr>
    <p:cViewPr>
      <p:scale>
        <a:sx n="100" d="100"/>
        <a:sy n="100" d="100"/>
      </p:scale>
      <p:origin x="0" y="-14542"/>
    </p:cViewPr>
  </p:sorterViewPr>
  <p:notesViewPr>
    <p:cSldViewPr snapToGrid="0">
      <p:cViewPr>
        <p:scale>
          <a:sx n="90" d="100"/>
          <a:sy n="90" d="100"/>
        </p:scale>
        <p:origin x="377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C2CDE-2899-4A8A-9D1F-2AA6132B620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541626A-D257-4A1C-98D4-44335E600CF4}">
      <dgm:prSet/>
      <dgm:spPr/>
      <dgm:t>
        <a:bodyPr/>
        <a:lstStyle/>
        <a:p>
          <a:r>
            <a:rPr lang="en-US" dirty="0"/>
            <a:t>Many youth feel disconnected from their communities.</a:t>
          </a:r>
        </a:p>
      </dgm:t>
    </dgm:pt>
    <dgm:pt modelId="{E2CE2A9D-A56A-4693-B799-7B9013C98C32}" type="parTrans" cxnId="{6D541A84-D594-44D9-AB1E-3B5CBC9B2A8F}">
      <dgm:prSet/>
      <dgm:spPr/>
      <dgm:t>
        <a:bodyPr/>
        <a:lstStyle/>
        <a:p>
          <a:endParaRPr lang="en-US"/>
        </a:p>
      </dgm:t>
    </dgm:pt>
    <dgm:pt modelId="{77B68EE2-841A-4864-9418-245E63894CBF}" type="sibTrans" cxnId="{6D541A84-D594-44D9-AB1E-3B5CBC9B2A8F}">
      <dgm:prSet/>
      <dgm:spPr/>
      <dgm:t>
        <a:bodyPr/>
        <a:lstStyle/>
        <a:p>
          <a:endParaRPr lang="en-US"/>
        </a:p>
      </dgm:t>
    </dgm:pt>
    <dgm:pt modelId="{2DD3A4CF-63B4-497E-8F6A-56086AE977A0}">
      <dgm:prSet/>
      <dgm:spPr/>
      <dgm:t>
        <a:bodyPr/>
        <a:lstStyle/>
        <a:p>
          <a:r>
            <a:rPr lang="en-US" dirty="0"/>
            <a:t>Many families are disengaged from the parish and are not empowered to share faith at home. </a:t>
          </a:r>
        </a:p>
      </dgm:t>
    </dgm:pt>
    <dgm:pt modelId="{4A746726-E05A-45A0-803E-3BCEF5E1C4F3}" type="parTrans" cxnId="{B9C79D9F-F753-4912-92AE-65B4AFF312F5}">
      <dgm:prSet/>
      <dgm:spPr/>
      <dgm:t>
        <a:bodyPr/>
        <a:lstStyle/>
        <a:p>
          <a:endParaRPr lang="en-US"/>
        </a:p>
      </dgm:t>
    </dgm:pt>
    <dgm:pt modelId="{F4DC8BDA-F2F3-42A0-9083-902650D30129}" type="sibTrans" cxnId="{B9C79D9F-F753-4912-92AE-65B4AFF312F5}">
      <dgm:prSet/>
      <dgm:spPr/>
      <dgm:t>
        <a:bodyPr/>
        <a:lstStyle/>
        <a:p>
          <a:endParaRPr lang="en-US"/>
        </a:p>
      </dgm:t>
    </dgm:pt>
    <dgm:pt modelId="{3B53E233-B205-4A12-BB1C-6AC4C479FB44}">
      <dgm:prSet/>
      <dgm:spPr/>
      <dgm:t>
        <a:bodyPr/>
        <a:lstStyle/>
        <a:p>
          <a:r>
            <a:rPr lang="en-US" dirty="0"/>
            <a:t>Many youth do not have anyone to talk to about faith and their lives. </a:t>
          </a:r>
        </a:p>
      </dgm:t>
    </dgm:pt>
    <dgm:pt modelId="{E269E40C-BE90-4EF9-A3E4-03B1CF4C2ED7}" type="parTrans" cxnId="{CBA9E0E0-980A-40DA-9674-CCFB02E147FA}">
      <dgm:prSet/>
      <dgm:spPr/>
      <dgm:t>
        <a:bodyPr/>
        <a:lstStyle/>
        <a:p>
          <a:endParaRPr lang="en-US"/>
        </a:p>
      </dgm:t>
    </dgm:pt>
    <dgm:pt modelId="{99F50FF0-2D65-4F1C-908A-EA77D1A82962}" type="sibTrans" cxnId="{CBA9E0E0-980A-40DA-9674-CCFB02E147FA}">
      <dgm:prSet/>
      <dgm:spPr/>
      <dgm:t>
        <a:bodyPr/>
        <a:lstStyle/>
        <a:p>
          <a:endParaRPr lang="en-US"/>
        </a:p>
      </dgm:t>
    </dgm:pt>
    <dgm:pt modelId="{61D09445-04C9-4388-B1D8-349A6B0CBA9A}">
      <dgm:prSet/>
      <dgm:spPr/>
      <dgm:t>
        <a:bodyPr/>
        <a:lstStyle/>
        <a:p>
          <a:r>
            <a:rPr lang="en-US" dirty="0"/>
            <a:t>Many youth do not pray regularly; they are often distracted from integrating an experience of God </a:t>
          </a:r>
        </a:p>
      </dgm:t>
    </dgm:pt>
    <dgm:pt modelId="{D592E3AB-87BA-4EC6-8E83-485D01790225}" type="parTrans" cxnId="{A059340B-5EFB-43BB-B2DB-A7DBEE614394}">
      <dgm:prSet/>
      <dgm:spPr/>
      <dgm:t>
        <a:bodyPr/>
        <a:lstStyle/>
        <a:p>
          <a:endParaRPr lang="en-US"/>
        </a:p>
      </dgm:t>
    </dgm:pt>
    <dgm:pt modelId="{DAB91DB5-D162-47BE-9E84-BA6F16DB54C3}" type="sibTrans" cxnId="{A059340B-5EFB-43BB-B2DB-A7DBEE614394}">
      <dgm:prSet/>
      <dgm:spPr/>
      <dgm:t>
        <a:bodyPr/>
        <a:lstStyle/>
        <a:p>
          <a:endParaRPr lang="en-US"/>
        </a:p>
      </dgm:t>
    </dgm:pt>
    <dgm:pt modelId="{05B791EF-99BA-4954-AC80-DBC5FF04441D}" type="pres">
      <dgm:prSet presAssocID="{E79C2CDE-2899-4A8A-9D1F-2AA6132B620E}" presName="root" presStyleCnt="0">
        <dgm:presLayoutVars>
          <dgm:dir/>
          <dgm:resizeHandles val="exact"/>
        </dgm:presLayoutVars>
      </dgm:prSet>
      <dgm:spPr/>
    </dgm:pt>
    <dgm:pt modelId="{8253C8E4-C1DC-46D0-86F4-62D45A6B823F}" type="pres">
      <dgm:prSet presAssocID="{A541626A-D257-4A1C-98D4-44335E600CF4}" presName="compNode" presStyleCnt="0"/>
      <dgm:spPr/>
    </dgm:pt>
    <dgm:pt modelId="{F5D87688-EBEE-477B-B2B8-027286E8ADD9}" type="pres">
      <dgm:prSet presAssocID="{A541626A-D257-4A1C-98D4-44335E600CF4}" presName="bgRect" presStyleLbl="bgShp" presStyleIdx="0" presStyleCnt="4"/>
      <dgm:spPr/>
    </dgm:pt>
    <dgm:pt modelId="{4474CE52-CA0D-4653-8F95-AAD9910162C1}" type="pres">
      <dgm:prSet presAssocID="{A541626A-D257-4A1C-98D4-44335E600C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C55C1BE5-B2C6-453C-9BFC-991DF1A6D79B}" type="pres">
      <dgm:prSet presAssocID="{A541626A-D257-4A1C-98D4-44335E600CF4}" presName="spaceRect" presStyleCnt="0"/>
      <dgm:spPr/>
    </dgm:pt>
    <dgm:pt modelId="{8B83D707-E811-4BDE-A2BA-CCEB9C88CACA}" type="pres">
      <dgm:prSet presAssocID="{A541626A-D257-4A1C-98D4-44335E600CF4}" presName="parTx" presStyleLbl="revTx" presStyleIdx="0" presStyleCnt="4">
        <dgm:presLayoutVars>
          <dgm:chMax val="0"/>
          <dgm:chPref val="0"/>
        </dgm:presLayoutVars>
      </dgm:prSet>
      <dgm:spPr/>
    </dgm:pt>
    <dgm:pt modelId="{A40353C9-628E-41B9-8C91-56F3CD27732C}" type="pres">
      <dgm:prSet presAssocID="{77B68EE2-841A-4864-9418-245E63894CBF}" presName="sibTrans" presStyleCnt="0"/>
      <dgm:spPr/>
    </dgm:pt>
    <dgm:pt modelId="{4CC874A9-F3D2-4A6C-8104-7CE1B9FFABB1}" type="pres">
      <dgm:prSet presAssocID="{2DD3A4CF-63B4-497E-8F6A-56086AE977A0}" presName="compNode" presStyleCnt="0"/>
      <dgm:spPr/>
    </dgm:pt>
    <dgm:pt modelId="{D9B3D413-ECC4-4425-9D59-BCFDEE89F876}" type="pres">
      <dgm:prSet presAssocID="{2DD3A4CF-63B4-497E-8F6A-56086AE977A0}" presName="bgRect" presStyleLbl="bgShp" presStyleIdx="1" presStyleCnt="4"/>
      <dgm:spPr/>
    </dgm:pt>
    <dgm:pt modelId="{A7AA7955-97FD-42E4-96F1-FA54A8E6318D}" type="pres">
      <dgm:prSet presAssocID="{2DD3A4CF-63B4-497E-8F6A-56086AE977A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urban scene"/>
        </a:ext>
      </dgm:extLst>
    </dgm:pt>
    <dgm:pt modelId="{AF731C55-68DD-4C86-8D2D-30667C70A4C0}" type="pres">
      <dgm:prSet presAssocID="{2DD3A4CF-63B4-497E-8F6A-56086AE977A0}" presName="spaceRect" presStyleCnt="0"/>
      <dgm:spPr/>
    </dgm:pt>
    <dgm:pt modelId="{AC57204B-4244-4271-8940-241B296FB2ED}" type="pres">
      <dgm:prSet presAssocID="{2DD3A4CF-63B4-497E-8F6A-56086AE977A0}" presName="parTx" presStyleLbl="revTx" presStyleIdx="1" presStyleCnt="4">
        <dgm:presLayoutVars>
          <dgm:chMax val="0"/>
          <dgm:chPref val="0"/>
        </dgm:presLayoutVars>
      </dgm:prSet>
      <dgm:spPr/>
    </dgm:pt>
    <dgm:pt modelId="{AEDB4B27-489E-422D-B172-3FEADD6A6ED2}" type="pres">
      <dgm:prSet presAssocID="{F4DC8BDA-F2F3-42A0-9083-902650D30129}" presName="sibTrans" presStyleCnt="0"/>
      <dgm:spPr/>
    </dgm:pt>
    <dgm:pt modelId="{0AAD974B-D438-47F2-8984-08E3B2D2F0B5}" type="pres">
      <dgm:prSet presAssocID="{3B53E233-B205-4A12-BB1C-6AC4C479FB44}" presName="compNode" presStyleCnt="0"/>
      <dgm:spPr/>
    </dgm:pt>
    <dgm:pt modelId="{DE0A9561-6D11-4006-A60D-C54F0B656DDF}" type="pres">
      <dgm:prSet presAssocID="{3B53E233-B205-4A12-BB1C-6AC4C479FB44}" presName="bgRect" presStyleLbl="bgShp" presStyleIdx="2" presStyleCnt="4"/>
      <dgm:spPr/>
    </dgm:pt>
    <dgm:pt modelId="{BABF8EC3-BEE8-4A76-B51E-1831FF8429D8}" type="pres">
      <dgm:prSet presAssocID="{3B53E233-B205-4A12-BB1C-6AC4C479FB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440F7779-7BE6-497E-9474-6DC5FBCFDEE8}" type="pres">
      <dgm:prSet presAssocID="{3B53E233-B205-4A12-BB1C-6AC4C479FB44}" presName="spaceRect" presStyleCnt="0"/>
      <dgm:spPr/>
    </dgm:pt>
    <dgm:pt modelId="{6FBBD6AA-239B-47EF-9266-34CCF0B3AD93}" type="pres">
      <dgm:prSet presAssocID="{3B53E233-B205-4A12-BB1C-6AC4C479FB44}" presName="parTx" presStyleLbl="revTx" presStyleIdx="2" presStyleCnt="4">
        <dgm:presLayoutVars>
          <dgm:chMax val="0"/>
          <dgm:chPref val="0"/>
        </dgm:presLayoutVars>
      </dgm:prSet>
      <dgm:spPr/>
    </dgm:pt>
    <dgm:pt modelId="{22078758-1BD1-4903-8823-CF6CDAB89EC2}" type="pres">
      <dgm:prSet presAssocID="{99F50FF0-2D65-4F1C-908A-EA77D1A82962}" presName="sibTrans" presStyleCnt="0"/>
      <dgm:spPr/>
    </dgm:pt>
    <dgm:pt modelId="{49E1BC3B-ACAF-4A94-A121-89E2A537E086}" type="pres">
      <dgm:prSet presAssocID="{61D09445-04C9-4388-B1D8-349A6B0CBA9A}" presName="compNode" presStyleCnt="0"/>
      <dgm:spPr/>
    </dgm:pt>
    <dgm:pt modelId="{CF2E452D-3252-450B-BB8B-D5B34E619AE4}" type="pres">
      <dgm:prSet presAssocID="{61D09445-04C9-4388-B1D8-349A6B0CBA9A}" presName="bgRect" presStyleLbl="bgShp" presStyleIdx="3" presStyleCnt="4"/>
      <dgm:spPr/>
    </dgm:pt>
    <dgm:pt modelId="{9EEDE1F2-09A7-448C-A608-77D6C3587ECC}" type="pres">
      <dgm:prSet presAssocID="{61D09445-04C9-4388-B1D8-349A6B0CB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cing"/>
        </a:ext>
      </dgm:extLst>
    </dgm:pt>
    <dgm:pt modelId="{3DD96775-44B6-4B6A-A3E9-D6C2196F0D71}" type="pres">
      <dgm:prSet presAssocID="{61D09445-04C9-4388-B1D8-349A6B0CBA9A}" presName="spaceRect" presStyleCnt="0"/>
      <dgm:spPr/>
    </dgm:pt>
    <dgm:pt modelId="{9E425CF3-1582-4EDB-83E3-2697866F47F4}" type="pres">
      <dgm:prSet presAssocID="{61D09445-04C9-4388-B1D8-349A6B0CBA9A}" presName="parTx" presStyleLbl="revTx" presStyleIdx="3" presStyleCnt="4">
        <dgm:presLayoutVars>
          <dgm:chMax val="0"/>
          <dgm:chPref val="0"/>
        </dgm:presLayoutVars>
      </dgm:prSet>
      <dgm:spPr/>
    </dgm:pt>
  </dgm:ptLst>
  <dgm:cxnLst>
    <dgm:cxn modelId="{A059340B-5EFB-43BB-B2DB-A7DBEE614394}" srcId="{E79C2CDE-2899-4A8A-9D1F-2AA6132B620E}" destId="{61D09445-04C9-4388-B1D8-349A6B0CBA9A}" srcOrd="3" destOrd="0" parTransId="{D592E3AB-87BA-4EC6-8E83-485D01790225}" sibTransId="{DAB91DB5-D162-47BE-9E84-BA6F16DB54C3}"/>
    <dgm:cxn modelId="{7F5BF517-DCBE-4DD7-AB43-9517073DAE19}" type="presOf" srcId="{3B53E233-B205-4A12-BB1C-6AC4C479FB44}" destId="{6FBBD6AA-239B-47EF-9266-34CCF0B3AD93}" srcOrd="0" destOrd="0" presId="urn:microsoft.com/office/officeart/2018/2/layout/IconVerticalSolidList"/>
    <dgm:cxn modelId="{5F3E0D64-01B8-4762-A0A7-A9C245F18AE7}" type="presOf" srcId="{2DD3A4CF-63B4-497E-8F6A-56086AE977A0}" destId="{AC57204B-4244-4271-8940-241B296FB2ED}" srcOrd="0" destOrd="0" presId="urn:microsoft.com/office/officeart/2018/2/layout/IconVerticalSolidList"/>
    <dgm:cxn modelId="{6D541A84-D594-44D9-AB1E-3B5CBC9B2A8F}" srcId="{E79C2CDE-2899-4A8A-9D1F-2AA6132B620E}" destId="{A541626A-D257-4A1C-98D4-44335E600CF4}" srcOrd="0" destOrd="0" parTransId="{E2CE2A9D-A56A-4693-B799-7B9013C98C32}" sibTransId="{77B68EE2-841A-4864-9418-245E63894CBF}"/>
    <dgm:cxn modelId="{0E9A419C-6C8C-4E47-9AD3-560243BB5705}" type="presOf" srcId="{61D09445-04C9-4388-B1D8-349A6B0CBA9A}" destId="{9E425CF3-1582-4EDB-83E3-2697866F47F4}" srcOrd="0" destOrd="0" presId="urn:microsoft.com/office/officeart/2018/2/layout/IconVerticalSolidList"/>
    <dgm:cxn modelId="{B9C79D9F-F753-4912-92AE-65B4AFF312F5}" srcId="{E79C2CDE-2899-4A8A-9D1F-2AA6132B620E}" destId="{2DD3A4CF-63B4-497E-8F6A-56086AE977A0}" srcOrd="1" destOrd="0" parTransId="{4A746726-E05A-45A0-803E-3BCEF5E1C4F3}" sibTransId="{F4DC8BDA-F2F3-42A0-9083-902650D30129}"/>
    <dgm:cxn modelId="{6F4DA8E0-148E-4875-BEE8-A2618E9AAEBD}" type="presOf" srcId="{E79C2CDE-2899-4A8A-9D1F-2AA6132B620E}" destId="{05B791EF-99BA-4954-AC80-DBC5FF04441D}" srcOrd="0" destOrd="0" presId="urn:microsoft.com/office/officeart/2018/2/layout/IconVerticalSolidList"/>
    <dgm:cxn modelId="{CBA9E0E0-980A-40DA-9674-CCFB02E147FA}" srcId="{E79C2CDE-2899-4A8A-9D1F-2AA6132B620E}" destId="{3B53E233-B205-4A12-BB1C-6AC4C479FB44}" srcOrd="2" destOrd="0" parTransId="{E269E40C-BE90-4EF9-A3E4-03B1CF4C2ED7}" sibTransId="{99F50FF0-2D65-4F1C-908A-EA77D1A82962}"/>
    <dgm:cxn modelId="{B80F8DF1-FBD7-41AF-9299-8D3F3E08A8BD}" type="presOf" srcId="{A541626A-D257-4A1C-98D4-44335E600CF4}" destId="{8B83D707-E811-4BDE-A2BA-CCEB9C88CACA}" srcOrd="0" destOrd="0" presId="urn:microsoft.com/office/officeart/2018/2/layout/IconVerticalSolidList"/>
    <dgm:cxn modelId="{0626CAC5-2A6F-4975-8F77-210CF927074B}" type="presParOf" srcId="{05B791EF-99BA-4954-AC80-DBC5FF04441D}" destId="{8253C8E4-C1DC-46D0-86F4-62D45A6B823F}" srcOrd="0" destOrd="0" presId="urn:microsoft.com/office/officeart/2018/2/layout/IconVerticalSolidList"/>
    <dgm:cxn modelId="{C510817B-6B8D-4B2F-88C6-C848CE995519}" type="presParOf" srcId="{8253C8E4-C1DC-46D0-86F4-62D45A6B823F}" destId="{F5D87688-EBEE-477B-B2B8-027286E8ADD9}" srcOrd="0" destOrd="0" presId="urn:microsoft.com/office/officeart/2018/2/layout/IconVerticalSolidList"/>
    <dgm:cxn modelId="{7C6700DC-7B63-4FCD-A827-BE6AA9FF4A1C}" type="presParOf" srcId="{8253C8E4-C1DC-46D0-86F4-62D45A6B823F}" destId="{4474CE52-CA0D-4653-8F95-AAD9910162C1}" srcOrd="1" destOrd="0" presId="urn:microsoft.com/office/officeart/2018/2/layout/IconVerticalSolidList"/>
    <dgm:cxn modelId="{47087053-C3D4-4C35-9457-2E6B06CDC3C5}" type="presParOf" srcId="{8253C8E4-C1DC-46D0-86F4-62D45A6B823F}" destId="{C55C1BE5-B2C6-453C-9BFC-991DF1A6D79B}" srcOrd="2" destOrd="0" presId="urn:microsoft.com/office/officeart/2018/2/layout/IconVerticalSolidList"/>
    <dgm:cxn modelId="{25AA6448-ABC8-4ACD-8D5F-6ED0C863BE3B}" type="presParOf" srcId="{8253C8E4-C1DC-46D0-86F4-62D45A6B823F}" destId="{8B83D707-E811-4BDE-A2BA-CCEB9C88CACA}" srcOrd="3" destOrd="0" presId="urn:microsoft.com/office/officeart/2018/2/layout/IconVerticalSolidList"/>
    <dgm:cxn modelId="{C12C2F53-4573-4132-BA15-78455160768B}" type="presParOf" srcId="{05B791EF-99BA-4954-AC80-DBC5FF04441D}" destId="{A40353C9-628E-41B9-8C91-56F3CD27732C}" srcOrd="1" destOrd="0" presId="urn:microsoft.com/office/officeart/2018/2/layout/IconVerticalSolidList"/>
    <dgm:cxn modelId="{FF51A061-D892-421E-AD85-64C08946F5DD}" type="presParOf" srcId="{05B791EF-99BA-4954-AC80-DBC5FF04441D}" destId="{4CC874A9-F3D2-4A6C-8104-7CE1B9FFABB1}" srcOrd="2" destOrd="0" presId="urn:microsoft.com/office/officeart/2018/2/layout/IconVerticalSolidList"/>
    <dgm:cxn modelId="{4D19E79F-4D13-4C4F-8C19-7E7EAD98D097}" type="presParOf" srcId="{4CC874A9-F3D2-4A6C-8104-7CE1B9FFABB1}" destId="{D9B3D413-ECC4-4425-9D59-BCFDEE89F876}" srcOrd="0" destOrd="0" presId="urn:microsoft.com/office/officeart/2018/2/layout/IconVerticalSolidList"/>
    <dgm:cxn modelId="{E6B52283-1058-4D94-B9A9-B90D2B7A5206}" type="presParOf" srcId="{4CC874A9-F3D2-4A6C-8104-7CE1B9FFABB1}" destId="{A7AA7955-97FD-42E4-96F1-FA54A8E6318D}" srcOrd="1" destOrd="0" presId="urn:microsoft.com/office/officeart/2018/2/layout/IconVerticalSolidList"/>
    <dgm:cxn modelId="{8B61A928-8170-44B6-AEE2-453806939FF8}" type="presParOf" srcId="{4CC874A9-F3D2-4A6C-8104-7CE1B9FFABB1}" destId="{AF731C55-68DD-4C86-8D2D-30667C70A4C0}" srcOrd="2" destOrd="0" presId="urn:microsoft.com/office/officeart/2018/2/layout/IconVerticalSolidList"/>
    <dgm:cxn modelId="{3A031C84-28C6-45A5-B9F1-1EFF82F7E36C}" type="presParOf" srcId="{4CC874A9-F3D2-4A6C-8104-7CE1B9FFABB1}" destId="{AC57204B-4244-4271-8940-241B296FB2ED}" srcOrd="3" destOrd="0" presId="urn:microsoft.com/office/officeart/2018/2/layout/IconVerticalSolidList"/>
    <dgm:cxn modelId="{B6B9AAE7-3D19-40CE-8961-5D200AF947CC}" type="presParOf" srcId="{05B791EF-99BA-4954-AC80-DBC5FF04441D}" destId="{AEDB4B27-489E-422D-B172-3FEADD6A6ED2}" srcOrd="3" destOrd="0" presId="urn:microsoft.com/office/officeart/2018/2/layout/IconVerticalSolidList"/>
    <dgm:cxn modelId="{718A569A-597A-4B61-9492-F7F5A78558CC}" type="presParOf" srcId="{05B791EF-99BA-4954-AC80-DBC5FF04441D}" destId="{0AAD974B-D438-47F2-8984-08E3B2D2F0B5}" srcOrd="4" destOrd="0" presId="urn:microsoft.com/office/officeart/2018/2/layout/IconVerticalSolidList"/>
    <dgm:cxn modelId="{892F7CBE-E28A-4D45-AA59-0F23A72FE021}" type="presParOf" srcId="{0AAD974B-D438-47F2-8984-08E3B2D2F0B5}" destId="{DE0A9561-6D11-4006-A60D-C54F0B656DDF}" srcOrd="0" destOrd="0" presId="urn:microsoft.com/office/officeart/2018/2/layout/IconVerticalSolidList"/>
    <dgm:cxn modelId="{3F6664B4-75D3-46B9-A5FF-467DD324E920}" type="presParOf" srcId="{0AAD974B-D438-47F2-8984-08E3B2D2F0B5}" destId="{BABF8EC3-BEE8-4A76-B51E-1831FF8429D8}" srcOrd="1" destOrd="0" presId="urn:microsoft.com/office/officeart/2018/2/layout/IconVerticalSolidList"/>
    <dgm:cxn modelId="{60B80ED6-5238-4672-8CDA-CD2394323D31}" type="presParOf" srcId="{0AAD974B-D438-47F2-8984-08E3B2D2F0B5}" destId="{440F7779-7BE6-497E-9474-6DC5FBCFDEE8}" srcOrd="2" destOrd="0" presId="urn:microsoft.com/office/officeart/2018/2/layout/IconVerticalSolidList"/>
    <dgm:cxn modelId="{E5C18006-1E98-4B8E-972F-52A99750FC7E}" type="presParOf" srcId="{0AAD974B-D438-47F2-8984-08E3B2D2F0B5}" destId="{6FBBD6AA-239B-47EF-9266-34CCF0B3AD93}" srcOrd="3" destOrd="0" presId="urn:microsoft.com/office/officeart/2018/2/layout/IconVerticalSolidList"/>
    <dgm:cxn modelId="{FF47651A-FF30-4B92-BF68-52305540ED40}" type="presParOf" srcId="{05B791EF-99BA-4954-AC80-DBC5FF04441D}" destId="{22078758-1BD1-4903-8823-CF6CDAB89EC2}" srcOrd="5" destOrd="0" presId="urn:microsoft.com/office/officeart/2018/2/layout/IconVerticalSolidList"/>
    <dgm:cxn modelId="{16672540-00FA-4FC4-8789-F3C2ECBA5DDB}" type="presParOf" srcId="{05B791EF-99BA-4954-AC80-DBC5FF04441D}" destId="{49E1BC3B-ACAF-4A94-A121-89E2A537E086}" srcOrd="6" destOrd="0" presId="urn:microsoft.com/office/officeart/2018/2/layout/IconVerticalSolidList"/>
    <dgm:cxn modelId="{3F5C7DD8-51BC-4152-AC4B-A630B8C1FBE1}" type="presParOf" srcId="{49E1BC3B-ACAF-4A94-A121-89E2A537E086}" destId="{CF2E452D-3252-450B-BB8B-D5B34E619AE4}" srcOrd="0" destOrd="0" presId="urn:microsoft.com/office/officeart/2018/2/layout/IconVerticalSolidList"/>
    <dgm:cxn modelId="{1685ABD3-AAF7-4D63-B7DC-758B79896CB3}" type="presParOf" srcId="{49E1BC3B-ACAF-4A94-A121-89E2A537E086}" destId="{9EEDE1F2-09A7-448C-A608-77D6C3587ECC}" srcOrd="1" destOrd="0" presId="urn:microsoft.com/office/officeart/2018/2/layout/IconVerticalSolidList"/>
    <dgm:cxn modelId="{042564D9-8ECB-4D93-AC46-BCCBDD5ADD12}" type="presParOf" srcId="{49E1BC3B-ACAF-4A94-A121-89E2A537E086}" destId="{3DD96775-44B6-4B6A-A3E9-D6C2196F0D71}" srcOrd="2" destOrd="0" presId="urn:microsoft.com/office/officeart/2018/2/layout/IconVerticalSolidList"/>
    <dgm:cxn modelId="{435D18DC-287B-4062-8D48-5E31CA71E141}" type="presParOf" srcId="{49E1BC3B-ACAF-4A94-A121-89E2A537E086}" destId="{9E425CF3-1582-4EDB-83E3-2697866F47F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275EAB-3D26-44E9-B34C-2839ABB8F15E}"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ED834189-9EE2-4907-83DF-1D88D539455F}">
      <dgm:prSet phldrT="[Text]"/>
      <dgm:spPr/>
      <dgm:t>
        <a:bodyPr/>
        <a:lstStyle/>
        <a:p>
          <a:r>
            <a:rPr lang="en-US"/>
            <a:t>Parents / Family – Grandparents, Aunts, Uncles, Cousins, Siblings </a:t>
          </a:r>
          <a:endParaRPr lang="en-US" dirty="0"/>
        </a:p>
      </dgm:t>
    </dgm:pt>
    <dgm:pt modelId="{844FB314-A39C-4CBB-9860-D9FB94A69033}" type="parTrans" cxnId="{83E7743C-BD7A-4540-B4C0-2558B81BB2CE}">
      <dgm:prSet/>
      <dgm:spPr/>
      <dgm:t>
        <a:bodyPr/>
        <a:lstStyle/>
        <a:p>
          <a:endParaRPr lang="en-US"/>
        </a:p>
      </dgm:t>
    </dgm:pt>
    <dgm:pt modelId="{C8F3E5EB-3963-4731-A825-7CC63AD40A0E}" type="sibTrans" cxnId="{83E7743C-BD7A-4540-B4C0-2558B81BB2CE}">
      <dgm:prSet/>
      <dgm:spPr/>
      <dgm:t>
        <a:bodyPr/>
        <a:lstStyle/>
        <a:p>
          <a:endParaRPr lang="en-US"/>
        </a:p>
      </dgm:t>
    </dgm:pt>
    <dgm:pt modelId="{5147F3AD-E17E-46D5-8D59-B704873EFBE9}">
      <dgm:prSet/>
      <dgm:spPr/>
      <dgm:t>
        <a:bodyPr/>
        <a:lstStyle/>
        <a:p>
          <a:r>
            <a:rPr lang="en-US"/>
            <a:t>Sacramental Relationships – Godparent / Sponsor</a:t>
          </a:r>
          <a:endParaRPr lang="en-US" dirty="0"/>
        </a:p>
      </dgm:t>
    </dgm:pt>
    <dgm:pt modelId="{2AE68887-341A-4094-BCEC-5090886E5F3B}" type="parTrans" cxnId="{4EDDECAC-1612-4681-AE35-2D437A835B0B}">
      <dgm:prSet/>
      <dgm:spPr/>
      <dgm:t>
        <a:bodyPr/>
        <a:lstStyle/>
        <a:p>
          <a:endParaRPr lang="en-US"/>
        </a:p>
      </dgm:t>
    </dgm:pt>
    <dgm:pt modelId="{01E732A9-1677-49F5-AB3F-C49F0405CF24}" type="sibTrans" cxnId="{4EDDECAC-1612-4681-AE35-2D437A835B0B}">
      <dgm:prSet/>
      <dgm:spPr/>
      <dgm:t>
        <a:bodyPr/>
        <a:lstStyle/>
        <a:p>
          <a:endParaRPr lang="en-US"/>
        </a:p>
      </dgm:t>
    </dgm:pt>
    <dgm:pt modelId="{C9709B89-9369-41A8-968F-AAC67964845C}">
      <dgm:prSet/>
      <dgm:spPr/>
      <dgm:t>
        <a:bodyPr/>
        <a:lstStyle/>
        <a:p>
          <a:r>
            <a:rPr lang="en-US"/>
            <a:t>Ministry Leaders / Catechists / Coaches </a:t>
          </a:r>
          <a:endParaRPr lang="en-US" dirty="0"/>
        </a:p>
      </dgm:t>
    </dgm:pt>
    <dgm:pt modelId="{F6944810-193E-4B17-8896-60D5D8ABC4B3}" type="parTrans" cxnId="{C0E66C88-F59C-4D47-89EF-7666869BF51D}">
      <dgm:prSet/>
      <dgm:spPr/>
      <dgm:t>
        <a:bodyPr/>
        <a:lstStyle/>
        <a:p>
          <a:endParaRPr lang="en-US"/>
        </a:p>
      </dgm:t>
    </dgm:pt>
    <dgm:pt modelId="{5DE4462C-8641-4D65-99D3-73D312A9CA82}" type="sibTrans" cxnId="{C0E66C88-F59C-4D47-89EF-7666869BF51D}">
      <dgm:prSet/>
      <dgm:spPr/>
      <dgm:t>
        <a:bodyPr/>
        <a:lstStyle/>
        <a:p>
          <a:endParaRPr lang="en-US"/>
        </a:p>
      </dgm:t>
    </dgm:pt>
    <dgm:pt modelId="{2BCF5BA2-4E54-4600-9556-C3E87814B4EB}">
      <dgm:prSet/>
      <dgm:spPr/>
      <dgm:t>
        <a:bodyPr/>
        <a:lstStyle/>
        <a:p>
          <a:r>
            <a:rPr lang="en-US"/>
            <a:t>Members of the Parish Family </a:t>
          </a:r>
          <a:endParaRPr lang="en-US" dirty="0"/>
        </a:p>
      </dgm:t>
    </dgm:pt>
    <dgm:pt modelId="{3E1D250A-A164-4B3F-97F9-491C48F23557}" type="parTrans" cxnId="{61E7B355-B9B8-40C2-87A0-A28FE487ECA0}">
      <dgm:prSet/>
      <dgm:spPr/>
      <dgm:t>
        <a:bodyPr/>
        <a:lstStyle/>
        <a:p>
          <a:endParaRPr lang="en-US"/>
        </a:p>
      </dgm:t>
    </dgm:pt>
    <dgm:pt modelId="{35E44D99-32D7-4336-91F1-103F9361053A}" type="sibTrans" cxnId="{61E7B355-B9B8-40C2-87A0-A28FE487ECA0}">
      <dgm:prSet/>
      <dgm:spPr/>
      <dgm:t>
        <a:bodyPr/>
        <a:lstStyle/>
        <a:p>
          <a:endParaRPr lang="en-US"/>
        </a:p>
      </dgm:t>
    </dgm:pt>
    <dgm:pt modelId="{E409770D-AF36-410F-B534-2ABD448DBE5B}">
      <dgm:prSet/>
      <dgm:spPr/>
      <dgm:t>
        <a:bodyPr/>
        <a:lstStyle/>
        <a:p>
          <a:r>
            <a:rPr lang="en-US"/>
            <a:t>Peers </a:t>
          </a:r>
          <a:endParaRPr lang="en-US" dirty="0"/>
        </a:p>
      </dgm:t>
    </dgm:pt>
    <dgm:pt modelId="{EA855620-35D3-4CCA-AB70-72261FC87628}" type="parTrans" cxnId="{C8A4FB98-6E73-4F05-A15F-174623B0806B}">
      <dgm:prSet/>
      <dgm:spPr/>
      <dgm:t>
        <a:bodyPr/>
        <a:lstStyle/>
        <a:p>
          <a:endParaRPr lang="en-US"/>
        </a:p>
      </dgm:t>
    </dgm:pt>
    <dgm:pt modelId="{060D53C4-E541-4B73-90BD-535C8557ED7E}" type="sibTrans" cxnId="{C8A4FB98-6E73-4F05-A15F-174623B0806B}">
      <dgm:prSet/>
      <dgm:spPr/>
      <dgm:t>
        <a:bodyPr/>
        <a:lstStyle/>
        <a:p>
          <a:endParaRPr lang="en-US"/>
        </a:p>
      </dgm:t>
    </dgm:pt>
    <dgm:pt modelId="{9E91D1E4-3247-4B65-B1B3-C7CCF2E1DA8E}" type="pres">
      <dgm:prSet presAssocID="{3A275EAB-3D26-44E9-B34C-2839ABB8F15E}" presName="linear" presStyleCnt="0">
        <dgm:presLayoutVars>
          <dgm:animLvl val="lvl"/>
          <dgm:resizeHandles val="exact"/>
        </dgm:presLayoutVars>
      </dgm:prSet>
      <dgm:spPr/>
    </dgm:pt>
    <dgm:pt modelId="{FD2CA7FC-DAC1-451F-9688-275CEDFB35D5}" type="pres">
      <dgm:prSet presAssocID="{ED834189-9EE2-4907-83DF-1D88D539455F}" presName="parentText" presStyleLbl="node1" presStyleIdx="0" presStyleCnt="5">
        <dgm:presLayoutVars>
          <dgm:chMax val="0"/>
          <dgm:bulletEnabled val="1"/>
        </dgm:presLayoutVars>
      </dgm:prSet>
      <dgm:spPr/>
    </dgm:pt>
    <dgm:pt modelId="{0F0A66D0-D7F8-4449-BE2D-E4060B0A629E}" type="pres">
      <dgm:prSet presAssocID="{C8F3E5EB-3963-4731-A825-7CC63AD40A0E}" presName="spacer" presStyleCnt="0"/>
      <dgm:spPr/>
    </dgm:pt>
    <dgm:pt modelId="{64C9DACD-1DBD-4F2F-901D-C99C295C801B}" type="pres">
      <dgm:prSet presAssocID="{5147F3AD-E17E-46D5-8D59-B704873EFBE9}" presName="parentText" presStyleLbl="node1" presStyleIdx="1" presStyleCnt="5">
        <dgm:presLayoutVars>
          <dgm:chMax val="0"/>
          <dgm:bulletEnabled val="1"/>
        </dgm:presLayoutVars>
      </dgm:prSet>
      <dgm:spPr/>
    </dgm:pt>
    <dgm:pt modelId="{E7A925C3-8EBF-4E5D-B0CA-2E691C3764E4}" type="pres">
      <dgm:prSet presAssocID="{01E732A9-1677-49F5-AB3F-C49F0405CF24}" presName="spacer" presStyleCnt="0"/>
      <dgm:spPr/>
    </dgm:pt>
    <dgm:pt modelId="{1A07543C-70F2-404F-ADBC-EB5D4795387D}" type="pres">
      <dgm:prSet presAssocID="{C9709B89-9369-41A8-968F-AAC67964845C}" presName="parentText" presStyleLbl="node1" presStyleIdx="2" presStyleCnt="5">
        <dgm:presLayoutVars>
          <dgm:chMax val="0"/>
          <dgm:bulletEnabled val="1"/>
        </dgm:presLayoutVars>
      </dgm:prSet>
      <dgm:spPr/>
    </dgm:pt>
    <dgm:pt modelId="{263996A5-1CE7-41EF-A1F8-4A8F2D33D402}" type="pres">
      <dgm:prSet presAssocID="{5DE4462C-8641-4D65-99D3-73D312A9CA82}" presName="spacer" presStyleCnt="0"/>
      <dgm:spPr/>
    </dgm:pt>
    <dgm:pt modelId="{81B49725-57C8-4492-BAB3-08EA8EA1E5CD}" type="pres">
      <dgm:prSet presAssocID="{2BCF5BA2-4E54-4600-9556-C3E87814B4EB}" presName="parentText" presStyleLbl="node1" presStyleIdx="3" presStyleCnt="5">
        <dgm:presLayoutVars>
          <dgm:chMax val="0"/>
          <dgm:bulletEnabled val="1"/>
        </dgm:presLayoutVars>
      </dgm:prSet>
      <dgm:spPr/>
    </dgm:pt>
    <dgm:pt modelId="{02F2FBD4-0A03-4B55-AA17-EE7043D0A42E}" type="pres">
      <dgm:prSet presAssocID="{35E44D99-32D7-4336-91F1-103F9361053A}" presName="spacer" presStyleCnt="0"/>
      <dgm:spPr/>
    </dgm:pt>
    <dgm:pt modelId="{004963C6-5B1A-4BE0-ADC6-0708A7BDFB36}" type="pres">
      <dgm:prSet presAssocID="{E409770D-AF36-410F-B534-2ABD448DBE5B}" presName="parentText" presStyleLbl="node1" presStyleIdx="4" presStyleCnt="5">
        <dgm:presLayoutVars>
          <dgm:chMax val="0"/>
          <dgm:bulletEnabled val="1"/>
        </dgm:presLayoutVars>
      </dgm:prSet>
      <dgm:spPr/>
    </dgm:pt>
  </dgm:ptLst>
  <dgm:cxnLst>
    <dgm:cxn modelId="{742F340D-1288-4587-91B2-B321AAD317DA}" type="presOf" srcId="{ED834189-9EE2-4907-83DF-1D88D539455F}" destId="{FD2CA7FC-DAC1-451F-9688-275CEDFB35D5}" srcOrd="0" destOrd="0" presId="urn:microsoft.com/office/officeart/2005/8/layout/vList2"/>
    <dgm:cxn modelId="{83E7743C-BD7A-4540-B4C0-2558B81BB2CE}" srcId="{3A275EAB-3D26-44E9-B34C-2839ABB8F15E}" destId="{ED834189-9EE2-4907-83DF-1D88D539455F}" srcOrd="0" destOrd="0" parTransId="{844FB314-A39C-4CBB-9860-D9FB94A69033}" sibTransId="{C8F3E5EB-3963-4731-A825-7CC63AD40A0E}"/>
    <dgm:cxn modelId="{41AC1549-CB59-4A39-BDEA-08DBB071C958}" type="presOf" srcId="{3A275EAB-3D26-44E9-B34C-2839ABB8F15E}" destId="{9E91D1E4-3247-4B65-B1B3-C7CCF2E1DA8E}" srcOrd="0" destOrd="0" presId="urn:microsoft.com/office/officeart/2005/8/layout/vList2"/>
    <dgm:cxn modelId="{D3BC484B-1544-455F-AC1F-5902C18C1617}" type="presOf" srcId="{C9709B89-9369-41A8-968F-AAC67964845C}" destId="{1A07543C-70F2-404F-ADBC-EB5D4795387D}" srcOrd="0" destOrd="0" presId="urn:microsoft.com/office/officeart/2005/8/layout/vList2"/>
    <dgm:cxn modelId="{61E7B355-B9B8-40C2-87A0-A28FE487ECA0}" srcId="{3A275EAB-3D26-44E9-B34C-2839ABB8F15E}" destId="{2BCF5BA2-4E54-4600-9556-C3E87814B4EB}" srcOrd="3" destOrd="0" parTransId="{3E1D250A-A164-4B3F-97F9-491C48F23557}" sibTransId="{35E44D99-32D7-4336-91F1-103F9361053A}"/>
    <dgm:cxn modelId="{C0E66C88-F59C-4D47-89EF-7666869BF51D}" srcId="{3A275EAB-3D26-44E9-B34C-2839ABB8F15E}" destId="{C9709B89-9369-41A8-968F-AAC67964845C}" srcOrd="2" destOrd="0" parTransId="{F6944810-193E-4B17-8896-60D5D8ABC4B3}" sibTransId="{5DE4462C-8641-4D65-99D3-73D312A9CA82}"/>
    <dgm:cxn modelId="{C8A4FB98-6E73-4F05-A15F-174623B0806B}" srcId="{3A275EAB-3D26-44E9-B34C-2839ABB8F15E}" destId="{E409770D-AF36-410F-B534-2ABD448DBE5B}" srcOrd="4" destOrd="0" parTransId="{EA855620-35D3-4CCA-AB70-72261FC87628}" sibTransId="{060D53C4-E541-4B73-90BD-535C8557ED7E}"/>
    <dgm:cxn modelId="{2F4E92A8-6B17-4487-8EFD-FB9F2B886725}" type="presOf" srcId="{2BCF5BA2-4E54-4600-9556-C3E87814B4EB}" destId="{81B49725-57C8-4492-BAB3-08EA8EA1E5CD}" srcOrd="0" destOrd="0" presId="urn:microsoft.com/office/officeart/2005/8/layout/vList2"/>
    <dgm:cxn modelId="{4EDDECAC-1612-4681-AE35-2D437A835B0B}" srcId="{3A275EAB-3D26-44E9-B34C-2839ABB8F15E}" destId="{5147F3AD-E17E-46D5-8D59-B704873EFBE9}" srcOrd="1" destOrd="0" parTransId="{2AE68887-341A-4094-BCEC-5090886E5F3B}" sibTransId="{01E732A9-1677-49F5-AB3F-C49F0405CF24}"/>
    <dgm:cxn modelId="{B2F7A6D5-D581-412F-B5DB-93279324C9B8}" type="presOf" srcId="{E409770D-AF36-410F-B534-2ABD448DBE5B}" destId="{004963C6-5B1A-4BE0-ADC6-0708A7BDFB36}" srcOrd="0" destOrd="0" presId="urn:microsoft.com/office/officeart/2005/8/layout/vList2"/>
    <dgm:cxn modelId="{052AFED9-FFD0-475F-8512-428EF45EDB08}" type="presOf" srcId="{5147F3AD-E17E-46D5-8D59-B704873EFBE9}" destId="{64C9DACD-1DBD-4F2F-901D-C99C295C801B}" srcOrd="0" destOrd="0" presId="urn:microsoft.com/office/officeart/2005/8/layout/vList2"/>
    <dgm:cxn modelId="{A0200C30-10AE-4738-8EA3-19E2BED32353}" type="presParOf" srcId="{9E91D1E4-3247-4B65-B1B3-C7CCF2E1DA8E}" destId="{FD2CA7FC-DAC1-451F-9688-275CEDFB35D5}" srcOrd="0" destOrd="0" presId="urn:microsoft.com/office/officeart/2005/8/layout/vList2"/>
    <dgm:cxn modelId="{87CF593E-F2B9-41E6-A784-C04DDB0F2C0A}" type="presParOf" srcId="{9E91D1E4-3247-4B65-B1B3-C7CCF2E1DA8E}" destId="{0F0A66D0-D7F8-4449-BE2D-E4060B0A629E}" srcOrd="1" destOrd="0" presId="urn:microsoft.com/office/officeart/2005/8/layout/vList2"/>
    <dgm:cxn modelId="{B9032080-2106-4708-9C8F-6D847B1CFB46}" type="presParOf" srcId="{9E91D1E4-3247-4B65-B1B3-C7CCF2E1DA8E}" destId="{64C9DACD-1DBD-4F2F-901D-C99C295C801B}" srcOrd="2" destOrd="0" presId="urn:microsoft.com/office/officeart/2005/8/layout/vList2"/>
    <dgm:cxn modelId="{9C4D59B1-AC5E-4BD3-8CB2-5653C713AD85}" type="presParOf" srcId="{9E91D1E4-3247-4B65-B1B3-C7CCF2E1DA8E}" destId="{E7A925C3-8EBF-4E5D-B0CA-2E691C3764E4}" srcOrd="3" destOrd="0" presId="urn:microsoft.com/office/officeart/2005/8/layout/vList2"/>
    <dgm:cxn modelId="{CB19C314-07CF-4671-8382-72B4C5AB608C}" type="presParOf" srcId="{9E91D1E4-3247-4B65-B1B3-C7CCF2E1DA8E}" destId="{1A07543C-70F2-404F-ADBC-EB5D4795387D}" srcOrd="4" destOrd="0" presId="urn:microsoft.com/office/officeart/2005/8/layout/vList2"/>
    <dgm:cxn modelId="{CB6C1593-28F4-4FE7-90F1-1FE6884100F0}" type="presParOf" srcId="{9E91D1E4-3247-4B65-B1B3-C7CCF2E1DA8E}" destId="{263996A5-1CE7-41EF-A1F8-4A8F2D33D402}" srcOrd="5" destOrd="0" presId="urn:microsoft.com/office/officeart/2005/8/layout/vList2"/>
    <dgm:cxn modelId="{A6201729-3B91-4B3D-8346-69BD14E5E2DD}" type="presParOf" srcId="{9E91D1E4-3247-4B65-B1B3-C7CCF2E1DA8E}" destId="{81B49725-57C8-4492-BAB3-08EA8EA1E5CD}" srcOrd="6" destOrd="0" presId="urn:microsoft.com/office/officeart/2005/8/layout/vList2"/>
    <dgm:cxn modelId="{043D989C-DC5A-460E-BB24-B7C69530431C}" type="presParOf" srcId="{9E91D1E4-3247-4B65-B1B3-C7CCF2E1DA8E}" destId="{02F2FBD4-0A03-4B55-AA17-EE7043D0A42E}" srcOrd="7" destOrd="0" presId="urn:microsoft.com/office/officeart/2005/8/layout/vList2"/>
    <dgm:cxn modelId="{8252D595-4EFA-4075-8C0B-6C16E43D1712}" type="presParOf" srcId="{9E91D1E4-3247-4B65-B1B3-C7CCF2E1DA8E}" destId="{004963C6-5B1A-4BE0-ADC6-0708A7BDFB3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A6FC3-B90F-40BF-9622-B0ED9C8F4B5A}"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312F9D95-05A0-4221-A28F-45D16BE8C53A}">
      <dgm:prSet phldrT="[Text]" custT="1"/>
      <dgm:spPr/>
      <dgm:t>
        <a:bodyPr/>
        <a:lstStyle/>
        <a:p>
          <a:r>
            <a:rPr lang="en-US" sz="2400" dirty="0"/>
            <a:t>Person to Person Accompaniment</a:t>
          </a:r>
        </a:p>
      </dgm:t>
    </dgm:pt>
    <dgm:pt modelId="{30A3B8B5-205F-40F3-8D5D-0AB2CDECAD6F}" type="parTrans" cxnId="{6FB0D0B8-33AD-4471-BFFD-BF441650C77A}">
      <dgm:prSet/>
      <dgm:spPr/>
      <dgm:t>
        <a:bodyPr/>
        <a:lstStyle/>
        <a:p>
          <a:endParaRPr lang="en-US"/>
        </a:p>
      </dgm:t>
    </dgm:pt>
    <dgm:pt modelId="{DDF67750-B210-46D3-9B62-6E74F83FF042}" type="sibTrans" cxnId="{6FB0D0B8-33AD-4471-BFFD-BF441650C77A}">
      <dgm:prSet/>
      <dgm:spPr/>
      <dgm:t>
        <a:bodyPr/>
        <a:lstStyle/>
        <a:p>
          <a:endParaRPr lang="en-US"/>
        </a:p>
      </dgm:t>
    </dgm:pt>
    <dgm:pt modelId="{1D012458-6C25-4364-B138-0DEA6CC1C5F9}">
      <dgm:prSet phldrT="[Text]" custT="1"/>
      <dgm:spPr/>
      <dgm:t>
        <a:bodyPr/>
        <a:lstStyle/>
        <a:p>
          <a:r>
            <a:rPr lang="en-US" sz="2400" dirty="0"/>
            <a:t>Formation of Youth </a:t>
          </a:r>
        </a:p>
      </dgm:t>
    </dgm:pt>
    <dgm:pt modelId="{72717FF7-6556-45B3-8319-50E0FD35464C}" type="parTrans" cxnId="{4127191A-0A19-4130-BF51-BC4DE15BE0CF}">
      <dgm:prSet/>
      <dgm:spPr/>
      <dgm:t>
        <a:bodyPr/>
        <a:lstStyle/>
        <a:p>
          <a:endParaRPr lang="en-US"/>
        </a:p>
      </dgm:t>
    </dgm:pt>
    <dgm:pt modelId="{2D3DCE71-B235-4616-9F58-E83F7D64BC51}" type="sibTrans" cxnId="{4127191A-0A19-4130-BF51-BC4DE15BE0CF}">
      <dgm:prSet/>
      <dgm:spPr/>
      <dgm:t>
        <a:bodyPr/>
        <a:lstStyle/>
        <a:p>
          <a:endParaRPr lang="en-US"/>
        </a:p>
      </dgm:t>
    </dgm:pt>
    <dgm:pt modelId="{863569B9-7766-4BC4-BE6D-AF3A523613BF}">
      <dgm:prSet phldrT="[Text]" custT="1"/>
      <dgm:spPr/>
      <dgm:t>
        <a:bodyPr/>
        <a:lstStyle/>
        <a:p>
          <a:r>
            <a:rPr lang="en-US" sz="2400" dirty="0"/>
            <a:t>Witness </a:t>
          </a:r>
        </a:p>
      </dgm:t>
    </dgm:pt>
    <dgm:pt modelId="{1A1D9D72-2063-4F2C-BD0F-E98D6D8DCD20}" type="parTrans" cxnId="{594BB665-C469-4FDE-9FA8-49D0D9BE82B8}">
      <dgm:prSet/>
      <dgm:spPr/>
      <dgm:t>
        <a:bodyPr/>
        <a:lstStyle/>
        <a:p>
          <a:endParaRPr lang="en-US"/>
        </a:p>
      </dgm:t>
    </dgm:pt>
    <dgm:pt modelId="{8CEA38F3-CAAF-4DB7-B299-BA9814F5BB34}" type="sibTrans" cxnId="{594BB665-C469-4FDE-9FA8-49D0D9BE82B8}">
      <dgm:prSet/>
      <dgm:spPr/>
      <dgm:t>
        <a:bodyPr/>
        <a:lstStyle/>
        <a:p>
          <a:endParaRPr lang="en-US"/>
        </a:p>
      </dgm:t>
    </dgm:pt>
    <dgm:pt modelId="{5377D1BE-3EF9-40C9-A378-7ACB0A942E3B}">
      <dgm:prSet phldrT="[Text]" custT="1"/>
      <dgm:spPr/>
      <dgm:t>
        <a:bodyPr/>
        <a:lstStyle/>
        <a:p>
          <a:r>
            <a:rPr lang="en-US" sz="2400" dirty="0"/>
            <a:t>Engagement in Community </a:t>
          </a:r>
        </a:p>
      </dgm:t>
    </dgm:pt>
    <dgm:pt modelId="{DB6D0E96-8AFD-45E0-8757-287CE5311129}" type="parTrans" cxnId="{187A9957-4100-423D-9F3A-06BB9E2B5EFE}">
      <dgm:prSet/>
      <dgm:spPr/>
      <dgm:t>
        <a:bodyPr/>
        <a:lstStyle/>
        <a:p>
          <a:endParaRPr lang="en-US"/>
        </a:p>
      </dgm:t>
    </dgm:pt>
    <dgm:pt modelId="{BBCCA363-8822-47E9-B74D-69C5A1E9C473}" type="sibTrans" cxnId="{187A9957-4100-423D-9F3A-06BB9E2B5EFE}">
      <dgm:prSet/>
      <dgm:spPr/>
      <dgm:t>
        <a:bodyPr/>
        <a:lstStyle/>
        <a:p>
          <a:endParaRPr lang="en-US"/>
        </a:p>
      </dgm:t>
    </dgm:pt>
    <dgm:pt modelId="{9A1BD667-4839-4D68-BE0D-87524D9FDBB8}" type="pres">
      <dgm:prSet presAssocID="{740A6FC3-B90F-40BF-9622-B0ED9C8F4B5A}" presName="cycle" presStyleCnt="0">
        <dgm:presLayoutVars>
          <dgm:dir/>
          <dgm:resizeHandles val="exact"/>
        </dgm:presLayoutVars>
      </dgm:prSet>
      <dgm:spPr/>
    </dgm:pt>
    <dgm:pt modelId="{12C72A88-1501-4F5E-990F-5A71051762F8}" type="pres">
      <dgm:prSet presAssocID="{312F9D95-05A0-4221-A28F-45D16BE8C53A}" presName="node" presStyleLbl="node1" presStyleIdx="0" presStyleCnt="4" custScaleX="233863">
        <dgm:presLayoutVars>
          <dgm:bulletEnabled val="1"/>
        </dgm:presLayoutVars>
      </dgm:prSet>
      <dgm:spPr/>
    </dgm:pt>
    <dgm:pt modelId="{B10F8C10-4C7A-4BA3-B030-7B350E66EF2C}" type="pres">
      <dgm:prSet presAssocID="{DDF67750-B210-46D3-9B62-6E74F83FF042}" presName="sibTrans" presStyleLbl="sibTrans2D1" presStyleIdx="0" presStyleCnt="4"/>
      <dgm:spPr/>
    </dgm:pt>
    <dgm:pt modelId="{DCD93528-5C8C-4AA9-A8DB-073C30D510B5}" type="pres">
      <dgm:prSet presAssocID="{DDF67750-B210-46D3-9B62-6E74F83FF042}" presName="connectorText" presStyleLbl="sibTrans2D1" presStyleIdx="0" presStyleCnt="4"/>
      <dgm:spPr/>
    </dgm:pt>
    <dgm:pt modelId="{2ADB9F0D-51B9-485F-A6FF-E007FA420239}" type="pres">
      <dgm:prSet presAssocID="{1D012458-6C25-4364-B138-0DEA6CC1C5F9}" presName="node" presStyleLbl="node1" presStyleIdx="1" presStyleCnt="4" custScaleX="233863">
        <dgm:presLayoutVars>
          <dgm:bulletEnabled val="1"/>
        </dgm:presLayoutVars>
      </dgm:prSet>
      <dgm:spPr/>
    </dgm:pt>
    <dgm:pt modelId="{62F086D3-9C8F-441A-9DFE-AB940DA21449}" type="pres">
      <dgm:prSet presAssocID="{2D3DCE71-B235-4616-9F58-E83F7D64BC51}" presName="sibTrans" presStyleLbl="sibTrans2D1" presStyleIdx="1" presStyleCnt="4"/>
      <dgm:spPr/>
    </dgm:pt>
    <dgm:pt modelId="{5AF4101C-0F54-4150-837A-1A825BDE01CB}" type="pres">
      <dgm:prSet presAssocID="{2D3DCE71-B235-4616-9F58-E83F7D64BC51}" presName="connectorText" presStyleLbl="sibTrans2D1" presStyleIdx="1" presStyleCnt="4"/>
      <dgm:spPr/>
    </dgm:pt>
    <dgm:pt modelId="{81836F09-AAC4-44B8-B6CF-45527303CA58}" type="pres">
      <dgm:prSet presAssocID="{863569B9-7766-4BC4-BE6D-AF3A523613BF}" presName="node" presStyleLbl="node1" presStyleIdx="2" presStyleCnt="4" custScaleX="233863">
        <dgm:presLayoutVars>
          <dgm:bulletEnabled val="1"/>
        </dgm:presLayoutVars>
      </dgm:prSet>
      <dgm:spPr/>
    </dgm:pt>
    <dgm:pt modelId="{A0E22C1E-656C-4D39-BE38-59C407214B44}" type="pres">
      <dgm:prSet presAssocID="{8CEA38F3-CAAF-4DB7-B299-BA9814F5BB34}" presName="sibTrans" presStyleLbl="sibTrans2D1" presStyleIdx="2" presStyleCnt="4"/>
      <dgm:spPr/>
    </dgm:pt>
    <dgm:pt modelId="{F77A6ACF-5845-44C0-A973-FB5F96A3230B}" type="pres">
      <dgm:prSet presAssocID="{8CEA38F3-CAAF-4DB7-B299-BA9814F5BB34}" presName="connectorText" presStyleLbl="sibTrans2D1" presStyleIdx="2" presStyleCnt="4"/>
      <dgm:spPr/>
    </dgm:pt>
    <dgm:pt modelId="{49E1EF48-B06E-490D-B951-52EA837CE339}" type="pres">
      <dgm:prSet presAssocID="{5377D1BE-3EF9-40C9-A378-7ACB0A942E3B}" presName="node" presStyleLbl="node1" presStyleIdx="3" presStyleCnt="4" custScaleX="233863">
        <dgm:presLayoutVars>
          <dgm:bulletEnabled val="1"/>
        </dgm:presLayoutVars>
      </dgm:prSet>
      <dgm:spPr/>
    </dgm:pt>
    <dgm:pt modelId="{721C51AC-D414-4E0F-82F6-36531E3AC706}" type="pres">
      <dgm:prSet presAssocID="{BBCCA363-8822-47E9-B74D-69C5A1E9C473}" presName="sibTrans" presStyleLbl="sibTrans2D1" presStyleIdx="3" presStyleCnt="4"/>
      <dgm:spPr/>
    </dgm:pt>
    <dgm:pt modelId="{EF8D67FA-B34B-4167-84FE-90A4535B7411}" type="pres">
      <dgm:prSet presAssocID="{BBCCA363-8822-47E9-B74D-69C5A1E9C473}" presName="connectorText" presStyleLbl="sibTrans2D1" presStyleIdx="3" presStyleCnt="4"/>
      <dgm:spPr/>
    </dgm:pt>
  </dgm:ptLst>
  <dgm:cxnLst>
    <dgm:cxn modelId="{516C9E06-DFD4-4E0A-A374-D90609A3433C}" type="presOf" srcId="{BBCCA363-8822-47E9-B74D-69C5A1E9C473}" destId="{EF8D67FA-B34B-4167-84FE-90A4535B7411}" srcOrd="1" destOrd="0" presId="urn:microsoft.com/office/officeart/2005/8/layout/cycle2"/>
    <dgm:cxn modelId="{C94D7307-0302-4844-9BBD-803DF8F17E5A}" type="presOf" srcId="{2D3DCE71-B235-4616-9F58-E83F7D64BC51}" destId="{5AF4101C-0F54-4150-837A-1A825BDE01CB}" srcOrd="1" destOrd="0" presId="urn:microsoft.com/office/officeart/2005/8/layout/cycle2"/>
    <dgm:cxn modelId="{1FE9400A-CE5C-475D-B188-07DF95666389}" type="presOf" srcId="{312F9D95-05A0-4221-A28F-45D16BE8C53A}" destId="{12C72A88-1501-4F5E-990F-5A71051762F8}" srcOrd="0" destOrd="0" presId="urn:microsoft.com/office/officeart/2005/8/layout/cycle2"/>
    <dgm:cxn modelId="{4127191A-0A19-4130-BF51-BC4DE15BE0CF}" srcId="{740A6FC3-B90F-40BF-9622-B0ED9C8F4B5A}" destId="{1D012458-6C25-4364-B138-0DEA6CC1C5F9}" srcOrd="1" destOrd="0" parTransId="{72717FF7-6556-45B3-8319-50E0FD35464C}" sibTransId="{2D3DCE71-B235-4616-9F58-E83F7D64BC51}"/>
    <dgm:cxn modelId="{E4653421-CD3E-4256-831C-82399E43F2AF}" type="presOf" srcId="{8CEA38F3-CAAF-4DB7-B299-BA9814F5BB34}" destId="{F77A6ACF-5845-44C0-A973-FB5F96A3230B}" srcOrd="1" destOrd="0" presId="urn:microsoft.com/office/officeart/2005/8/layout/cycle2"/>
    <dgm:cxn modelId="{ADE9A13A-8CE6-4310-BD33-33D1E5B0E49B}" type="presOf" srcId="{1D012458-6C25-4364-B138-0DEA6CC1C5F9}" destId="{2ADB9F0D-51B9-485F-A6FF-E007FA420239}" srcOrd="0" destOrd="0" presId="urn:microsoft.com/office/officeart/2005/8/layout/cycle2"/>
    <dgm:cxn modelId="{79162B42-9672-436B-BAC6-196D061303B9}" type="presOf" srcId="{740A6FC3-B90F-40BF-9622-B0ED9C8F4B5A}" destId="{9A1BD667-4839-4D68-BE0D-87524D9FDBB8}" srcOrd="0" destOrd="0" presId="urn:microsoft.com/office/officeart/2005/8/layout/cycle2"/>
    <dgm:cxn modelId="{594BB665-C469-4FDE-9FA8-49D0D9BE82B8}" srcId="{740A6FC3-B90F-40BF-9622-B0ED9C8F4B5A}" destId="{863569B9-7766-4BC4-BE6D-AF3A523613BF}" srcOrd="2" destOrd="0" parTransId="{1A1D9D72-2063-4F2C-BD0F-E98D6D8DCD20}" sibTransId="{8CEA38F3-CAAF-4DB7-B299-BA9814F5BB34}"/>
    <dgm:cxn modelId="{F1EB0C6A-94ED-426C-B708-EB218E98F686}" type="presOf" srcId="{5377D1BE-3EF9-40C9-A378-7ACB0A942E3B}" destId="{49E1EF48-B06E-490D-B951-52EA837CE339}" srcOrd="0" destOrd="0" presId="urn:microsoft.com/office/officeart/2005/8/layout/cycle2"/>
    <dgm:cxn modelId="{8C84626A-ADE4-4169-B6B9-D9F72E6A4A94}" type="presOf" srcId="{2D3DCE71-B235-4616-9F58-E83F7D64BC51}" destId="{62F086D3-9C8F-441A-9DFE-AB940DA21449}" srcOrd="0" destOrd="0" presId="urn:microsoft.com/office/officeart/2005/8/layout/cycle2"/>
    <dgm:cxn modelId="{914C7170-42DE-475C-84C1-C2017AA238CE}" type="presOf" srcId="{DDF67750-B210-46D3-9B62-6E74F83FF042}" destId="{DCD93528-5C8C-4AA9-A8DB-073C30D510B5}" srcOrd="1" destOrd="0" presId="urn:microsoft.com/office/officeart/2005/8/layout/cycle2"/>
    <dgm:cxn modelId="{187A9957-4100-423D-9F3A-06BB9E2B5EFE}" srcId="{740A6FC3-B90F-40BF-9622-B0ED9C8F4B5A}" destId="{5377D1BE-3EF9-40C9-A378-7ACB0A942E3B}" srcOrd="3" destOrd="0" parTransId="{DB6D0E96-8AFD-45E0-8757-287CE5311129}" sibTransId="{BBCCA363-8822-47E9-B74D-69C5A1E9C473}"/>
    <dgm:cxn modelId="{1BC63F82-90F9-4889-8B65-DF086D8BD97C}" type="presOf" srcId="{8CEA38F3-CAAF-4DB7-B299-BA9814F5BB34}" destId="{A0E22C1E-656C-4D39-BE38-59C407214B44}" srcOrd="0" destOrd="0" presId="urn:microsoft.com/office/officeart/2005/8/layout/cycle2"/>
    <dgm:cxn modelId="{2BE3F98B-F251-4296-9DDB-862558661D31}" type="presOf" srcId="{BBCCA363-8822-47E9-B74D-69C5A1E9C473}" destId="{721C51AC-D414-4E0F-82F6-36531E3AC706}" srcOrd="0" destOrd="0" presId="urn:microsoft.com/office/officeart/2005/8/layout/cycle2"/>
    <dgm:cxn modelId="{9507AB9E-005D-4DB9-BC66-F5A754F602D0}" type="presOf" srcId="{DDF67750-B210-46D3-9B62-6E74F83FF042}" destId="{B10F8C10-4C7A-4BA3-B030-7B350E66EF2C}" srcOrd="0" destOrd="0" presId="urn:microsoft.com/office/officeart/2005/8/layout/cycle2"/>
    <dgm:cxn modelId="{6FB0D0B8-33AD-4471-BFFD-BF441650C77A}" srcId="{740A6FC3-B90F-40BF-9622-B0ED9C8F4B5A}" destId="{312F9D95-05A0-4221-A28F-45D16BE8C53A}" srcOrd="0" destOrd="0" parTransId="{30A3B8B5-205F-40F3-8D5D-0AB2CDECAD6F}" sibTransId="{DDF67750-B210-46D3-9B62-6E74F83FF042}"/>
    <dgm:cxn modelId="{9706AAE3-02A5-4BCF-871E-9EAA36985E80}" type="presOf" srcId="{863569B9-7766-4BC4-BE6D-AF3A523613BF}" destId="{81836F09-AAC4-44B8-B6CF-45527303CA58}" srcOrd="0" destOrd="0" presId="urn:microsoft.com/office/officeart/2005/8/layout/cycle2"/>
    <dgm:cxn modelId="{ABE6A74D-21CE-40B2-8DA3-DBA8612650ED}" type="presParOf" srcId="{9A1BD667-4839-4D68-BE0D-87524D9FDBB8}" destId="{12C72A88-1501-4F5E-990F-5A71051762F8}" srcOrd="0" destOrd="0" presId="urn:microsoft.com/office/officeart/2005/8/layout/cycle2"/>
    <dgm:cxn modelId="{DF685E9D-AE21-4F4A-8B72-7DB764EA689F}" type="presParOf" srcId="{9A1BD667-4839-4D68-BE0D-87524D9FDBB8}" destId="{B10F8C10-4C7A-4BA3-B030-7B350E66EF2C}" srcOrd="1" destOrd="0" presId="urn:microsoft.com/office/officeart/2005/8/layout/cycle2"/>
    <dgm:cxn modelId="{1EAE9DF1-9112-4C96-A854-CDBBC0910612}" type="presParOf" srcId="{B10F8C10-4C7A-4BA3-B030-7B350E66EF2C}" destId="{DCD93528-5C8C-4AA9-A8DB-073C30D510B5}" srcOrd="0" destOrd="0" presId="urn:microsoft.com/office/officeart/2005/8/layout/cycle2"/>
    <dgm:cxn modelId="{8BCEB44D-0FA8-4A92-8B75-2A54B0A345F6}" type="presParOf" srcId="{9A1BD667-4839-4D68-BE0D-87524D9FDBB8}" destId="{2ADB9F0D-51B9-485F-A6FF-E007FA420239}" srcOrd="2" destOrd="0" presId="urn:microsoft.com/office/officeart/2005/8/layout/cycle2"/>
    <dgm:cxn modelId="{72023C6C-C18E-4C85-A628-F2F8410407C1}" type="presParOf" srcId="{9A1BD667-4839-4D68-BE0D-87524D9FDBB8}" destId="{62F086D3-9C8F-441A-9DFE-AB940DA21449}" srcOrd="3" destOrd="0" presId="urn:microsoft.com/office/officeart/2005/8/layout/cycle2"/>
    <dgm:cxn modelId="{433313DA-E39E-495E-82F9-56A38BB6D822}" type="presParOf" srcId="{62F086D3-9C8F-441A-9DFE-AB940DA21449}" destId="{5AF4101C-0F54-4150-837A-1A825BDE01CB}" srcOrd="0" destOrd="0" presId="urn:microsoft.com/office/officeart/2005/8/layout/cycle2"/>
    <dgm:cxn modelId="{19BAED0F-F62E-4C52-8B13-B57C324B1435}" type="presParOf" srcId="{9A1BD667-4839-4D68-BE0D-87524D9FDBB8}" destId="{81836F09-AAC4-44B8-B6CF-45527303CA58}" srcOrd="4" destOrd="0" presId="urn:microsoft.com/office/officeart/2005/8/layout/cycle2"/>
    <dgm:cxn modelId="{31B99E7A-4DB5-4B36-A7E2-50EBEA870AE2}" type="presParOf" srcId="{9A1BD667-4839-4D68-BE0D-87524D9FDBB8}" destId="{A0E22C1E-656C-4D39-BE38-59C407214B44}" srcOrd="5" destOrd="0" presId="urn:microsoft.com/office/officeart/2005/8/layout/cycle2"/>
    <dgm:cxn modelId="{969D60BD-2D9C-4878-90FC-CB666DBD51F6}" type="presParOf" srcId="{A0E22C1E-656C-4D39-BE38-59C407214B44}" destId="{F77A6ACF-5845-44C0-A973-FB5F96A3230B}" srcOrd="0" destOrd="0" presId="urn:microsoft.com/office/officeart/2005/8/layout/cycle2"/>
    <dgm:cxn modelId="{88C87321-CDAC-4D77-80F3-90649B5E9EA3}" type="presParOf" srcId="{9A1BD667-4839-4D68-BE0D-87524D9FDBB8}" destId="{49E1EF48-B06E-490D-B951-52EA837CE339}" srcOrd="6" destOrd="0" presId="urn:microsoft.com/office/officeart/2005/8/layout/cycle2"/>
    <dgm:cxn modelId="{9E853B83-1275-4790-9197-69E0D4D089A5}" type="presParOf" srcId="{9A1BD667-4839-4D68-BE0D-87524D9FDBB8}" destId="{721C51AC-D414-4E0F-82F6-36531E3AC706}" srcOrd="7" destOrd="0" presId="urn:microsoft.com/office/officeart/2005/8/layout/cycle2"/>
    <dgm:cxn modelId="{113800A8-8FB9-4D36-AE3E-CE4FB5759EE5}" type="presParOf" srcId="{721C51AC-D414-4E0F-82F6-36531E3AC706}" destId="{EF8D67FA-B34B-4167-84FE-90A4535B741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87688-EBEE-477B-B2B8-027286E8ADD9}">
      <dsp:nvSpPr>
        <dsp:cNvPr id="0" name=""/>
        <dsp:cNvSpPr/>
      </dsp:nvSpPr>
      <dsp:spPr>
        <a:xfrm>
          <a:off x="0" y="2315"/>
          <a:ext cx="6261100" cy="11734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4CE52-CA0D-4653-8F95-AAD9910162C1}">
      <dsp:nvSpPr>
        <dsp:cNvPr id="0" name=""/>
        <dsp:cNvSpPr/>
      </dsp:nvSpPr>
      <dsp:spPr>
        <a:xfrm>
          <a:off x="354965" y="266339"/>
          <a:ext cx="645392" cy="645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3D707-E811-4BDE-A2BA-CCEB9C88CACA}">
      <dsp:nvSpPr>
        <dsp:cNvPr id="0" name=""/>
        <dsp:cNvSpPr/>
      </dsp:nvSpPr>
      <dsp:spPr>
        <a:xfrm>
          <a:off x="1355324" y="2315"/>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kern="1200" dirty="0"/>
            <a:t>Many youth feel disconnected from their communities.</a:t>
          </a:r>
        </a:p>
      </dsp:txBody>
      <dsp:txXfrm>
        <a:off x="1355324" y="2315"/>
        <a:ext cx="4905775" cy="1173440"/>
      </dsp:txXfrm>
    </dsp:sp>
    <dsp:sp modelId="{D9B3D413-ECC4-4425-9D59-BCFDEE89F876}">
      <dsp:nvSpPr>
        <dsp:cNvPr id="0" name=""/>
        <dsp:cNvSpPr/>
      </dsp:nvSpPr>
      <dsp:spPr>
        <a:xfrm>
          <a:off x="0" y="1469116"/>
          <a:ext cx="6261100" cy="11734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A7955-97FD-42E4-96F1-FA54A8E6318D}">
      <dsp:nvSpPr>
        <dsp:cNvPr id="0" name=""/>
        <dsp:cNvSpPr/>
      </dsp:nvSpPr>
      <dsp:spPr>
        <a:xfrm>
          <a:off x="354965" y="1733140"/>
          <a:ext cx="645392" cy="645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7204B-4244-4271-8940-241B296FB2ED}">
      <dsp:nvSpPr>
        <dsp:cNvPr id="0" name=""/>
        <dsp:cNvSpPr/>
      </dsp:nvSpPr>
      <dsp:spPr>
        <a:xfrm>
          <a:off x="1355324" y="1469116"/>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kern="1200" dirty="0"/>
            <a:t>Many families are disengaged from the parish and are not empowered to share faith at home. </a:t>
          </a:r>
        </a:p>
      </dsp:txBody>
      <dsp:txXfrm>
        <a:off x="1355324" y="1469116"/>
        <a:ext cx="4905775" cy="1173440"/>
      </dsp:txXfrm>
    </dsp:sp>
    <dsp:sp modelId="{DE0A9561-6D11-4006-A60D-C54F0B656DDF}">
      <dsp:nvSpPr>
        <dsp:cNvPr id="0" name=""/>
        <dsp:cNvSpPr/>
      </dsp:nvSpPr>
      <dsp:spPr>
        <a:xfrm>
          <a:off x="0" y="2935917"/>
          <a:ext cx="6261100" cy="11734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F8EC3-BEE8-4A76-B51E-1831FF8429D8}">
      <dsp:nvSpPr>
        <dsp:cNvPr id="0" name=""/>
        <dsp:cNvSpPr/>
      </dsp:nvSpPr>
      <dsp:spPr>
        <a:xfrm>
          <a:off x="354965" y="3199941"/>
          <a:ext cx="645392" cy="645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BBD6AA-239B-47EF-9266-34CCF0B3AD93}">
      <dsp:nvSpPr>
        <dsp:cNvPr id="0" name=""/>
        <dsp:cNvSpPr/>
      </dsp:nvSpPr>
      <dsp:spPr>
        <a:xfrm>
          <a:off x="1355324" y="2935917"/>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kern="1200" dirty="0"/>
            <a:t>Many youth do not have anyone to talk to about faith and their lives. </a:t>
          </a:r>
        </a:p>
      </dsp:txBody>
      <dsp:txXfrm>
        <a:off x="1355324" y="2935917"/>
        <a:ext cx="4905775" cy="1173440"/>
      </dsp:txXfrm>
    </dsp:sp>
    <dsp:sp modelId="{CF2E452D-3252-450B-BB8B-D5B34E619AE4}">
      <dsp:nvSpPr>
        <dsp:cNvPr id="0" name=""/>
        <dsp:cNvSpPr/>
      </dsp:nvSpPr>
      <dsp:spPr>
        <a:xfrm>
          <a:off x="0" y="4402718"/>
          <a:ext cx="6261100" cy="11734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DE1F2-09A7-448C-A608-77D6C3587ECC}">
      <dsp:nvSpPr>
        <dsp:cNvPr id="0" name=""/>
        <dsp:cNvSpPr/>
      </dsp:nvSpPr>
      <dsp:spPr>
        <a:xfrm>
          <a:off x="354965" y="4666742"/>
          <a:ext cx="645392" cy="645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425CF3-1582-4EDB-83E3-2697866F47F4}">
      <dsp:nvSpPr>
        <dsp:cNvPr id="0" name=""/>
        <dsp:cNvSpPr/>
      </dsp:nvSpPr>
      <dsp:spPr>
        <a:xfrm>
          <a:off x="1355324" y="4402718"/>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kern="1200" dirty="0"/>
            <a:t>Many youth do not pray regularly; they are often distracted from integrating an experience of God </a:t>
          </a:r>
        </a:p>
      </dsp:txBody>
      <dsp:txXfrm>
        <a:off x="1355324" y="4402718"/>
        <a:ext cx="4905775" cy="1173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CA7FC-DAC1-451F-9688-275CEDFB35D5}">
      <dsp:nvSpPr>
        <dsp:cNvPr id="0" name=""/>
        <dsp:cNvSpPr/>
      </dsp:nvSpPr>
      <dsp:spPr>
        <a:xfrm>
          <a:off x="0" y="53777"/>
          <a:ext cx="6261100" cy="1034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Parents / Family – Grandparents, Aunts, Uncles, Cousins, Siblings </a:t>
          </a:r>
          <a:endParaRPr lang="en-US" sz="2600" kern="1200" dirty="0"/>
        </a:p>
      </dsp:txBody>
      <dsp:txXfrm>
        <a:off x="50489" y="104266"/>
        <a:ext cx="6160122" cy="933302"/>
      </dsp:txXfrm>
    </dsp:sp>
    <dsp:sp modelId="{64C9DACD-1DBD-4F2F-901D-C99C295C801B}">
      <dsp:nvSpPr>
        <dsp:cNvPr id="0" name=""/>
        <dsp:cNvSpPr/>
      </dsp:nvSpPr>
      <dsp:spPr>
        <a:xfrm>
          <a:off x="0" y="1162937"/>
          <a:ext cx="6261100" cy="103428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Sacramental Relationships – Godparent / Sponsor</a:t>
          </a:r>
          <a:endParaRPr lang="en-US" sz="2600" kern="1200" dirty="0"/>
        </a:p>
      </dsp:txBody>
      <dsp:txXfrm>
        <a:off x="50489" y="1213426"/>
        <a:ext cx="6160122" cy="933302"/>
      </dsp:txXfrm>
    </dsp:sp>
    <dsp:sp modelId="{1A07543C-70F2-404F-ADBC-EB5D4795387D}">
      <dsp:nvSpPr>
        <dsp:cNvPr id="0" name=""/>
        <dsp:cNvSpPr/>
      </dsp:nvSpPr>
      <dsp:spPr>
        <a:xfrm>
          <a:off x="0" y="2272097"/>
          <a:ext cx="6261100" cy="10342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Ministry Leaders / Catechists / Coaches </a:t>
          </a:r>
          <a:endParaRPr lang="en-US" sz="2600" kern="1200" dirty="0"/>
        </a:p>
      </dsp:txBody>
      <dsp:txXfrm>
        <a:off x="50489" y="2322586"/>
        <a:ext cx="6160122" cy="933302"/>
      </dsp:txXfrm>
    </dsp:sp>
    <dsp:sp modelId="{81B49725-57C8-4492-BAB3-08EA8EA1E5CD}">
      <dsp:nvSpPr>
        <dsp:cNvPr id="0" name=""/>
        <dsp:cNvSpPr/>
      </dsp:nvSpPr>
      <dsp:spPr>
        <a:xfrm>
          <a:off x="0" y="3381257"/>
          <a:ext cx="6261100" cy="103428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Members of the Parish Family </a:t>
          </a:r>
          <a:endParaRPr lang="en-US" sz="2600" kern="1200" dirty="0"/>
        </a:p>
      </dsp:txBody>
      <dsp:txXfrm>
        <a:off x="50489" y="3431746"/>
        <a:ext cx="6160122" cy="933302"/>
      </dsp:txXfrm>
    </dsp:sp>
    <dsp:sp modelId="{004963C6-5B1A-4BE0-ADC6-0708A7BDFB36}">
      <dsp:nvSpPr>
        <dsp:cNvPr id="0" name=""/>
        <dsp:cNvSpPr/>
      </dsp:nvSpPr>
      <dsp:spPr>
        <a:xfrm>
          <a:off x="0" y="4490417"/>
          <a:ext cx="6261100" cy="10342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Peers </a:t>
          </a:r>
          <a:endParaRPr lang="en-US" sz="2600" kern="1200" dirty="0"/>
        </a:p>
      </dsp:txBody>
      <dsp:txXfrm>
        <a:off x="50489" y="4540906"/>
        <a:ext cx="6160122" cy="933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2A88-1501-4F5E-990F-5A71051762F8}">
      <dsp:nvSpPr>
        <dsp:cNvPr id="0" name=""/>
        <dsp:cNvSpPr/>
      </dsp:nvSpPr>
      <dsp:spPr>
        <a:xfrm>
          <a:off x="4000536" y="1872"/>
          <a:ext cx="3971645" cy="169827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Person to Person Accompaniment</a:t>
          </a:r>
        </a:p>
      </dsp:txBody>
      <dsp:txXfrm>
        <a:off x="4582170" y="250579"/>
        <a:ext cx="2808377" cy="1200864"/>
      </dsp:txXfrm>
    </dsp:sp>
    <dsp:sp modelId="{B10F8C10-4C7A-4BA3-B030-7B350E66EF2C}">
      <dsp:nvSpPr>
        <dsp:cNvPr id="0" name=""/>
        <dsp:cNvSpPr/>
      </dsp:nvSpPr>
      <dsp:spPr>
        <a:xfrm rot="2700000">
          <a:off x="6793777" y="1462488"/>
          <a:ext cx="181287" cy="5731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01742" y="1557894"/>
        <a:ext cx="126901" cy="343901"/>
      </dsp:txXfrm>
    </dsp:sp>
    <dsp:sp modelId="{2ADB9F0D-51B9-485F-A6FF-E007FA420239}">
      <dsp:nvSpPr>
        <dsp:cNvPr id="0" name=""/>
        <dsp:cNvSpPr/>
      </dsp:nvSpPr>
      <dsp:spPr>
        <a:xfrm>
          <a:off x="5803916" y="1805252"/>
          <a:ext cx="3971645" cy="1698278"/>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Formation of Youth </a:t>
          </a:r>
        </a:p>
      </dsp:txBody>
      <dsp:txXfrm>
        <a:off x="6385550" y="2053959"/>
        <a:ext cx="2808377" cy="1200864"/>
      </dsp:txXfrm>
    </dsp:sp>
    <dsp:sp modelId="{62F086D3-9C8F-441A-9DFE-AB940DA21449}">
      <dsp:nvSpPr>
        <dsp:cNvPr id="0" name=""/>
        <dsp:cNvSpPr/>
      </dsp:nvSpPr>
      <dsp:spPr>
        <a:xfrm rot="8100000">
          <a:off x="6801033" y="3265868"/>
          <a:ext cx="181287" cy="573169"/>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6847454" y="3361274"/>
        <a:ext cx="126901" cy="343901"/>
      </dsp:txXfrm>
    </dsp:sp>
    <dsp:sp modelId="{81836F09-AAC4-44B8-B6CF-45527303CA58}">
      <dsp:nvSpPr>
        <dsp:cNvPr id="0" name=""/>
        <dsp:cNvSpPr/>
      </dsp:nvSpPr>
      <dsp:spPr>
        <a:xfrm>
          <a:off x="4000536" y="3608632"/>
          <a:ext cx="3971645" cy="1698278"/>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Witness </a:t>
          </a:r>
        </a:p>
      </dsp:txBody>
      <dsp:txXfrm>
        <a:off x="4582170" y="3857339"/>
        <a:ext cx="2808377" cy="1200864"/>
      </dsp:txXfrm>
    </dsp:sp>
    <dsp:sp modelId="{A0E22C1E-656C-4D39-BE38-59C407214B44}">
      <dsp:nvSpPr>
        <dsp:cNvPr id="0" name=""/>
        <dsp:cNvSpPr/>
      </dsp:nvSpPr>
      <dsp:spPr>
        <a:xfrm rot="13500000">
          <a:off x="4997653" y="3273125"/>
          <a:ext cx="181287" cy="573169"/>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044074" y="3406987"/>
        <a:ext cx="126901" cy="343901"/>
      </dsp:txXfrm>
    </dsp:sp>
    <dsp:sp modelId="{49E1EF48-B06E-490D-B951-52EA837CE339}">
      <dsp:nvSpPr>
        <dsp:cNvPr id="0" name=""/>
        <dsp:cNvSpPr/>
      </dsp:nvSpPr>
      <dsp:spPr>
        <a:xfrm>
          <a:off x="2197156" y="1805252"/>
          <a:ext cx="3971645" cy="169827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Engagement in Community </a:t>
          </a:r>
        </a:p>
      </dsp:txBody>
      <dsp:txXfrm>
        <a:off x="2778790" y="2053959"/>
        <a:ext cx="2808377" cy="1200864"/>
      </dsp:txXfrm>
    </dsp:sp>
    <dsp:sp modelId="{721C51AC-D414-4E0F-82F6-36531E3AC706}">
      <dsp:nvSpPr>
        <dsp:cNvPr id="0" name=""/>
        <dsp:cNvSpPr/>
      </dsp:nvSpPr>
      <dsp:spPr>
        <a:xfrm rot="18900000">
          <a:off x="4990397" y="1469744"/>
          <a:ext cx="181287" cy="57316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998362" y="1603606"/>
        <a:ext cx="126901" cy="3439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D660E-28B8-4DD9-84C8-B472FD39C9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26ABD5-E634-4257-93B5-01BB017A12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14709E-A1CB-4853-966B-8403B1F3D8F2}" type="datetimeFigureOut">
              <a:rPr lang="en-US" smtClean="0"/>
              <a:t>8/2/2021</a:t>
            </a:fld>
            <a:endParaRPr lang="en-US"/>
          </a:p>
        </p:txBody>
      </p:sp>
      <p:sp>
        <p:nvSpPr>
          <p:cNvPr id="4" name="Footer Placeholder 3">
            <a:extLst>
              <a:ext uri="{FF2B5EF4-FFF2-40B4-BE49-F238E27FC236}">
                <a16:creationId xmlns:a16="http://schemas.microsoft.com/office/drawing/2014/main" id="{B7E0FAF7-7DC7-400B-B379-40EC51C542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8B8443-1B56-4E8A-A6DA-FE048086B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94386F-9931-46A5-AA2B-8B49DB106E42}" type="slidenum">
              <a:rPr lang="en-US" smtClean="0"/>
              <a:t>‹#›</a:t>
            </a:fld>
            <a:endParaRPr lang="en-US"/>
          </a:p>
        </p:txBody>
      </p:sp>
    </p:spTree>
    <p:extLst>
      <p:ext uri="{BB962C8B-B14F-4D97-AF65-F5344CB8AC3E}">
        <p14:creationId xmlns:p14="http://schemas.microsoft.com/office/powerpoint/2010/main" val="259660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B721D-39A1-4E80-B4D0-1DFFE3A89CC3}"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F2067-8BA0-462E-8B10-20415057DF7B}" type="slidenum">
              <a:rPr lang="en-US" smtClean="0"/>
              <a:t>‹#›</a:t>
            </a:fld>
            <a:endParaRPr lang="en-US"/>
          </a:p>
        </p:txBody>
      </p:sp>
    </p:spTree>
    <p:extLst>
      <p:ext uri="{BB962C8B-B14F-4D97-AF65-F5344CB8AC3E}">
        <p14:creationId xmlns:p14="http://schemas.microsoft.com/office/powerpoint/2010/main" val="51984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Introduce yourself, welcome participants and distribute the handouts.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Introduce this conversation: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Youth are choosing the adventure of their life. We have an opportunity to surround them with love and support as invite them to choose to be a disciple of Jesus Christ.  We are being called to look at our ministry with youth with new eyes and see the possibilities for engaging this generation of young disciples.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our conversation today, we will explore the ways that the parish community is engaged with our young members. Together, we will assess the relationships and engagement of youth in our parish community, and plan for efforts to share insights about accompaniment with the wider parish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a:t>
            </a:fld>
            <a:endParaRPr lang="en-US"/>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Christus Vivit, </a:t>
            </a:r>
            <a:r>
              <a:rPr lang="en-US" i="0" dirty="0"/>
              <a:t>Pope Francis describes what it means to really walk with young people.  It calls on us to respond in relationship, not provide pre-packaged answers. </a:t>
            </a: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63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714C184-7B71-4D1C-94A3-7BD95D8AB315}"/>
              </a:ext>
            </a:extLst>
          </p:cNvPr>
          <p:cNvSpPr>
            <a:spLocks noGrp="1"/>
          </p:cNvSpPr>
          <p:nvPr>
            <p:ph type="body" idx="1"/>
          </p:nvPr>
        </p:nvSpPr>
        <p:spPr/>
        <p:txBody>
          <a:bodyPr/>
          <a:lstStyle/>
          <a:p>
            <a:r>
              <a:rPr lang="en-US" dirty="0"/>
              <a:t>We are called to truly listen to them and allow them to bring their insights and their gifts to our parish.  We are challenged to include them and consider their ideas.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preliminary document for the upcoming Synod provides a beautiful, but challenging vision of Accompaniment.  We are told to:</a:t>
            </a:r>
          </a:p>
          <a:p>
            <a:endParaRPr lang="en-US" dirty="0"/>
          </a:p>
          <a:p>
            <a:r>
              <a:rPr lang="en-US" dirty="0"/>
              <a:t>Go beyond a preconceived framework</a:t>
            </a:r>
          </a:p>
          <a:p>
            <a:endParaRPr lang="en-US" dirty="0"/>
          </a:p>
          <a:p>
            <a:r>
              <a:rPr lang="en-US" dirty="0"/>
              <a:t>Encounter young people where they are, adapt to their times and pace of life and</a:t>
            </a:r>
          </a:p>
          <a:p>
            <a:endParaRPr lang="en-US" dirty="0"/>
          </a:p>
          <a:p>
            <a:r>
              <a:rPr lang="en-US" dirty="0"/>
              <a:t>Take them seriously.</a:t>
            </a:r>
          </a:p>
          <a:p>
            <a:endParaRPr lang="en-US" dirty="0"/>
          </a:p>
          <a:p>
            <a:r>
              <a:rPr lang="en-US" dirty="0"/>
              <a:t>These words are intended to wake us up, to challenge us, to help us go beyond the “same old, same old” way of ministry and envision something new.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1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2D02185-3FF2-4AD7-AFCC-5D593D931129}"/>
              </a:ext>
            </a:extLst>
          </p:cNvPr>
          <p:cNvSpPr>
            <a:spLocks noGrp="1"/>
          </p:cNvSpPr>
          <p:nvPr>
            <p:ph type="body" idx="1"/>
          </p:nvPr>
        </p:nvSpPr>
        <p:spPr/>
        <p:txBody>
          <a:bodyPr/>
          <a:lstStyle/>
          <a:p>
            <a:pPr marL="0" lvl="0" indent="0">
              <a:buFont typeface="Arial" panose="020B0604020202020204" pitchFamily="34" charset="0"/>
              <a:buNone/>
            </a:pPr>
            <a:r>
              <a:rPr lang="en-US" dirty="0"/>
              <a:t>This is our current reality: </a:t>
            </a:r>
          </a:p>
          <a:p>
            <a:pPr marL="171450" lvl="0" indent="-171450">
              <a:buFont typeface="Arial" panose="020B0604020202020204" pitchFamily="34" charset="0"/>
              <a:buChar char="•"/>
            </a:pPr>
            <a:r>
              <a:rPr lang="en-US" dirty="0"/>
              <a:t>Many youth feel disconnected from their communities.</a:t>
            </a:r>
          </a:p>
          <a:p>
            <a:pPr marL="171450" lvl="0" indent="-171450">
              <a:buFont typeface="Arial" panose="020B0604020202020204" pitchFamily="34" charset="0"/>
              <a:buChar char="•"/>
            </a:pPr>
            <a:r>
              <a:rPr lang="en-US" dirty="0"/>
              <a:t>Many families are disengaged from the parish and are not empowered to share faith at home. </a:t>
            </a:r>
          </a:p>
          <a:p>
            <a:pPr marL="171450" lvl="0" indent="-171450">
              <a:buFont typeface="Arial" panose="020B0604020202020204" pitchFamily="34" charset="0"/>
              <a:buChar char="•"/>
            </a:pPr>
            <a:r>
              <a:rPr lang="en-US" dirty="0"/>
              <a:t>Many youth do not have anyone to talk to about faith and their lives. </a:t>
            </a:r>
          </a:p>
          <a:p>
            <a:pPr marL="171450" lvl="0" indent="-171450">
              <a:buFont typeface="Arial" panose="020B0604020202020204" pitchFamily="34" charset="0"/>
              <a:buChar char="•"/>
            </a:pPr>
            <a:r>
              <a:rPr lang="en-US" dirty="0"/>
              <a:t>Many youth do not pray regularly; they are often distracted from integrating an experience of God </a:t>
            </a:r>
          </a:p>
          <a:p>
            <a:endParaRPr lang="en-US" dirty="0"/>
          </a:p>
        </p:txBody>
      </p:sp>
    </p:spTree>
    <p:extLst>
      <p:ext uri="{BB962C8B-B14F-4D97-AF65-F5344CB8AC3E}">
        <p14:creationId xmlns:p14="http://schemas.microsoft.com/office/powerpoint/2010/main" val="107906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accompany young people, we need to consider all of the potential relationships with young people.  </a:t>
            </a:r>
          </a:p>
          <a:p>
            <a:endParaRPr lang="en-US" dirty="0"/>
          </a:p>
          <a:p>
            <a:pPr marL="171450" lvl="0" indent="-171450">
              <a:buFont typeface="Arial" panose="020B0604020202020204" pitchFamily="34" charset="0"/>
              <a:buChar char="•"/>
            </a:pPr>
            <a:r>
              <a:rPr lang="en-US" dirty="0"/>
              <a:t>Parents / Family – Grandparents, Aunts, Uncles, Cousins, Siblings </a:t>
            </a:r>
          </a:p>
          <a:p>
            <a:pPr marL="171450" lvl="0" indent="-171450">
              <a:buFont typeface="Arial" panose="020B0604020202020204" pitchFamily="34" charset="0"/>
              <a:buChar char="•"/>
            </a:pPr>
            <a:r>
              <a:rPr lang="en-US" dirty="0"/>
              <a:t>Sacramental Relationships – Godparent / Sponsor</a:t>
            </a:r>
          </a:p>
          <a:p>
            <a:pPr marL="171450" lvl="0" indent="-171450">
              <a:buFont typeface="Arial" panose="020B0604020202020204" pitchFamily="34" charset="0"/>
              <a:buChar char="•"/>
            </a:pPr>
            <a:r>
              <a:rPr lang="en-US" dirty="0"/>
              <a:t>Ministry Leaders / Catechists / Coaches </a:t>
            </a:r>
          </a:p>
          <a:p>
            <a:pPr marL="171450" lvl="0" indent="-171450">
              <a:buFont typeface="Arial" panose="020B0604020202020204" pitchFamily="34" charset="0"/>
              <a:buChar char="•"/>
            </a:pPr>
            <a:r>
              <a:rPr lang="en-US" dirty="0"/>
              <a:t>Members of the Parish Family </a:t>
            </a:r>
          </a:p>
          <a:p>
            <a:pPr marL="171450" lvl="0" indent="-171450">
              <a:buFont typeface="Arial" panose="020B0604020202020204" pitchFamily="34" charset="0"/>
              <a:buChar char="•"/>
            </a:pPr>
            <a:r>
              <a:rPr lang="en-US" dirty="0"/>
              <a:t>Peers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6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Christus Vivit </a:t>
            </a:r>
            <a:r>
              <a:rPr lang="en-US" dirty="0"/>
              <a:t>speaks of three communities who accompany.  (animation)</a:t>
            </a:r>
          </a:p>
          <a:p>
            <a:r>
              <a:rPr lang="en-US" dirty="0"/>
              <a:t>Family, Youth Ministry, Parish</a:t>
            </a:r>
          </a:p>
          <a:p>
            <a:endParaRPr lang="en-US" dirty="0"/>
          </a:p>
          <a:p>
            <a:r>
              <a:rPr lang="en-US" dirty="0"/>
              <a:t>We can accompany by: </a:t>
            </a:r>
          </a:p>
          <a:p>
            <a:pPr marL="171450" indent="-171450">
              <a:buFont typeface="Arial" panose="020B0604020202020204" pitchFamily="34" charset="0"/>
              <a:buChar char="•"/>
            </a:pPr>
            <a:r>
              <a:rPr lang="en-US" dirty="0"/>
              <a:t>Providing faith companions – providing person to person accompaniment</a:t>
            </a:r>
          </a:p>
          <a:p>
            <a:pPr marL="171450" indent="-171450">
              <a:buFont typeface="Arial" panose="020B0604020202020204" pitchFamily="34" charset="0"/>
              <a:buChar char="•"/>
            </a:pPr>
            <a:r>
              <a:rPr lang="en-US" dirty="0"/>
              <a:t>Providing dynamic formation of faith</a:t>
            </a:r>
          </a:p>
          <a:p>
            <a:pPr marL="171450" indent="-171450">
              <a:buFont typeface="Arial" panose="020B0604020202020204" pitchFamily="34" charset="0"/>
              <a:buChar char="•"/>
            </a:pPr>
            <a:r>
              <a:rPr lang="en-US" dirty="0"/>
              <a:t>Engaging youth in the community </a:t>
            </a:r>
          </a:p>
          <a:p>
            <a:pPr marL="171450" indent="-171450">
              <a:buFont typeface="Arial" panose="020B0604020202020204" pitchFamily="34" charset="0"/>
              <a:buChar char="•"/>
            </a:pPr>
            <a:r>
              <a:rPr lang="en-US" dirty="0"/>
              <a:t>Providing a witness of faith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87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5BFEDD-68EC-4151-87B3-C5FF27BF0A47}"/>
              </a:ext>
            </a:extLst>
          </p:cNvPr>
          <p:cNvSpPr>
            <a:spLocks noGrp="1"/>
          </p:cNvSpPr>
          <p:nvPr>
            <p:ph type="body" idx="1"/>
          </p:nvPr>
        </p:nvSpPr>
        <p:spPr/>
        <p:txBody>
          <a:bodyPr/>
          <a:lstStyle/>
          <a:p>
            <a:r>
              <a:rPr lang="en-US" dirty="0"/>
              <a:t>What we hope for is for young people to have full and active participation in the life of the parish. </a:t>
            </a:r>
          </a:p>
          <a:p>
            <a:endParaRPr lang="en-US" dirty="0"/>
          </a:p>
          <a:p>
            <a:r>
              <a:rPr lang="en-US" dirty="0"/>
              <a:t>(Share examples of ways that you see youth who are fully engaged in the parish.)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things to look for and grow to build the relationship with youth in our parish. </a:t>
            </a:r>
          </a:p>
          <a:p>
            <a:endParaRPr lang="en-US" dirty="0"/>
          </a:p>
          <a:p>
            <a:pPr marL="171450" indent="-171450">
              <a:buFont typeface="Arial" panose="020B0604020202020204" pitchFamily="34" charset="0"/>
              <a:buChar char="•"/>
            </a:pPr>
            <a:r>
              <a:rPr lang="en-US" dirty="0"/>
              <a:t>Look at the engagement of youth in liturgy, community life, service </a:t>
            </a:r>
          </a:p>
          <a:p>
            <a:pPr marL="171450" indent="-171450">
              <a:buFont typeface="Arial" panose="020B0604020202020204" pitchFamily="34" charset="0"/>
              <a:buChar char="•"/>
            </a:pPr>
            <a:r>
              <a:rPr lang="en-US" dirty="0"/>
              <a:t>Look for involvement of youth in ministries, leadership and decision making</a:t>
            </a:r>
          </a:p>
          <a:p>
            <a:pPr marL="171450" indent="-171450">
              <a:buFont typeface="Arial" panose="020B0604020202020204" pitchFamily="34" charset="0"/>
              <a:buChar char="•"/>
            </a:pPr>
            <a:r>
              <a:rPr lang="en-US" dirty="0"/>
              <a:t>Look for the engagement of members of the parish community with young people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8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assessment of the current reality for our parish will help us plan for renewed efforts in our parish relationship with youth that match these directions.  We will be considering 19 statements </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described on pages 6 and 7  of your handouts. </a:t>
            </a:r>
          </a:p>
          <a:p>
            <a:endParaRPr lang="en-US" sz="1800" dirty="0">
              <a:solidFill>
                <a:srgbClr val="C00000"/>
              </a:solidFill>
              <a:effectLst/>
              <a:latin typeface="Verdana" panose="020B0604030504040204" pitchFamily="34" charset="0"/>
              <a:cs typeface="Times New Roman" panose="02020603050405020304" pitchFamily="18" charset="0"/>
            </a:endParaRPr>
          </a:p>
          <a:p>
            <a:r>
              <a:rPr lang="en-US" sz="1800" dirty="0">
                <a:solidFill>
                  <a:srgbClr val="C00000"/>
                </a:solidFill>
                <a:effectLst/>
                <a:latin typeface="Verdana" panose="020B0604030504040204" pitchFamily="34" charset="0"/>
                <a:cs typeface="Times New Roman" panose="02020603050405020304" pitchFamily="18" charset="0"/>
              </a:rPr>
              <a:t>Our assessment includes statements about:</a:t>
            </a:r>
          </a:p>
          <a:p>
            <a:r>
              <a:rPr lang="en-US" sz="1800" dirty="0">
                <a:solidFill>
                  <a:srgbClr val="C00000"/>
                </a:solidFill>
                <a:effectLst/>
                <a:latin typeface="Verdana" panose="020B0604030504040204" pitchFamily="34" charset="0"/>
                <a:cs typeface="Times New Roman" panose="02020603050405020304" pitchFamily="18" charset="0"/>
              </a:rPr>
              <a:t>Youth,</a:t>
            </a:r>
          </a:p>
          <a:p>
            <a:r>
              <a:rPr lang="en-US" sz="1800" dirty="0">
                <a:solidFill>
                  <a:srgbClr val="C00000"/>
                </a:solidFill>
                <a:effectLst/>
                <a:latin typeface="Verdana" panose="020B0604030504040204" pitchFamily="34" charset="0"/>
                <a:cs typeface="Times New Roman" panose="02020603050405020304" pitchFamily="18" charset="0"/>
              </a:rPr>
              <a:t>Pastor and Parish Leaders, and </a:t>
            </a:r>
          </a:p>
          <a:p>
            <a:r>
              <a:rPr lang="en-US" sz="1800" dirty="0">
                <a:solidFill>
                  <a:srgbClr val="C00000"/>
                </a:solidFill>
                <a:effectLst/>
                <a:latin typeface="Verdana" panose="020B0604030504040204" pitchFamily="34" charset="0"/>
                <a:cs typeface="Times New Roman" panose="02020603050405020304" pitchFamily="18" charset="0"/>
              </a:rPr>
              <a:t>Members of the Parish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80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you will evaluate about young people in our parish. </a:t>
            </a:r>
          </a:p>
          <a:p>
            <a:endParaRPr lang="en-US" dirty="0"/>
          </a:p>
          <a:p>
            <a:pPr>
              <a:lnSpc>
                <a:spcPct val="107000"/>
              </a:lnSpc>
              <a:spcBef>
                <a:spcPts val="0"/>
              </a:spcBef>
            </a:pPr>
            <a:r>
              <a:rPr lang="en-US" sz="1200" dirty="0">
                <a:latin typeface="Calibri" panose="020F0502020204030204" pitchFamily="34" charset="0"/>
                <a:ea typeface="Calibri" panose="020F0502020204030204" pitchFamily="34" charset="0"/>
                <a:cs typeface="Times New Roman" panose="02020603050405020304" pitchFamily="18" charset="0"/>
              </a:rPr>
              <a:t>Youth</a:t>
            </a:r>
          </a:p>
          <a:p>
            <a:pPr marL="171450" indent="-171450">
              <a:lnSpc>
                <a:spcPct val="107000"/>
              </a:lnSpc>
              <a:spcBef>
                <a:spcPts val="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Have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 intimate relationship with Jesus Christ sustained through their Catholic faith</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known in the community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access to ministry and leadership roles</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Participate in community decision making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appreciated for their contributions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conversations with members of the parish community beyond their family and peers</a:t>
            </a:r>
          </a:p>
          <a:p>
            <a:pPr marL="171450" marR="0" lvl="0" indent="-1714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19</a:t>
            </a:fld>
            <a:endParaRPr lang="en-US"/>
          </a:p>
        </p:txBody>
      </p:sp>
    </p:spTree>
    <p:extLst>
      <p:ext uri="{BB962C8B-B14F-4D97-AF65-F5344CB8AC3E}">
        <p14:creationId xmlns:p14="http://schemas.microsoft.com/office/powerpoint/2010/main" val="111063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being called to minister with youth in new ways.  We are called accompany all young people – to broaden the scope of our ministry with youth to reach those who have often been left out. </a:t>
            </a:r>
          </a:p>
          <a:p>
            <a:endParaRPr lang="en-US" dirty="0"/>
          </a:p>
          <a:p>
            <a:pPr marL="0" indent="0" fontAlgn="base">
              <a:buNone/>
            </a:pPr>
            <a:r>
              <a:rPr lang="en-US" sz="1200" dirty="0"/>
              <a:t>“…just as our Lord   Jesus Christ walked alongside the disciples of Emmaus (cf. </a:t>
            </a:r>
            <a:r>
              <a:rPr lang="en-US" sz="1200" i="1" dirty="0"/>
              <a:t>Lk</a:t>
            </a:r>
            <a:r>
              <a:rPr lang="en-US" sz="1200" dirty="0"/>
              <a:t> 24:13-35),     the Church is also urged to accompany   all young people, without exception, towards the joy of love.”</a:t>
            </a:r>
          </a:p>
          <a:p>
            <a:pPr marL="0" indent="0" fontAlgn="base">
              <a:buNone/>
            </a:pPr>
            <a:endParaRPr lang="en-US" sz="1200" dirty="0"/>
          </a:p>
          <a:p>
            <a:pPr marL="0" indent="0">
              <a:buNone/>
            </a:pPr>
            <a:r>
              <a:rPr lang="en-US" sz="800" dirty="0" err="1"/>
              <a:t>Instrumentum</a:t>
            </a:r>
            <a:r>
              <a:rPr lang="en-US" sz="800" dirty="0"/>
              <a:t> </a:t>
            </a:r>
            <a:r>
              <a:rPr lang="en-US" sz="800" dirty="0" err="1"/>
              <a:t>Laboris</a:t>
            </a:r>
            <a:r>
              <a:rPr lang="en-US" sz="800" dirty="0"/>
              <a:t> 2018, #1</a:t>
            </a:r>
          </a:p>
          <a:p>
            <a:endParaRPr lang="en-US" dirty="0"/>
          </a:p>
        </p:txBody>
      </p:sp>
      <p:sp>
        <p:nvSpPr>
          <p:cNvPr id="4" name="Slide Number Placeholder 3"/>
          <p:cNvSpPr>
            <a:spLocks noGrp="1"/>
          </p:cNvSpPr>
          <p:nvPr>
            <p:ph type="sldNum" sz="quarter" idx="5"/>
          </p:nvPr>
        </p:nvSpPr>
        <p:spPr/>
        <p:txBody>
          <a:bodyPr/>
          <a:lstStyle/>
          <a:p>
            <a:pPr defTabSz="470230">
              <a:defRPr/>
            </a:pPr>
            <a:fld id="{BBCF2067-8BA0-462E-8B10-20415057DF7B}" type="slidenum">
              <a:rPr lang="en-US">
                <a:solidFill>
                  <a:prstClr val="black"/>
                </a:solidFill>
                <a:latin typeface="Calibri" panose="020F0502020204030204"/>
              </a:rPr>
              <a:pPr defTabSz="470230">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002130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about the pastor and parish leaders.</a:t>
            </a:r>
          </a:p>
          <a:p>
            <a:endParaRPr lang="en-US" dirty="0"/>
          </a:p>
          <a:p>
            <a:pPr marL="171450" lvl="0" indent="-171450">
              <a:buFont typeface="Arial" panose="020B0604020202020204" pitchFamily="34" charset="0"/>
              <a:buChar char="•"/>
            </a:pPr>
            <a:r>
              <a:rPr lang="en-US" sz="1200" dirty="0"/>
              <a:t>Promote a culture of welcome and inclusion  </a:t>
            </a:r>
          </a:p>
          <a:p>
            <a:pPr marL="171450" lvl="0" indent="-171450">
              <a:buFont typeface="Arial" panose="020B0604020202020204" pitchFamily="34" charset="0"/>
              <a:buChar char="•"/>
            </a:pPr>
            <a:r>
              <a:rPr lang="en-US" sz="1200" dirty="0"/>
              <a:t>Provide ministry for youth and their families that promote faith sharing relationships </a:t>
            </a:r>
          </a:p>
          <a:p>
            <a:pPr marL="171450" lvl="0" indent="-171450">
              <a:buFont typeface="Arial" panose="020B0604020202020204" pitchFamily="34" charset="0"/>
              <a:buChar char="•"/>
            </a:pPr>
            <a:r>
              <a:rPr lang="en-US" sz="1200" dirty="0"/>
              <a:t>Know youth and their families in the community </a:t>
            </a:r>
          </a:p>
          <a:p>
            <a:pPr marL="171450" lvl="0" indent="-171450">
              <a:buFont typeface="Arial" panose="020B0604020202020204" pitchFamily="34" charset="0"/>
              <a:buChar char="•"/>
            </a:pPr>
            <a:r>
              <a:rPr lang="en-US" sz="1200" dirty="0"/>
              <a:t>Understand the dynamics of being an adolescent today</a:t>
            </a:r>
          </a:p>
          <a:p>
            <a:pPr marL="171450" lvl="0" indent="-171450">
              <a:buFont typeface="Arial" panose="020B0604020202020204" pitchFamily="34" charset="0"/>
              <a:buChar char="•"/>
            </a:pPr>
            <a:r>
              <a:rPr lang="en-US" sz="1200" dirty="0"/>
              <a:t>Consider youth when planning for parish life </a:t>
            </a:r>
          </a:p>
          <a:p>
            <a:pPr marL="171450" lvl="0" indent="-171450">
              <a:buFont typeface="Arial" panose="020B0604020202020204" pitchFamily="34" charset="0"/>
              <a:buChar char="•"/>
            </a:pPr>
            <a:r>
              <a:rPr lang="en-US" sz="1200" dirty="0"/>
              <a:t>Help to provide access for youth to ministry and leadership roles </a:t>
            </a:r>
          </a:p>
          <a:p>
            <a:pPr marL="171450" lvl="0" indent="-171450">
              <a:buFont typeface="Arial" panose="020B0604020202020204" pitchFamily="34" charset="0"/>
              <a:buChar char="•"/>
            </a:pPr>
            <a:r>
              <a:rPr lang="en-US" sz="1200" dirty="0"/>
              <a:t>Pray for young people and their families</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20</a:t>
            </a:fld>
            <a:endParaRPr lang="en-US"/>
          </a:p>
        </p:txBody>
      </p:sp>
    </p:spTree>
    <p:extLst>
      <p:ext uri="{BB962C8B-B14F-4D97-AF65-F5344CB8AC3E}">
        <p14:creationId xmlns:p14="http://schemas.microsoft.com/office/powerpoint/2010/main" val="2102413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These are the statements about members of our parish community: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Parish Members</a:t>
            </a:r>
          </a:p>
          <a:p>
            <a:pPr marL="171450" lvl="0" indent="-171450">
              <a:buFont typeface="Arial" panose="020B0604020202020204" pitchFamily="34" charset="0"/>
              <a:buChar char="•"/>
            </a:pPr>
            <a:r>
              <a:rPr lang="en-US" dirty="0"/>
              <a:t>Know youth in the community</a:t>
            </a:r>
          </a:p>
          <a:p>
            <a:pPr marL="171450" lvl="0" indent="-171450">
              <a:buFont typeface="Arial" panose="020B0604020202020204" pitchFamily="34" charset="0"/>
              <a:buChar char="•"/>
            </a:pPr>
            <a:r>
              <a:rPr lang="en-US" dirty="0"/>
              <a:t>Acknowledge and appreciate youth’s perspective and contributions </a:t>
            </a:r>
          </a:p>
          <a:p>
            <a:pPr marL="171450" lvl="0" indent="-171450">
              <a:buFont typeface="Arial" panose="020B0604020202020204" pitchFamily="34" charset="0"/>
              <a:buChar char="•"/>
            </a:pPr>
            <a:r>
              <a:rPr lang="en-US" dirty="0"/>
              <a:t>Have conversations with youth in the parish beyond family members </a:t>
            </a:r>
          </a:p>
          <a:p>
            <a:pPr marL="171450" lvl="0" indent="-171450">
              <a:buFont typeface="Arial" panose="020B0604020202020204" pitchFamily="34" charset="0"/>
              <a:buChar char="•"/>
            </a:pPr>
            <a:r>
              <a:rPr lang="en-US" dirty="0"/>
              <a:t>Pray for young people and their families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21</a:t>
            </a:fld>
            <a:endParaRPr lang="en-US"/>
          </a:p>
        </p:txBody>
      </p:sp>
    </p:spTree>
    <p:extLst>
      <p:ext uri="{BB962C8B-B14F-4D97-AF65-F5344CB8AC3E}">
        <p14:creationId xmlns:p14="http://schemas.microsoft.com/office/powerpoint/2010/main" val="360047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someone to record the feedback discussion. Regather and collect the assessments by recording the number assigned by each participant. After each section, invite participants to share comments, questions and observations. After gathering general comments, consider these questions.)</a:t>
            </a:r>
          </a:p>
          <a:p>
            <a:endParaRPr lang="en-US" dirty="0"/>
          </a:p>
          <a:p>
            <a:pPr marL="0" indent="0">
              <a:buNone/>
            </a:pPr>
            <a:r>
              <a:rPr lang="en-US" dirty="0"/>
              <a:t>From this assessment, what do you notice about our parish’s relationship with youth? </a:t>
            </a:r>
          </a:p>
          <a:p>
            <a:pPr marL="0" indent="0">
              <a:buNone/>
            </a:pPr>
            <a:endParaRPr lang="en-US" dirty="0"/>
          </a:p>
          <a:p>
            <a:pPr marL="0" indent="0">
              <a:buNone/>
            </a:pPr>
            <a:r>
              <a:rPr lang="en-US" dirty="0"/>
              <a:t>What are our strengths? </a:t>
            </a:r>
          </a:p>
          <a:p>
            <a:pPr marL="0" indent="0">
              <a:buNone/>
            </a:pPr>
            <a:r>
              <a:rPr lang="en-US" dirty="0"/>
              <a:t>Where do we need the most work?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22</a:t>
            </a:fld>
            <a:endParaRPr lang="en-US"/>
          </a:p>
        </p:txBody>
      </p:sp>
    </p:spTree>
    <p:extLst>
      <p:ext uri="{BB962C8B-B14F-4D97-AF65-F5344CB8AC3E}">
        <p14:creationId xmlns:p14="http://schemas.microsoft.com/office/powerpoint/2010/main" val="3792037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that young people need the parish’s love and care.  Our parish needs their energy and gifts. They are our present and our future!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735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rite of baptism, the parish community makes a commitment to support the parents and the newly baptized.  When we look at the youth in our parish, we need to remember this commitment. These aren’t just any young people, these are young people to whom we made a promise at their baptism.  When the youth minister asks people to help in ministry with youth, it’s not about helping the minister to her /his job, it’s about the community remembering and living out the promise we made.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814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We should take responsibility for forming young disciples. </a:t>
            </a:r>
            <a:br>
              <a:rPr lang="en-US" sz="1200" b="1" dirty="0"/>
            </a:br>
            <a:br>
              <a:rPr lang="en-US" sz="1200" b="1" dirty="0"/>
            </a:br>
            <a:r>
              <a:rPr lang="en-US" sz="1200" b="1" dirty="0"/>
              <a:t>(This is not something we can delegate.)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many cultures, the highest celebration of their identify comes in forming and ritualizing the way that children grow into adults in the community.  In many Catholic communities the job of forming youth has been delegated.  We delegate the task to a youth minister or to a small group of adults.  We delegate the task to catechists or to a particular youth community.  In many ways, we delegate the task of evangelizing and catechizing youth to publishers and those who develop media content.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t>
            </a:r>
            <a:r>
              <a:rPr lang="en-US" sz="1200" i="1" kern="1200" dirty="0">
                <a:solidFill>
                  <a:schemeClr val="tx1"/>
                </a:solidFill>
                <a:effectLst/>
                <a:latin typeface="+mn-lt"/>
                <a:ea typeface="+mn-ea"/>
                <a:cs typeface="+mn-cs"/>
              </a:rPr>
              <a:t>Christus Vivit</a:t>
            </a:r>
            <a:r>
              <a:rPr lang="en-US" sz="1200" kern="1200" dirty="0">
                <a:solidFill>
                  <a:schemeClr val="tx1"/>
                </a:solidFill>
                <a:effectLst/>
                <a:latin typeface="+mn-lt"/>
                <a:ea typeface="+mn-ea"/>
                <a:cs typeface="+mn-cs"/>
              </a:rPr>
              <a:t>, Pope Francis describes a vision for a parish community that is collectively responsible for accompanying young people.  </a:t>
            </a:r>
            <a:r>
              <a:rPr lang="en-US" sz="1200" b="1" kern="1200" dirty="0">
                <a:solidFill>
                  <a:schemeClr val="tx1"/>
                </a:solidFill>
                <a:effectLst/>
                <a:latin typeface="+mn-lt"/>
                <a:ea typeface="+mn-ea"/>
                <a:cs typeface="+mn-cs"/>
              </a:rPr>
              <a:t>This means that the community knows, cares for, prays for, and is in relationship with their young members</a:t>
            </a:r>
            <a:r>
              <a:rPr lang="en-US" sz="1200" kern="1200" dirty="0">
                <a:solidFill>
                  <a:schemeClr val="tx1"/>
                </a:solidFill>
                <a:effectLst/>
                <a:latin typeface="+mn-lt"/>
                <a:ea typeface="+mn-ea"/>
                <a:cs typeface="+mn-cs"/>
              </a:rPr>
              <a:t>.  In this vision, the parish is in partnership with families in forming young disciples.  Youth ministry leaders work to animate these relationships and engage youth in the life of the parish.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youth minister shared this story: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was talking with youth at a parish who were preparing for Confirmation.  It was a good parish, with a variety of youth ministry activities.  I asked the youth about their experience of the preparation process.  One young man hemmed and hawed.  He didn’t want to complain.  When pressed, he shared that mostly the preparation process was watching videos with a speaker who lives 2000 miles away.  He said that the speaker clearly knew about the faith, but he asked me, ‘isn’t there anyone in our parish who believes this stuff and cares enough about us to share it with us?’”</a:t>
            </a:r>
          </a:p>
          <a:p>
            <a:endParaRPr lang="en-US" dirty="0"/>
          </a:p>
          <a:p>
            <a:r>
              <a:rPr lang="en-US" dirty="0"/>
              <a:t>Forming youth in faith is our job as a parish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036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Abraham Feliciano is the Youth Delegate for the Salesian community for the Eastern United States and Canada.  He shared this vision for accompaniment.  Inspired by Pope Francis’s call that we become like field hospitals, he suggests that everyone in the parish should be willing to provide spiritual first aid. </a:t>
            </a:r>
          </a:p>
          <a:p>
            <a:endParaRPr lang="en-US" dirty="0"/>
          </a:p>
          <a:p>
            <a:pPr marL="0" indent="0">
              <a:buNone/>
            </a:pPr>
            <a:r>
              <a:rPr lang="en-US" sz="1200" dirty="0"/>
              <a:t>“If the parish is a field hospital, everyone should be equipped to provide spiritual first aid.  We should all be lifeguards, ready to dive in to help our brothers and sisters.”</a:t>
            </a:r>
          </a:p>
          <a:p>
            <a:pPr marL="0" indent="0">
              <a:buNone/>
            </a:pPr>
            <a:endParaRPr lang="en-US" dirty="0"/>
          </a:p>
          <a:p>
            <a:pPr marL="0" indent="0">
              <a:buNone/>
            </a:pPr>
            <a:r>
              <a:rPr lang="en-US" dirty="0"/>
              <a:t>Fr. Abraham Feliciano, SDB</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708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can connect our parish with our youth.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Introduce Young People</a:t>
            </a:r>
          </a:p>
          <a:p>
            <a:pPr marL="171450" indent="-171450">
              <a:buFont typeface="Arial" panose="020B0604020202020204" pitchFamily="34" charset="0"/>
              <a:buChar char="•"/>
            </a:pPr>
            <a:r>
              <a:rPr lang="en-US" dirty="0"/>
              <a:t>Connect Parish Members as Prayer Partners</a:t>
            </a:r>
          </a:p>
          <a:p>
            <a:pPr marL="171450" indent="-171450">
              <a:buFont typeface="Arial" panose="020B0604020202020204" pitchFamily="34" charset="0"/>
              <a:buChar char="•"/>
            </a:pPr>
            <a:r>
              <a:rPr lang="en-US" dirty="0"/>
              <a:t>Engage Youth in Ministries</a:t>
            </a:r>
          </a:p>
          <a:p>
            <a:pPr marL="171450" indent="-171450">
              <a:buFont typeface="Arial" panose="020B0604020202020204" pitchFamily="34" charset="0"/>
              <a:buChar char="•"/>
            </a:pPr>
            <a:r>
              <a:rPr lang="en-US" dirty="0"/>
              <a:t>Involve Parish Ministries in Youth  Ministry </a:t>
            </a:r>
          </a:p>
          <a:p>
            <a:pPr marL="171450" indent="-171450">
              <a:buFont typeface="Arial" panose="020B0604020202020204" pitchFamily="34" charset="0"/>
              <a:buChar char="•"/>
            </a:pPr>
            <a:r>
              <a:rPr lang="en-US" dirty="0"/>
              <a:t>Invite Parish Members to Help – Create New Roles</a:t>
            </a:r>
          </a:p>
          <a:p>
            <a:endParaRPr lang="en-US" dirty="0"/>
          </a:p>
          <a:p>
            <a:r>
              <a:rPr lang="en-US" dirty="0"/>
              <a:t>I would like to share an example of a way for the community to grow in their relationships with young members:</a:t>
            </a:r>
          </a:p>
          <a:p>
            <a:endParaRPr lang="en-US" dirty="0"/>
          </a:p>
          <a:p>
            <a:r>
              <a:rPr lang="en-US" dirty="0"/>
              <a:t>What if we had all youth preparing for Confirmation or getting ready to go on a mission trip stand at the end of mass and be recognized, and then gave them a small loaf of bread.  Imagine the conversations this could start.  Sometimes, all our community needs is a nudge and an easy way to get the conversation started.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55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we described three things to look for and grow to build the relationship with youth in your parish. </a:t>
            </a:r>
          </a:p>
          <a:p>
            <a:endParaRPr lang="en-US" dirty="0"/>
          </a:p>
          <a:p>
            <a:pPr marL="171450" indent="-171450">
              <a:buFont typeface="Arial" panose="020B0604020202020204" pitchFamily="34" charset="0"/>
              <a:buChar char="•"/>
            </a:pPr>
            <a:r>
              <a:rPr lang="en-US" dirty="0"/>
              <a:t>Look at the engagement of youth in liturgy, community life, service </a:t>
            </a:r>
          </a:p>
          <a:p>
            <a:pPr marL="171450" indent="-171450">
              <a:buFont typeface="Arial" panose="020B0604020202020204" pitchFamily="34" charset="0"/>
              <a:buChar char="•"/>
            </a:pPr>
            <a:r>
              <a:rPr lang="en-US" dirty="0"/>
              <a:t>Look for involvement of youth in ministries, leadership and decision making</a:t>
            </a:r>
          </a:p>
          <a:p>
            <a:pPr marL="171450" indent="-171450">
              <a:buFont typeface="Arial" panose="020B0604020202020204" pitchFamily="34" charset="0"/>
              <a:buChar char="•"/>
            </a:pPr>
            <a:r>
              <a:rPr lang="en-US" dirty="0"/>
              <a:t>Look for the engagement of members of the parish community with young people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299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0" marR="0">
              <a:lnSpc>
                <a:spcPct val="107000"/>
              </a:lnSpc>
              <a:spcBef>
                <a:spcPts val="0"/>
              </a:spcBef>
              <a:spcAft>
                <a:spcPts val="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5461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These are some examples of ways that parishes are growing their relationship with youth: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461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461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tab pos="228600" algn="l"/>
              </a:tabLst>
              <a:defRPr/>
            </a:pPr>
            <a:r>
              <a:rPr lang="en-US" sz="1800" b="1" i="1"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a:t>
            </a:r>
            <a:r>
              <a:rPr lang="en-US" sz="105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a:t>
            </a:r>
            <a:r>
              <a:rPr lang="en-US" sz="1800" dirty="0"/>
              <a:t>onnected parishioners with youth around common interests.  They</a:t>
            </a:r>
            <a:r>
              <a:rPr lang="en-US" sz="1800" b="0"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received a small amount of grant money that enabled them to sponsor a series of non-traditional gatherings for parishioners and youth.  The first gathering focused on auto maintenance.  Youth and people in the parish who knew how to work on cars were invited to join in this workshop and be mentored in car safety and basic maintenance such as checking the tires and changing oil.  The parish’s next planned gathering will focus on cooking. The idea was to provide connection points for youth and adults in the parish to build relationships in a safe, caring environment. </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EC7EE-948A-4BD8-96AE-55D03C48A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rPr>
              <a:t>Youth experience encounter and witness and are </a:t>
            </a:r>
            <a:r>
              <a:rPr lang="en-US" sz="1200" b="0" u="sng" dirty="0">
                <a:effectLst/>
                <a:latin typeface="Calibri" panose="020F0502020204030204" pitchFamily="34" charset="0"/>
                <a:ea typeface="Calibri" panose="020F0502020204030204" pitchFamily="34" charset="0"/>
              </a:rPr>
              <a:t>accompanied</a:t>
            </a:r>
            <a:r>
              <a:rPr lang="en-US" sz="1200" b="0" dirty="0">
                <a:effectLst/>
                <a:latin typeface="Calibri" panose="020F0502020204030204" pitchFamily="34" charset="0"/>
                <a:ea typeface="Calibri" panose="020F0502020204030204" pitchFamily="34" charset="0"/>
              </a:rPr>
              <a:t> in their journey toward holiness as missionary disciples.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a:t>
            </a:fld>
            <a:endParaRPr lang="en-US"/>
          </a:p>
        </p:txBody>
      </p:sp>
    </p:spTree>
    <p:extLst>
      <p:ext uri="{BB962C8B-B14F-4D97-AF65-F5344CB8AC3E}">
        <p14:creationId xmlns:p14="http://schemas.microsoft.com/office/powerpoint/2010/main" val="2795973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tabLst>
                <a:tab pos="228600" algn="l"/>
              </a:tabLst>
            </a:pPr>
            <a:r>
              <a:rPr lang="en-US" sz="1800" b="1" i="1"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a:t>
            </a:r>
            <a:r>
              <a:rPr lang="en-US" sz="1800" b="0"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partnered youth preparing for Confirmation with intentional disciples. There was a woman parishioner who was already providing meals each Monday at the women’s shelter.  An adult from the youth ministry team accompanied two parish youth who went with the woman on Saturday to shop for the meal (and talk and pray).  The small group gathered again on Monday to prepare the meal and then travel together to the shelter to serve it (and talk and pray).  After the meal, the two youth and the adult accompanier provided childcare for the moms in the shelter, so the women had a chance to build community with each other.  This initiative became a regular part of the Confirmation preparation process. The parish leadership identified parishioners in various ministries who could mentor and accompany youth in discipleship.  </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EC7EE-948A-4BD8-96AE-55D03C48A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1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tabLst>
                <a:tab pos="228600" algn="l"/>
              </a:tabLst>
            </a:pPr>
            <a:r>
              <a:rPr lang="en-US" sz="1800" b="1" i="1"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a:t>
            </a:r>
            <a:r>
              <a:rPr lang="en-US" sz="1800" b="0" kern="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 connected youth preparing to receive the sacrament of Confirmation to the ministries, service work, and leadership roles within the community. Youth were introduced to the various ministries of the parish during a weekend retreat. In one session, each young person created a resume that identified their interests and experiences. The leadership team then used the young people’s resumes to connect them with parish ministry leaders and match them to a ministry position.  After celebrating their Confirmation liturgy, the youth processed to the parish hall for a reception. Waiting for the newly confirmed was a line of parish leaders ready to meet and welcome them. Each young person was greeted with a specific invitation such as, “Alex, my name is Jane and I coordinate the lectors, we’d like to invite you to consider becoming a lector for our parish.”  This new tradition became part of the parish’s Confirmation processes each year. </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EC7EE-948A-4BD8-96AE-55D03C48A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some time as a team to discuss these questions which can be found on page 8 of your handouts. </a:t>
            </a:r>
          </a:p>
          <a:p>
            <a:endParaRPr lang="en-US" dirty="0"/>
          </a:p>
          <a:p>
            <a:pPr marL="171450" indent="-171450">
              <a:buFont typeface="Arial" panose="020B0604020202020204" pitchFamily="34" charset="0"/>
              <a:buChar char="•"/>
            </a:pPr>
            <a:r>
              <a:rPr lang="en-US" dirty="0">
                <a:solidFill>
                  <a:srgbClr val="000000"/>
                </a:solidFill>
              </a:rPr>
              <a:t>How can we grow in the ways we welcome all young people? </a:t>
            </a:r>
          </a:p>
          <a:p>
            <a:pPr marL="171450" indent="-171450">
              <a:buFont typeface="Arial" panose="020B0604020202020204" pitchFamily="34" charset="0"/>
              <a:buChar char="•"/>
            </a:pPr>
            <a:r>
              <a:rPr lang="en-US" dirty="0">
                <a:solidFill>
                  <a:srgbClr val="000000"/>
                </a:solidFill>
              </a:rPr>
              <a:t>How can we build the parish relationship with youth? </a:t>
            </a:r>
          </a:p>
          <a:p>
            <a:pPr marL="171450" indent="-171450">
              <a:buFont typeface="Arial" panose="020B0604020202020204" pitchFamily="34" charset="0"/>
              <a:buChar char="•"/>
            </a:pPr>
            <a:r>
              <a:rPr lang="en-US" dirty="0">
                <a:solidFill>
                  <a:srgbClr val="000000"/>
                </a:solidFill>
              </a:rPr>
              <a:t>How can we grow the ways that youth are engaged in parish life? </a:t>
            </a:r>
          </a:p>
          <a:p>
            <a:pPr marL="171450" indent="-171450">
              <a:buFont typeface="Arial" panose="020B0604020202020204" pitchFamily="34" charset="0"/>
              <a:buChar char="•"/>
            </a:pPr>
            <a:r>
              <a:rPr lang="en-US" dirty="0">
                <a:solidFill>
                  <a:srgbClr val="000000"/>
                </a:solidFill>
              </a:rPr>
              <a:t>What are some ways we will encourage the parish to accompany young people? </a:t>
            </a:r>
          </a:p>
          <a:p>
            <a:pPr marL="171450" indent="-171450">
              <a:buFont typeface="Arial" panose="020B0604020202020204" pitchFamily="34" charset="0"/>
              <a:buChar char="•"/>
            </a:pPr>
            <a:r>
              <a:rPr lang="en-US" dirty="0">
                <a:solidFill>
                  <a:srgbClr val="000000"/>
                </a:solidFill>
              </a:rPr>
              <a:t>Who needs to be involved in these conversations?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454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parish that had a tradition of blessing the youth ministry core team at one of the masses each October.  One year the pastor and the youth minister conspired to change up the blessing as a way to communicate a vision for engaging youth in the parish. </a:t>
            </a:r>
          </a:p>
          <a:p>
            <a:endParaRPr lang="en-US" dirty="0"/>
          </a:p>
          <a:p>
            <a:r>
              <a:rPr lang="en-US" dirty="0"/>
              <a:t>The pastor invited the youth minister to the podium.  She asked the youth ministry core team to stand.  Then she said, “we recognize this year that the team is bigger than just this group.  We would also like to ask all of the catechists who work with youth and help prepare them for sacraments to also stand.  We recognize that we work in partnership with parents and families of youth, so we also ask you to stand.  Would anyone who is a sponsor or a Godparent of a young person please stand?  We also know that many of you are part of ministries here in the parish that include youth.  You are part of a choir that has young members, or you do service side by side with youth: please stand.  We also know that many of you work with youth in our community, you work in our Catholic or public schools, or you work in healthcare or mental health, or your work in our community services, or you are an employer who supervises youth.  Please stand.  Finally, I would like to ask that anyone who is willing to pray for young people in our parish please stand.  (Who is standing now?   Everyone!)</a:t>
            </a:r>
          </a:p>
          <a:p>
            <a:endParaRPr lang="en-US" dirty="0"/>
          </a:p>
          <a:p>
            <a:r>
              <a:rPr lang="en-US" dirty="0"/>
              <a:t>Father,  please bless our Youth Ministry Team.</a:t>
            </a:r>
          </a:p>
          <a:p>
            <a:endParaRPr lang="en-US" dirty="0"/>
          </a:p>
          <a:p>
            <a:r>
              <a:rPr lang="en-US" dirty="0"/>
              <a:t>This story reminds us that our task in ministry with youth is more than finding the right leader or inviting youth to join a particular group.  We are talking about the generational transfer of faith.  Passing the faith to a new generation is something that needs the whole parish to be “on the team.”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589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2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began this conversation by thinking about ways that we can radiate Christ’s presence to youth as a parish community. During our gathering we took the time to consider that youth are known, valued, welcomed and included. We can continue to build the parish’s relationship with our young members and find more ways to engage youth in the life of our community.  Thank you for being a part of these efforts. </a:t>
            </a:r>
          </a:p>
          <a:p>
            <a:pPr marL="4572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Book Antiqua" panose="02040602050305030304" pitchFamily="18" charset="0"/>
                <a:ea typeface="Calibri" panose="020F0502020204030204" pitchFamily="34" charset="0"/>
                <a:cs typeface="Times New Roman" panose="02020603050405020304" pitchFamily="18" charset="0"/>
              </a:rPr>
              <a:t>(After thanking the participants, make announcements about next steps in the process, then conclude in prayer.)</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thank you for your presence in our parish.  Thank you for the gifts and resources you have given us to share.  Help us to answer your call to welcome all youth and accompany them to your loving arms. Help our youth to see your face and answer your call to discipleship. We ask this in Jesus’ name.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r>
              <a:rPr lang="en-US" sz="12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15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r>
              <a:rPr lang="en-US" dirty="0"/>
              <a:t>Parishes that are moving toward accompaniment move forward with these three directions: </a:t>
            </a:r>
            <a:endParaRPr lang="en-US" dirty="0">
              <a:latin typeface="Calibri" panose="020F0502020204030204" pitchFamily="34" charset="0"/>
              <a:ea typeface="Calibri" panose="020F0502020204030204" pitchFamily="34" charset="0"/>
            </a:endParaRPr>
          </a:p>
          <a:p>
            <a:endParaRPr lang="en-US" dirty="0"/>
          </a:p>
          <a:p>
            <a:pPr marL="171450" indent="-171450">
              <a:spcBef>
                <a:spcPts val="0"/>
              </a:spcBef>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Equipping parents and faith companions </a:t>
            </a:r>
          </a:p>
          <a:p>
            <a:pPr marL="171450" indent="-171450">
              <a:spcBef>
                <a:spcPts val="0"/>
              </a:spcBef>
              <a:spcAft>
                <a:spcPts val="800"/>
              </a:spcAft>
              <a:buFont typeface="Arial" panose="020B0604020202020204" pitchFamily="34" charset="0"/>
              <a:buChar char="•"/>
            </a:pPr>
            <a:r>
              <a:rPr lang="en-US" b="0" dirty="0">
                <a:effectLst/>
                <a:latin typeface="Calibri" panose="020F0502020204030204" pitchFamily="34" charset="0"/>
                <a:ea typeface="Calibri" panose="020F0502020204030204" pitchFamily="34" charset="0"/>
              </a:rPr>
              <a:t>Transforming ministries to promote accompaniment</a:t>
            </a:r>
          </a:p>
          <a:p>
            <a:pPr marL="171450" indent="-171450">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rPr>
              <a:t>Engaging the parish community in accompanying young members</a:t>
            </a:r>
          </a:p>
          <a:p>
            <a:pPr marL="171450" indent="-171450">
              <a:spcBef>
                <a:spcPts val="0"/>
              </a:spcBef>
              <a:spcAft>
                <a:spcPts val="800"/>
              </a:spcAft>
              <a:buFont typeface="Arial" panose="020B0604020202020204" pitchFamily="34" charset="0"/>
              <a:buChar char="•"/>
            </a:pPr>
            <a:endParaRPr lang="en-US" dirty="0">
              <a:effectLst/>
              <a:latin typeface="Calibri" panose="020F0502020204030204" pitchFamily="34" charset="0"/>
            </a:endParaRPr>
          </a:p>
          <a:p>
            <a:pPr marL="0" indent="0">
              <a:spcBef>
                <a:spcPts val="0"/>
              </a:spcBef>
              <a:spcAft>
                <a:spcPts val="800"/>
              </a:spcAft>
              <a:buFont typeface="Arial" panose="020B0604020202020204" pitchFamily="34" charset="0"/>
              <a:buNone/>
            </a:pPr>
            <a:r>
              <a:rPr lang="en-US" dirty="0">
                <a:effectLst/>
                <a:latin typeface="Calibri" panose="020F0502020204030204" pitchFamily="34" charset="0"/>
              </a:rPr>
              <a:t>In this gathering, we will focus on looking at the third bullet point:  engaging the parish community in accompanying young members.  </a:t>
            </a:r>
            <a:endParaRPr lang="en-US" dirty="0"/>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4</a:t>
            </a:fld>
            <a:endParaRPr lang="en-US"/>
          </a:p>
        </p:txBody>
      </p:sp>
    </p:spTree>
    <p:extLst>
      <p:ext uri="{BB962C8B-B14F-4D97-AF65-F5344CB8AC3E}">
        <p14:creationId xmlns:p14="http://schemas.microsoft.com/office/powerpoint/2010/main" val="273661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passage from Christus Vivit reminds us of this call.  </a:t>
            </a:r>
          </a:p>
          <a:p>
            <a:endParaRPr lang="en-US" dirty="0"/>
          </a:p>
          <a:p>
            <a:r>
              <a:rPr lang="en-US" dirty="0"/>
              <a:t>What does it mean to Radiate Christ?  Think about a concrete park bench sitting in the sun in the middle of the summer.  You usually check it before you sit down because it can get too hot.  If you hold your hand a foot away, you can feel the heat radiating from the bench.  </a:t>
            </a:r>
          </a:p>
          <a:p>
            <a:endParaRPr lang="en-US" dirty="0"/>
          </a:p>
          <a:p>
            <a:r>
              <a:rPr lang="en-US" dirty="0"/>
              <a:t>People can radiate anger or despair; people can also radiate hope or joy.  </a:t>
            </a:r>
          </a:p>
          <a:p>
            <a:endParaRPr lang="en-US" dirty="0"/>
          </a:p>
          <a:p>
            <a:r>
              <a:rPr lang="en-US" dirty="0"/>
              <a:t>To radiate Christ is to have the light and warmth of Christ shine through our lives to those around us.  </a:t>
            </a:r>
          </a:p>
          <a:p>
            <a:endParaRPr lang="en-US" dirty="0"/>
          </a:p>
          <a:p>
            <a:r>
              <a:rPr lang="en-US" dirty="0"/>
              <a:t>Please take a moment to prepare yourself to join in prayer. </a:t>
            </a:r>
          </a:p>
          <a:p>
            <a:endParaRPr lang="en-US" dirty="0"/>
          </a:p>
          <a:p>
            <a:r>
              <a:rPr lang="en-US" dirty="0"/>
              <a:t>(Make the Sign of the Cross.) </a:t>
            </a:r>
          </a:p>
          <a:p>
            <a:endParaRPr lang="en-US" dirty="0"/>
          </a:p>
          <a:p>
            <a:r>
              <a:rPr lang="en-US" sz="1200" kern="1200" dirty="0">
                <a:solidFill>
                  <a:schemeClr val="tx1"/>
                </a:solidFill>
                <a:effectLst/>
                <a:latin typeface="+mn-lt"/>
                <a:ea typeface="+mn-ea"/>
                <a:cs typeface="+mn-cs"/>
              </a:rPr>
              <a:t>Opening Prayer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our friend and brother,</a:t>
            </a:r>
          </a:p>
          <a:p>
            <a:r>
              <a:rPr lang="en-US" sz="1200" kern="1200" dirty="0">
                <a:solidFill>
                  <a:schemeClr val="tx1"/>
                </a:solidFill>
                <a:effectLst/>
                <a:latin typeface="+mn-lt"/>
                <a:ea typeface="+mn-ea"/>
                <a:cs typeface="+mn-cs"/>
              </a:rPr>
              <a:t>We know the warmth of your love. </a:t>
            </a:r>
          </a:p>
          <a:p>
            <a:r>
              <a:rPr lang="en-US" sz="1200" kern="1200" dirty="0">
                <a:solidFill>
                  <a:schemeClr val="tx1"/>
                </a:solidFill>
                <a:effectLst/>
                <a:latin typeface="+mn-lt"/>
                <a:ea typeface="+mn-ea"/>
                <a:cs typeface="+mn-cs"/>
              </a:rPr>
              <a:t>Break through any darkness in our lives. </a:t>
            </a:r>
          </a:p>
          <a:p>
            <a:r>
              <a:rPr lang="en-US" sz="1200" kern="1200" dirty="0">
                <a:solidFill>
                  <a:schemeClr val="tx1"/>
                </a:solidFill>
                <a:effectLst/>
                <a:latin typeface="+mn-lt"/>
                <a:ea typeface="+mn-ea"/>
                <a:cs typeface="+mn-cs"/>
              </a:rPr>
              <a:t>Send your Spirit into our brokenness. </a:t>
            </a:r>
          </a:p>
          <a:p>
            <a:r>
              <a:rPr lang="en-US" sz="1200" kern="1200" dirty="0">
                <a:solidFill>
                  <a:schemeClr val="tx1"/>
                </a:solidFill>
                <a:effectLst/>
                <a:latin typeface="+mn-lt"/>
                <a:ea typeface="+mn-ea"/>
                <a:cs typeface="+mn-cs"/>
              </a:rPr>
              <a:t>We want to make you known.  We want to radiate your love and light. </a:t>
            </a:r>
          </a:p>
          <a:p>
            <a:r>
              <a:rPr lang="en-US" sz="1200" kern="1200" dirty="0">
                <a:solidFill>
                  <a:schemeClr val="tx1"/>
                </a:solidFill>
                <a:effectLst/>
                <a:latin typeface="+mn-lt"/>
                <a:ea typeface="+mn-ea"/>
                <a:cs typeface="+mn-cs"/>
              </a:rPr>
              <a:t>Shine through us today!</a:t>
            </a:r>
          </a:p>
          <a:p>
            <a:r>
              <a:rPr lang="en-US" sz="1200" kern="1200" dirty="0">
                <a:solidFill>
                  <a:schemeClr val="tx1"/>
                </a:solidFill>
                <a:effectLst/>
                <a:latin typeface="+mn-lt"/>
                <a:ea typeface="+mn-ea"/>
                <a:cs typeface="+mn-cs"/>
              </a:rPr>
              <a:t>We ask this in Your name, as we continue to pray with each breath that we take. </a:t>
            </a:r>
          </a:p>
          <a:p>
            <a:endParaRPr lang="en-US" dirty="0"/>
          </a:p>
          <a:p>
            <a:r>
              <a:rPr lang="en-US" dirty="0"/>
              <a:t>Amen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5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invite you to journal about the question on page 2.  What does it mean to be children of the light?  It is about our relationship with Christ.  It means that our lives are in Christ and that this light and love shines through 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95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Petitions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prayer response will be:</a:t>
            </a:r>
          </a:p>
          <a:p>
            <a:r>
              <a:rPr lang="en-US" sz="1200" kern="1200" dirty="0">
                <a:solidFill>
                  <a:schemeClr val="tx1"/>
                </a:solidFill>
                <a:effectLst/>
                <a:latin typeface="+mn-lt"/>
                <a:ea typeface="+mn-ea"/>
                <a:cs typeface="+mn-cs"/>
              </a:rPr>
              <a:t>Shine through Us, loving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of light, we want to radiate your goodness and light.  Remove the doubts and obstacles that keep us from letting you shine through us.  For this we pray.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Response:  Shine through Us, Loving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what else shall we pray?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Conclusion of petitions:</a:t>
            </a:r>
          </a:p>
          <a:p>
            <a:r>
              <a:rPr lang="en-US" sz="1200" kern="1200" dirty="0">
                <a:solidFill>
                  <a:schemeClr val="tx1"/>
                </a:solidFill>
                <a:effectLst/>
                <a:latin typeface="+mn-lt"/>
                <a:ea typeface="+mn-ea"/>
                <a:cs typeface="+mn-cs"/>
              </a:rPr>
              <a:t>God, you know our hearts, you know what we need. Fill us with your goodness as we continue to pray in Jesus’ name.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Amen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77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group into three sections.  Invite participants to share this prayer by reciting for the sections indicated ALL. Each section (1, 2, and 3) will recite their assigned text.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5F6E5F-64B4-4BDB-9F00-A422C2761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997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parish has a primary responsibility for accompanying young disciples. </a:t>
            </a:r>
          </a:p>
        </p:txBody>
      </p:sp>
      <p:sp>
        <p:nvSpPr>
          <p:cNvPr id="4" name="Slide Number Placeholder 3"/>
          <p:cNvSpPr>
            <a:spLocks noGrp="1"/>
          </p:cNvSpPr>
          <p:nvPr>
            <p:ph type="sldNum" sz="quarter" idx="5"/>
          </p:nvPr>
        </p:nvSpPr>
        <p:spPr/>
        <p:txBody>
          <a:bodyPr/>
          <a:lstStyle/>
          <a:p>
            <a:fld id="{D65F6E5F-64B4-4BDB-9F00-A422C2761A73}" type="slidenum">
              <a:rPr lang="en-US" smtClean="0"/>
              <a:t>9</a:t>
            </a:fld>
            <a:endParaRPr lang="en-US"/>
          </a:p>
        </p:txBody>
      </p:sp>
    </p:spTree>
    <p:extLst>
      <p:ext uri="{BB962C8B-B14F-4D97-AF65-F5344CB8AC3E}">
        <p14:creationId xmlns:p14="http://schemas.microsoft.com/office/powerpoint/2010/main" val="1634568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401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86851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23767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001539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82371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11219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01875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6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8/2/2021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78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02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Overview">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1F04A2-38D1-E246-9055-0B3BA6D856A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Rectangle 6">
            <a:extLst>
              <a:ext uri="{FF2B5EF4-FFF2-40B4-BE49-F238E27FC236}">
                <a16:creationId xmlns:a16="http://schemas.microsoft.com/office/drawing/2014/main" id="{3F657C63-655E-B74B-897C-A28EC8792BB1}"/>
              </a:ext>
            </a:extLst>
          </p:cNvPr>
          <p:cNvSpPr/>
          <p:nvPr userDrawn="1"/>
        </p:nvSpPr>
        <p:spPr>
          <a:xfrm>
            <a:off x="1778" y="0"/>
            <a:ext cx="6900673" cy="6855487"/>
          </a:xfrm>
          <a:prstGeom prst="rect">
            <a:avLst/>
          </a:prstGeom>
          <a:solidFill>
            <a:srgbClr val="0D335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C35BF845-D2A2-9E45-90C4-DCC42D784979}"/>
              </a:ext>
            </a:extLst>
          </p:cNvPr>
          <p:cNvSpPr>
            <a:spLocks noGrp="1"/>
          </p:cNvSpPr>
          <p:nvPr>
            <p:ph type="body" sz="quarter" idx="11"/>
          </p:nvPr>
        </p:nvSpPr>
        <p:spPr>
          <a:xfrm>
            <a:off x="347663" y="1427163"/>
            <a:ext cx="5961062" cy="5041900"/>
          </a:xfrm>
        </p:spPr>
        <p:txBody>
          <a:bodyPr/>
          <a:lstStyle>
            <a:lvl1pPr>
              <a:defRPr>
                <a:solidFill>
                  <a:schemeClr val="bg1"/>
                </a:solidFill>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BB310627-B5CD-C84D-BEBD-FA0DD11641A0}"/>
              </a:ext>
            </a:extLst>
          </p:cNvPr>
          <p:cNvSpPr/>
          <p:nvPr userDrawn="1"/>
        </p:nvSpPr>
        <p:spPr>
          <a:xfrm flipV="1">
            <a:off x="-344628" y="1189024"/>
            <a:ext cx="9250883" cy="45719"/>
          </a:xfrm>
          <a:prstGeom prst="rect">
            <a:avLst/>
          </a:prstGeom>
          <a:solidFill>
            <a:srgbClr val="EF5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721B13D-71B1-444D-B0B8-5F13DF6818EC}"/>
              </a:ext>
            </a:extLst>
          </p:cNvPr>
          <p:cNvSpPr>
            <a:spLocks noGrp="1"/>
          </p:cNvSpPr>
          <p:nvPr>
            <p:ph type="pic" sz="quarter" idx="12"/>
          </p:nvPr>
        </p:nvSpPr>
        <p:spPr>
          <a:xfrm>
            <a:off x="7288213" y="1427164"/>
            <a:ext cx="4318347" cy="4547672"/>
          </a:xfrm>
        </p:spPr>
        <p:txBody>
          <a:bodyPr/>
          <a:lstStyle/>
          <a:p>
            <a:r>
              <a:rPr lang="en-US"/>
              <a:t>Click icon to add picture</a:t>
            </a:r>
            <a:endParaRPr lang="en-US" dirty="0"/>
          </a:p>
        </p:txBody>
      </p:sp>
      <p:sp>
        <p:nvSpPr>
          <p:cNvPr id="3" name="Title 2">
            <a:extLst>
              <a:ext uri="{FF2B5EF4-FFF2-40B4-BE49-F238E27FC236}">
                <a16:creationId xmlns:a16="http://schemas.microsoft.com/office/drawing/2014/main" id="{C3486BA5-ACFE-AB40-8B96-2D6C7C717F48}"/>
              </a:ext>
            </a:extLst>
          </p:cNvPr>
          <p:cNvSpPr>
            <a:spLocks noGrp="1"/>
          </p:cNvSpPr>
          <p:nvPr>
            <p:ph type="title" hasCustomPrompt="1"/>
          </p:nvPr>
        </p:nvSpPr>
        <p:spPr>
          <a:xfrm>
            <a:off x="335471" y="135664"/>
            <a:ext cx="10515600" cy="1325563"/>
          </a:xfrm>
        </p:spPr>
        <p:txBody>
          <a:bodyPr/>
          <a:lstStyle>
            <a:lvl1pPr>
              <a:defRPr b="1" i="0">
                <a:solidFill>
                  <a:schemeClr val="bg1"/>
                </a:solidFill>
                <a:latin typeface="Asap" panose="020F0504030102060203" pitchFamily="34" charset="77"/>
              </a:defRPr>
            </a:lvl1pPr>
          </a:lstStyle>
          <a:p>
            <a:r>
              <a:rPr lang="en-US" dirty="0"/>
              <a:t>OVERVIEW</a:t>
            </a:r>
          </a:p>
        </p:txBody>
      </p:sp>
      <p:pic>
        <p:nvPicPr>
          <p:cNvPr id="18" name="Picture 17">
            <a:extLst>
              <a:ext uri="{FF2B5EF4-FFF2-40B4-BE49-F238E27FC236}">
                <a16:creationId xmlns:a16="http://schemas.microsoft.com/office/drawing/2014/main" id="{F7303487-F07E-4245-811C-32ABE3041920}"/>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tretch>
            <a:fillRect/>
          </a:stretch>
        </p:blipFill>
        <p:spPr>
          <a:xfrm>
            <a:off x="10614386" y="6230112"/>
            <a:ext cx="651491" cy="166607"/>
          </a:xfrm>
          <a:prstGeom prst="rect">
            <a:avLst/>
          </a:prstGeom>
        </p:spPr>
      </p:pic>
      <p:sp>
        <p:nvSpPr>
          <p:cNvPr id="22" name="Slide Number Placeholder 1">
            <a:extLst>
              <a:ext uri="{FF2B5EF4-FFF2-40B4-BE49-F238E27FC236}">
                <a16:creationId xmlns:a16="http://schemas.microsoft.com/office/drawing/2014/main" id="{7F0BA598-BF46-FF44-8D9B-9E19D4AA46F0}"/>
              </a:ext>
            </a:extLst>
          </p:cNvPr>
          <p:cNvSpPr>
            <a:spLocks noGrp="1"/>
          </p:cNvSpPr>
          <p:nvPr>
            <p:ph type="sldNum" sz="quarter" idx="4"/>
          </p:nvPr>
        </p:nvSpPr>
        <p:spPr>
          <a:xfrm>
            <a:off x="11216337" y="6210377"/>
            <a:ext cx="390223" cy="206075"/>
          </a:xfrm>
          <a:prstGeom prst="rect">
            <a:avLst/>
          </a:prstGeom>
        </p:spPr>
        <p:txBody>
          <a:bodyPr vert="horz" lIns="91440" tIns="45720" rIns="91440" bIns="45720" rtlCol="0" anchor="ctr"/>
          <a:lstStyle>
            <a:lvl1pPr algn="r">
              <a:defRPr sz="1200">
                <a:solidFill>
                  <a:schemeClr val="tx1">
                    <a:tint val="75000"/>
                  </a:schemeClr>
                </a:solidFill>
              </a:defRPr>
            </a:lvl1pPr>
          </a:lstStyle>
          <a:p>
            <a:fld id="{5106C9DE-3A59-8D49-A26D-D498A1DE16FB}" type="slidenum">
              <a:rPr lang="en-US" smtClean="0"/>
              <a:pPr/>
              <a:t>‹#›</a:t>
            </a:fld>
            <a:endParaRPr lang="en-US" dirty="0"/>
          </a:p>
        </p:txBody>
      </p:sp>
    </p:spTree>
    <p:extLst>
      <p:ext uri="{BB962C8B-B14F-4D97-AF65-F5344CB8AC3E}">
        <p14:creationId xmlns:p14="http://schemas.microsoft.com/office/powerpoint/2010/main" val="40902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9670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50DA-2068-468A-9B23-AE84557715DB}"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58037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346336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76512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0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64364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199684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7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8/2/2021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034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773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38661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3904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091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8/2/2021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5656546"/>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50DA-2068-468A-9B23-AE84557715DB}"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5BF75-E289-403B-BA0F-BBD4F60EA622}" type="slidenum">
              <a:rPr lang="en-US" smtClean="0"/>
              <a:t>‹#›</a:t>
            </a:fld>
            <a:endParaRPr lang="en-US"/>
          </a:p>
        </p:txBody>
      </p:sp>
    </p:spTree>
    <p:extLst>
      <p:ext uri="{BB962C8B-B14F-4D97-AF65-F5344CB8AC3E}">
        <p14:creationId xmlns:p14="http://schemas.microsoft.com/office/powerpoint/2010/main" val="2250724139"/>
      </p:ext>
    </p:extLst>
  </p:cSld>
  <p:clrMap bg1="dk1" tx1="lt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4" name="Rectangle 13">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530941" y="4710483"/>
            <a:ext cx="9639480" cy="940240"/>
          </a:xfrm>
        </p:spPr>
        <p:txBody>
          <a:bodyPr>
            <a:normAutofit fontScale="90000"/>
          </a:bodyPr>
          <a:lstStyle/>
          <a:p>
            <a:r>
              <a:rPr lang="en-US" sz="4800" dirty="0"/>
              <a:t>Conversation #6</a:t>
            </a:r>
            <a:br>
              <a:rPr lang="en-US" sz="4800" dirty="0"/>
            </a:br>
            <a:r>
              <a:rPr lang="en-US" sz="4800" dirty="0"/>
              <a:t>Becoming a Parish Who Accompanies </a:t>
            </a:r>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sp>
        <p:nvSpPr>
          <p:cNvPr id="16" name="Rectangle 15">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website&#10;&#10;Description automatically generated">
            <a:extLst>
              <a:ext uri="{FF2B5EF4-FFF2-40B4-BE49-F238E27FC236}">
                <a16:creationId xmlns:a16="http://schemas.microsoft.com/office/drawing/2014/main" id="{F5A26B74-2FC3-4E38-9D83-69B37281C8FF}"/>
              </a:ext>
            </a:extLst>
          </p:cNvPr>
          <p:cNvPicPr>
            <a:picLocks noChangeAspect="1"/>
          </p:cNvPicPr>
          <p:nvPr/>
        </p:nvPicPr>
        <p:blipFill>
          <a:blip r:embed="rId6"/>
          <a:stretch>
            <a:fillRect/>
          </a:stretch>
        </p:blipFill>
        <p:spPr>
          <a:xfrm>
            <a:off x="1037002" y="537385"/>
            <a:ext cx="9598540" cy="3648044"/>
          </a:xfrm>
          <a:prstGeom prst="rect">
            <a:avLst/>
          </a:prstGeom>
        </p:spPr>
      </p:pic>
    </p:spTree>
    <p:extLst>
      <p:ext uri="{BB962C8B-B14F-4D97-AF65-F5344CB8AC3E}">
        <p14:creationId xmlns:p14="http://schemas.microsoft.com/office/powerpoint/2010/main" val="230787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AD1A-F7BD-4113-A42C-096B4D87E2F6}"/>
              </a:ext>
            </a:extLst>
          </p:cNvPr>
          <p:cNvSpPr>
            <a:spLocks noGrp="1"/>
          </p:cNvSpPr>
          <p:nvPr>
            <p:ph type="title"/>
          </p:nvPr>
        </p:nvSpPr>
        <p:spPr>
          <a:xfrm>
            <a:off x="680321" y="753228"/>
            <a:ext cx="5041629" cy="1080938"/>
          </a:xfrm>
        </p:spPr>
        <p:txBody>
          <a:bodyPr>
            <a:normAutofit fontScale="90000"/>
          </a:bodyPr>
          <a:lstStyle/>
          <a:p>
            <a:r>
              <a:rPr lang="en-US" dirty="0"/>
              <a:t>Listen to young people and accompany them</a:t>
            </a:r>
          </a:p>
        </p:txBody>
      </p:sp>
      <p:sp>
        <p:nvSpPr>
          <p:cNvPr id="3" name="Content Placeholder 2">
            <a:extLst>
              <a:ext uri="{FF2B5EF4-FFF2-40B4-BE49-F238E27FC236}">
                <a16:creationId xmlns:a16="http://schemas.microsoft.com/office/drawing/2014/main" id="{EBEA297B-280C-4B5F-8C27-C3CA18171CD0}"/>
              </a:ext>
            </a:extLst>
          </p:cNvPr>
          <p:cNvSpPr>
            <a:spLocks noGrp="1"/>
          </p:cNvSpPr>
          <p:nvPr>
            <p:ph idx="1"/>
          </p:nvPr>
        </p:nvSpPr>
        <p:spPr>
          <a:xfrm>
            <a:off x="312234" y="2336873"/>
            <a:ext cx="5409716" cy="4197742"/>
          </a:xfrm>
        </p:spPr>
        <p:txBody>
          <a:bodyPr>
            <a:normAutofit/>
          </a:bodyPr>
          <a:lstStyle/>
          <a:p>
            <a:pPr marL="0" indent="0">
              <a:buNone/>
            </a:pPr>
            <a:r>
              <a:rPr lang="en-US" dirty="0"/>
              <a:t>Rather than listening to young people attentively, “all too often, there is a tendency to provide prepackaged answers and ready-made solutions, without allowing their real questions to emerge and facing the challenges they pose”. </a:t>
            </a:r>
          </a:p>
          <a:p>
            <a:pPr marL="0" indent="0">
              <a:buNone/>
            </a:pPr>
            <a:endParaRPr lang="en-US" dirty="0"/>
          </a:p>
          <a:p>
            <a:pPr marL="0" indent="0">
              <a:buNone/>
            </a:pPr>
            <a:r>
              <a:rPr lang="en-US" dirty="0"/>
              <a:t>Pope Francis, </a:t>
            </a:r>
            <a:r>
              <a:rPr lang="en-US" sz="2200" i="1" dirty="0"/>
              <a:t>Christus Vivit</a:t>
            </a:r>
            <a:r>
              <a:rPr lang="en-US" sz="2200" dirty="0"/>
              <a:t>, 2019, # 65</a:t>
            </a:r>
            <a:endParaRPr lang="en-US" dirty="0"/>
          </a:p>
        </p:txBody>
      </p:sp>
      <p:pic>
        <p:nvPicPr>
          <p:cNvPr id="5" name="Picture 4" descr="A picture containing person, people, woman, group&#10;&#10;Description automatically generated">
            <a:extLst>
              <a:ext uri="{FF2B5EF4-FFF2-40B4-BE49-F238E27FC236}">
                <a16:creationId xmlns:a16="http://schemas.microsoft.com/office/drawing/2014/main" id="{8BEF6CEA-3924-4FA6-B84D-DB77AAE02FD1}"/>
              </a:ext>
            </a:extLst>
          </p:cNvPr>
          <p:cNvPicPr>
            <a:picLocks noChangeAspect="1"/>
          </p:cNvPicPr>
          <p:nvPr/>
        </p:nvPicPr>
        <p:blipFill rotWithShape="1">
          <a:blip r:embed="rId3"/>
          <a:srcRect t="15602" r="-2" b="-2"/>
          <a:stretch/>
        </p:blipFill>
        <p:spPr>
          <a:xfrm>
            <a:off x="6096000" y="10"/>
            <a:ext cx="6092823" cy="6856310"/>
          </a:xfrm>
          <a:prstGeom prst="rect">
            <a:avLst/>
          </a:prstGeom>
          <a:ln>
            <a:noFill/>
          </a:ln>
          <a:effectLst/>
        </p:spPr>
      </p:pic>
    </p:spTree>
    <p:extLst>
      <p:ext uri="{BB962C8B-B14F-4D97-AF65-F5344CB8AC3E}">
        <p14:creationId xmlns:p14="http://schemas.microsoft.com/office/powerpoint/2010/main" val="24910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AD1A-F7BD-4113-A42C-096B4D87E2F6}"/>
              </a:ext>
            </a:extLst>
          </p:cNvPr>
          <p:cNvSpPr>
            <a:spLocks noGrp="1"/>
          </p:cNvSpPr>
          <p:nvPr>
            <p:ph type="title"/>
          </p:nvPr>
        </p:nvSpPr>
        <p:spPr>
          <a:xfrm>
            <a:off x="680321" y="753228"/>
            <a:ext cx="5041629" cy="1080938"/>
          </a:xfrm>
        </p:spPr>
        <p:txBody>
          <a:bodyPr>
            <a:normAutofit fontScale="90000"/>
          </a:bodyPr>
          <a:lstStyle/>
          <a:p>
            <a:r>
              <a:rPr lang="en-US" dirty="0"/>
              <a:t>Listen to young people and accompany them</a:t>
            </a:r>
          </a:p>
        </p:txBody>
      </p:sp>
      <p:sp>
        <p:nvSpPr>
          <p:cNvPr id="3" name="Content Placeholder 2">
            <a:extLst>
              <a:ext uri="{FF2B5EF4-FFF2-40B4-BE49-F238E27FC236}">
                <a16:creationId xmlns:a16="http://schemas.microsoft.com/office/drawing/2014/main" id="{EBEA297B-280C-4B5F-8C27-C3CA18171CD0}"/>
              </a:ext>
            </a:extLst>
          </p:cNvPr>
          <p:cNvSpPr>
            <a:spLocks noGrp="1"/>
          </p:cNvSpPr>
          <p:nvPr>
            <p:ph idx="1"/>
          </p:nvPr>
        </p:nvSpPr>
        <p:spPr>
          <a:xfrm>
            <a:off x="312234" y="2336873"/>
            <a:ext cx="5409716" cy="4197742"/>
          </a:xfrm>
        </p:spPr>
        <p:txBody>
          <a:bodyPr>
            <a:normAutofit/>
          </a:bodyPr>
          <a:lstStyle/>
          <a:p>
            <a:pPr marL="0" indent="0">
              <a:buNone/>
            </a:pPr>
            <a:r>
              <a:rPr lang="en-US" dirty="0"/>
              <a:t>Yet </a:t>
            </a:r>
            <a:r>
              <a:rPr lang="en-US" b="1" dirty="0"/>
              <a:t>once the Church sets aside narrow preconceptions and listens carefully to the young, this empathy enriches he</a:t>
            </a:r>
            <a:r>
              <a:rPr lang="en-US" dirty="0"/>
              <a:t>r, for “it allows young people to make their own contribution to the community, helping it to appreciate new sensitivities and to consider new questions”. </a:t>
            </a:r>
          </a:p>
          <a:p>
            <a:pPr marL="0" indent="0">
              <a:buNone/>
            </a:pPr>
            <a:r>
              <a:rPr lang="en-US" dirty="0"/>
              <a:t>Pope Francis, </a:t>
            </a:r>
            <a:r>
              <a:rPr lang="en-US" sz="2200" i="1" dirty="0"/>
              <a:t>Christus Vivit</a:t>
            </a:r>
            <a:r>
              <a:rPr lang="en-US" sz="2200" dirty="0"/>
              <a:t>, 2019, # 65</a:t>
            </a:r>
            <a:endParaRPr lang="en-US" dirty="0"/>
          </a:p>
        </p:txBody>
      </p:sp>
      <p:pic>
        <p:nvPicPr>
          <p:cNvPr id="5" name="Picture 4" descr="A picture containing person, people, woman, group&#10;&#10;Description automatically generated">
            <a:extLst>
              <a:ext uri="{FF2B5EF4-FFF2-40B4-BE49-F238E27FC236}">
                <a16:creationId xmlns:a16="http://schemas.microsoft.com/office/drawing/2014/main" id="{8BEF6CEA-3924-4FA6-B84D-DB77AAE02FD1}"/>
              </a:ext>
            </a:extLst>
          </p:cNvPr>
          <p:cNvPicPr>
            <a:picLocks noChangeAspect="1"/>
          </p:cNvPicPr>
          <p:nvPr/>
        </p:nvPicPr>
        <p:blipFill rotWithShape="1">
          <a:blip r:embed="rId3"/>
          <a:srcRect t="15602" r="-2" b="-2"/>
          <a:stretch/>
        </p:blipFill>
        <p:spPr>
          <a:xfrm>
            <a:off x="6096000" y="10"/>
            <a:ext cx="6092823" cy="6856310"/>
          </a:xfrm>
          <a:prstGeom prst="rect">
            <a:avLst/>
          </a:prstGeom>
          <a:ln>
            <a:noFill/>
          </a:ln>
          <a:effectLst/>
        </p:spPr>
      </p:pic>
    </p:spTree>
    <p:extLst>
      <p:ext uri="{BB962C8B-B14F-4D97-AF65-F5344CB8AC3E}">
        <p14:creationId xmlns:p14="http://schemas.microsoft.com/office/powerpoint/2010/main" val="236589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9" name="Picture 2" descr="Image result for emmaus"/>
          <p:cNvPicPr>
            <a:picLocks noChangeAspect="1"/>
          </p:cNvPicPr>
          <p:nvPr/>
        </p:nvPicPr>
        <p:blipFill rotWithShape="1">
          <a:blip r:embed="rId3">
            <a:extLst>
              <a:ext uri="{28A0092B-C50C-407E-A947-70E740481C1C}">
                <a14:useLocalDpi xmlns:a14="http://schemas.microsoft.com/office/drawing/2010/main" val="0"/>
              </a:ext>
            </a:extLst>
          </a:blip>
          <a:srcRect r="19093" b="-2"/>
          <a:stretch/>
        </p:blipFill>
        <p:spPr>
          <a:xfrm>
            <a:off x="3343" y="10"/>
            <a:ext cx="7548923" cy="6857990"/>
          </a:xfrm>
          <a:prstGeom prst="rect">
            <a:avLst/>
          </a:prstGeom>
        </p:spPr>
      </p:pic>
      <p:sp>
        <p:nvSpPr>
          <p:cNvPr id="2" name="Title 1"/>
          <p:cNvSpPr>
            <a:spLocks noGrp="1"/>
          </p:cNvSpPr>
          <p:nvPr>
            <p:ph type="title"/>
          </p:nvPr>
        </p:nvSpPr>
        <p:spPr>
          <a:xfrm>
            <a:off x="7883612" y="484632"/>
            <a:ext cx="4151506" cy="1609344"/>
          </a:xfrm>
          <a:ln>
            <a:noFill/>
          </a:ln>
        </p:spPr>
        <p:txBody>
          <a:bodyPr>
            <a:normAutofit/>
          </a:bodyPr>
          <a:lstStyle/>
          <a:p>
            <a:r>
              <a:rPr lang="en-US" sz="4000" dirty="0"/>
              <a:t>Accompaniment</a:t>
            </a:r>
          </a:p>
        </p:txBody>
      </p:sp>
      <p:sp>
        <p:nvSpPr>
          <p:cNvPr id="1031" name="Content Placeholder 1030"/>
          <p:cNvSpPr>
            <a:spLocks noGrp="1"/>
          </p:cNvSpPr>
          <p:nvPr>
            <p:ph idx="1"/>
          </p:nvPr>
        </p:nvSpPr>
        <p:spPr>
          <a:xfrm>
            <a:off x="7552266" y="2121408"/>
            <a:ext cx="4639733" cy="4457812"/>
          </a:xfrm>
        </p:spPr>
        <p:txBody>
          <a:bodyPr>
            <a:normAutofit/>
          </a:bodyPr>
          <a:lstStyle/>
          <a:p>
            <a:pPr marL="0" indent="0">
              <a:buNone/>
            </a:pPr>
            <a:r>
              <a:rPr lang="en-US" sz="2400" dirty="0"/>
              <a:t>“Accompanying young people requires going beyond a preconceived framework, encountering young people where they are, adapting to their times and pace of life and taking them seriously.”</a:t>
            </a:r>
          </a:p>
          <a:p>
            <a:pPr marL="0" indent="0">
              <a:buNone/>
            </a:pPr>
            <a:endParaRPr lang="en-US" dirty="0"/>
          </a:p>
          <a:p>
            <a:pPr marL="0" indent="0" algn="r">
              <a:buNone/>
            </a:pPr>
            <a:r>
              <a:rPr lang="en-US" dirty="0"/>
              <a:t>Preparatory Document</a:t>
            </a:r>
          </a:p>
          <a:p>
            <a:pPr marL="0" indent="0">
              <a:buNone/>
            </a:pPr>
            <a:endParaRPr lang="en-US" dirty="0"/>
          </a:p>
          <a:p>
            <a:pPr marL="0" indent="0">
              <a:buNone/>
            </a:pPr>
            <a:endParaRPr lang="en-US" dirty="0"/>
          </a:p>
          <a:p>
            <a:pPr marL="0" indent="0">
              <a:buNone/>
            </a:pPr>
            <a:endParaRPr lang="en-US" sz="2400" dirty="0"/>
          </a:p>
          <a:p>
            <a:pPr marL="0" indent="0">
              <a:buNone/>
            </a:pPr>
            <a:endParaRPr lang="en-US" dirty="0"/>
          </a:p>
          <a:p>
            <a:pPr marL="0" indent="0">
              <a:buNone/>
            </a:pPr>
            <a:endParaRPr lang="en-US" sz="1800" dirty="0"/>
          </a:p>
        </p:txBody>
      </p:sp>
    </p:spTree>
    <p:extLst>
      <p:ext uri="{BB962C8B-B14F-4D97-AF65-F5344CB8AC3E}">
        <p14:creationId xmlns:p14="http://schemas.microsoft.com/office/powerpoint/2010/main" val="98596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813F8-6CB0-4668-B064-C6A6C9B8BD5F}"/>
              </a:ext>
            </a:extLst>
          </p:cNvPr>
          <p:cNvSpPr>
            <a:spLocks noGrp="1"/>
          </p:cNvSpPr>
          <p:nvPr>
            <p:ph type="title"/>
          </p:nvPr>
        </p:nvSpPr>
        <p:spPr>
          <a:xfrm>
            <a:off x="680321" y="2063262"/>
            <a:ext cx="3739279" cy="2661052"/>
          </a:xfrm>
        </p:spPr>
        <p:txBody>
          <a:bodyPr>
            <a:normAutofit/>
          </a:bodyPr>
          <a:lstStyle/>
          <a:p>
            <a:pPr algn="r"/>
            <a:r>
              <a:rPr lang="en-US" sz="4400"/>
              <a:t>The Current Reality</a:t>
            </a:r>
          </a:p>
        </p:txBody>
      </p:sp>
      <p:graphicFrame>
        <p:nvGraphicFramePr>
          <p:cNvPr id="6" name="Content Placeholder 3">
            <a:extLst>
              <a:ext uri="{FF2B5EF4-FFF2-40B4-BE49-F238E27FC236}">
                <a16:creationId xmlns:a16="http://schemas.microsoft.com/office/drawing/2014/main" id="{AF6D1E66-2E78-47AD-AFB4-69CD82D442A9}"/>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76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4474CE52-CA0D-4653-8F95-AAD9910162C1}"/>
                                            </p:graphicEl>
                                          </p:spTgt>
                                        </p:tgtEl>
                                        <p:attrNameLst>
                                          <p:attrName>style.visibility</p:attrName>
                                        </p:attrNameLst>
                                      </p:cBhvr>
                                      <p:to>
                                        <p:strVal val="visible"/>
                                      </p:to>
                                    </p:set>
                                    <p:animEffect transition="in" filter="wipe(down)">
                                      <p:cBhvr>
                                        <p:cTn id="7" dur="500"/>
                                        <p:tgtEl>
                                          <p:spTgt spid="6">
                                            <p:graphicEl>
                                              <a:dgm id="{4474CE52-CA0D-4653-8F95-AAD9910162C1}"/>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dgm id="{F5D87688-EBEE-477B-B2B8-027286E8ADD9}"/>
                                            </p:graphicEl>
                                          </p:spTgt>
                                        </p:tgtEl>
                                        <p:attrNameLst>
                                          <p:attrName>style.visibility</p:attrName>
                                        </p:attrNameLst>
                                      </p:cBhvr>
                                      <p:to>
                                        <p:strVal val="visible"/>
                                      </p:to>
                                    </p:set>
                                    <p:animEffect transition="in" filter="wipe(down)">
                                      <p:cBhvr>
                                        <p:cTn id="10" dur="500"/>
                                        <p:tgtEl>
                                          <p:spTgt spid="6">
                                            <p:graphicEl>
                                              <a:dgm id="{F5D87688-EBEE-477B-B2B8-027286E8ADD9}"/>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graphicEl>
                                              <a:dgm id="{8B83D707-E811-4BDE-A2BA-CCEB9C88CACA}"/>
                                            </p:graphicEl>
                                          </p:spTgt>
                                        </p:tgtEl>
                                        <p:attrNameLst>
                                          <p:attrName>style.visibility</p:attrName>
                                        </p:attrNameLst>
                                      </p:cBhvr>
                                      <p:to>
                                        <p:strVal val="visible"/>
                                      </p:to>
                                    </p:set>
                                    <p:animEffect transition="in" filter="wipe(down)">
                                      <p:cBhvr>
                                        <p:cTn id="13" dur="500"/>
                                        <p:tgtEl>
                                          <p:spTgt spid="6">
                                            <p:graphicEl>
                                              <a:dgm id="{8B83D707-E811-4BDE-A2BA-CCEB9C88CAC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graphicEl>
                                              <a:dgm id="{D9B3D413-ECC4-4425-9D59-BCFDEE89F876}"/>
                                            </p:graphicEl>
                                          </p:spTgt>
                                        </p:tgtEl>
                                        <p:attrNameLst>
                                          <p:attrName>style.visibility</p:attrName>
                                        </p:attrNameLst>
                                      </p:cBhvr>
                                      <p:to>
                                        <p:strVal val="visible"/>
                                      </p:to>
                                    </p:set>
                                    <p:animEffect transition="in" filter="wipe(down)">
                                      <p:cBhvr>
                                        <p:cTn id="18" dur="500"/>
                                        <p:tgtEl>
                                          <p:spTgt spid="6">
                                            <p:graphicEl>
                                              <a:dgm id="{D9B3D413-ECC4-4425-9D59-BCFDEE89F876}"/>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graphicEl>
                                              <a:dgm id="{A7AA7955-97FD-42E4-96F1-FA54A8E6318D}"/>
                                            </p:graphicEl>
                                          </p:spTgt>
                                        </p:tgtEl>
                                        <p:attrNameLst>
                                          <p:attrName>style.visibility</p:attrName>
                                        </p:attrNameLst>
                                      </p:cBhvr>
                                      <p:to>
                                        <p:strVal val="visible"/>
                                      </p:to>
                                    </p:set>
                                    <p:animEffect transition="in" filter="wipe(down)">
                                      <p:cBhvr>
                                        <p:cTn id="21" dur="500"/>
                                        <p:tgtEl>
                                          <p:spTgt spid="6">
                                            <p:graphicEl>
                                              <a:dgm id="{A7AA7955-97FD-42E4-96F1-FA54A8E6318D}"/>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graphicEl>
                                              <a:dgm id="{AC57204B-4244-4271-8940-241B296FB2ED}"/>
                                            </p:graphicEl>
                                          </p:spTgt>
                                        </p:tgtEl>
                                        <p:attrNameLst>
                                          <p:attrName>style.visibility</p:attrName>
                                        </p:attrNameLst>
                                      </p:cBhvr>
                                      <p:to>
                                        <p:strVal val="visible"/>
                                      </p:to>
                                    </p:set>
                                    <p:animEffect transition="in" filter="wipe(down)">
                                      <p:cBhvr>
                                        <p:cTn id="24" dur="500"/>
                                        <p:tgtEl>
                                          <p:spTgt spid="6">
                                            <p:graphicEl>
                                              <a:dgm id="{AC57204B-4244-4271-8940-241B296FB2E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graphicEl>
                                              <a:dgm id="{BABF8EC3-BEE8-4A76-B51E-1831FF8429D8}"/>
                                            </p:graphicEl>
                                          </p:spTgt>
                                        </p:tgtEl>
                                        <p:attrNameLst>
                                          <p:attrName>style.visibility</p:attrName>
                                        </p:attrNameLst>
                                      </p:cBhvr>
                                      <p:to>
                                        <p:strVal val="visible"/>
                                      </p:to>
                                    </p:set>
                                    <p:animEffect transition="in" filter="wipe(down)">
                                      <p:cBhvr>
                                        <p:cTn id="29" dur="500"/>
                                        <p:tgtEl>
                                          <p:spTgt spid="6">
                                            <p:graphicEl>
                                              <a:dgm id="{BABF8EC3-BEE8-4A76-B51E-1831FF8429D8}"/>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graphicEl>
                                              <a:dgm id="{DE0A9561-6D11-4006-A60D-C54F0B656DDF}"/>
                                            </p:graphicEl>
                                          </p:spTgt>
                                        </p:tgtEl>
                                        <p:attrNameLst>
                                          <p:attrName>style.visibility</p:attrName>
                                        </p:attrNameLst>
                                      </p:cBhvr>
                                      <p:to>
                                        <p:strVal val="visible"/>
                                      </p:to>
                                    </p:set>
                                    <p:animEffect transition="in" filter="wipe(down)">
                                      <p:cBhvr>
                                        <p:cTn id="32" dur="500"/>
                                        <p:tgtEl>
                                          <p:spTgt spid="6">
                                            <p:graphicEl>
                                              <a:dgm id="{DE0A9561-6D11-4006-A60D-C54F0B656DDF}"/>
                                            </p:graphic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
                                            <p:graphicEl>
                                              <a:dgm id="{6FBBD6AA-239B-47EF-9266-34CCF0B3AD93}"/>
                                            </p:graphicEl>
                                          </p:spTgt>
                                        </p:tgtEl>
                                        <p:attrNameLst>
                                          <p:attrName>style.visibility</p:attrName>
                                        </p:attrNameLst>
                                      </p:cBhvr>
                                      <p:to>
                                        <p:strVal val="visible"/>
                                      </p:to>
                                    </p:set>
                                    <p:animEffect transition="in" filter="wipe(down)">
                                      <p:cBhvr>
                                        <p:cTn id="35" dur="500"/>
                                        <p:tgtEl>
                                          <p:spTgt spid="6">
                                            <p:graphicEl>
                                              <a:dgm id="{6FBBD6AA-239B-47EF-9266-34CCF0B3AD9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graphicEl>
                                              <a:dgm id="{9EEDE1F2-09A7-448C-A608-77D6C3587ECC}"/>
                                            </p:graphicEl>
                                          </p:spTgt>
                                        </p:tgtEl>
                                        <p:attrNameLst>
                                          <p:attrName>style.visibility</p:attrName>
                                        </p:attrNameLst>
                                      </p:cBhvr>
                                      <p:to>
                                        <p:strVal val="visible"/>
                                      </p:to>
                                    </p:set>
                                    <p:animEffect transition="in" filter="wipe(down)">
                                      <p:cBhvr>
                                        <p:cTn id="40" dur="500"/>
                                        <p:tgtEl>
                                          <p:spTgt spid="6">
                                            <p:graphicEl>
                                              <a:dgm id="{9EEDE1F2-09A7-448C-A608-77D6C3587ECC}"/>
                                            </p:graphic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graphicEl>
                                              <a:dgm id="{CF2E452D-3252-450B-BB8B-D5B34E619AE4}"/>
                                            </p:graphicEl>
                                          </p:spTgt>
                                        </p:tgtEl>
                                        <p:attrNameLst>
                                          <p:attrName>style.visibility</p:attrName>
                                        </p:attrNameLst>
                                      </p:cBhvr>
                                      <p:to>
                                        <p:strVal val="visible"/>
                                      </p:to>
                                    </p:set>
                                    <p:animEffect transition="in" filter="wipe(down)">
                                      <p:cBhvr>
                                        <p:cTn id="43" dur="500"/>
                                        <p:tgtEl>
                                          <p:spTgt spid="6">
                                            <p:graphicEl>
                                              <a:dgm id="{CF2E452D-3252-450B-BB8B-D5B34E619AE4}"/>
                                            </p:graphic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
                                            <p:graphicEl>
                                              <a:dgm id="{9E425CF3-1582-4EDB-83E3-2697866F47F4}"/>
                                            </p:graphicEl>
                                          </p:spTgt>
                                        </p:tgtEl>
                                        <p:attrNameLst>
                                          <p:attrName>style.visibility</p:attrName>
                                        </p:attrNameLst>
                                      </p:cBhvr>
                                      <p:to>
                                        <p:strVal val="visible"/>
                                      </p:to>
                                    </p:set>
                                    <p:animEffect transition="in" filter="wipe(down)">
                                      <p:cBhvr>
                                        <p:cTn id="46" dur="500"/>
                                        <p:tgtEl>
                                          <p:spTgt spid="6">
                                            <p:graphicEl>
                                              <a:dgm id="{9E425CF3-1582-4EDB-83E3-2697866F47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7442-E39A-46C5-BE69-CFBAC33D920C}"/>
              </a:ext>
            </a:extLst>
          </p:cNvPr>
          <p:cNvSpPr>
            <a:spLocks noGrp="1"/>
          </p:cNvSpPr>
          <p:nvPr>
            <p:ph type="title"/>
          </p:nvPr>
        </p:nvSpPr>
        <p:spPr>
          <a:xfrm>
            <a:off x="680321" y="2063262"/>
            <a:ext cx="3739279" cy="2661052"/>
          </a:xfrm>
        </p:spPr>
        <p:txBody>
          <a:bodyPr>
            <a:normAutofit/>
          </a:bodyPr>
          <a:lstStyle/>
          <a:p>
            <a:pPr algn="r"/>
            <a:r>
              <a:rPr lang="en-US" sz="4400" dirty="0"/>
              <a:t>Relationships</a:t>
            </a:r>
          </a:p>
        </p:txBody>
      </p:sp>
      <p:graphicFrame>
        <p:nvGraphicFramePr>
          <p:cNvPr id="4" name="Content Placeholder 3">
            <a:extLst>
              <a:ext uri="{FF2B5EF4-FFF2-40B4-BE49-F238E27FC236}">
                <a16:creationId xmlns:a16="http://schemas.microsoft.com/office/drawing/2014/main" id="{6A30FD44-7D15-4232-A52D-2FE063CDEDFF}"/>
              </a:ext>
            </a:extLst>
          </p:cNvPr>
          <p:cNvGraphicFramePr>
            <a:graphicFrameLocks noGrp="1"/>
          </p:cNvGraphicFramePr>
          <p:nvPr>
            <p:ph idx="1"/>
            <p:extLst>
              <p:ext uri="{D42A27DB-BD31-4B8C-83A1-F6EECF244321}">
                <p14:modId xmlns:p14="http://schemas.microsoft.com/office/powerpoint/2010/main" val="382734492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730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C5CF-BFA7-4442-B9F9-DADB9210FBF9}"/>
              </a:ext>
            </a:extLst>
          </p:cNvPr>
          <p:cNvSpPr>
            <a:spLocks noGrp="1"/>
          </p:cNvSpPr>
          <p:nvPr>
            <p:ph type="title"/>
          </p:nvPr>
        </p:nvSpPr>
        <p:spPr/>
        <p:txBody>
          <a:bodyPr/>
          <a:lstStyle/>
          <a:p>
            <a:pPr algn="ctr"/>
            <a:r>
              <a:rPr lang="en-US" dirty="0"/>
              <a:t>Accompanying Youth – Radiating Christ</a:t>
            </a:r>
          </a:p>
        </p:txBody>
      </p:sp>
      <p:graphicFrame>
        <p:nvGraphicFramePr>
          <p:cNvPr id="4" name="Content Placeholder 3">
            <a:extLst>
              <a:ext uri="{FF2B5EF4-FFF2-40B4-BE49-F238E27FC236}">
                <a16:creationId xmlns:a16="http://schemas.microsoft.com/office/drawing/2014/main" id="{6B7B69E5-8C43-4BC5-97EC-3B76BC554A90}"/>
              </a:ext>
            </a:extLst>
          </p:cNvPr>
          <p:cNvGraphicFramePr>
            <a:graphicFrameLocks noGrp="1"/>
          </p:cNvGraphicFramePr>
          <p:nvPr>
            <p:ph idx="1"/>
          </p:nvPr>
        </p:nvGraphicFramePr>
        <p:xfrm>
          <a:off x="124991" y="1480144"/>
          <a:ext cx="11972718" cy="5308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7FF00E1-C7B5-4DD4-8F16-BC87FB2619F1}"/>
              </a:ext>
            </a:extLst>
          </p:cNvPr>
          <p:cNvSpPr txBox="1"/>
          <p:nvPr/>
        </p:nvSpPr>
        <p:spPr>
          <a:xfrm>
            <a:off x="249980" y="1861692"/>
            <a:ext cx="363128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Three Communities: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Family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Ministry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Parish </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2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graphicEl>
                                              <a:dgm id="{12C72A88-1501-4F5E-990F-5A71051762F8}"/>
                                            </p:graphicEl>
                                          </p:spTgt>
                                        </p:tgtEl>
                                        <p:attrNameLst>
                                          <p:attrName>style.visibility</p:attrName>
                                        </p:attrNameLst>
                                      </p:cBhvr>
                                      <p:to>
                                        <p:strVal val="visible"/>
                                      </p:to>
                                    </p:set>
                                    <p:animEffect transition="in" filter="barn(inVertical)">
                                      <p:cBhvr>
                                        <p:cTn id="29" dur="500"/>
                                        <p:tgtEl>
                                          <p:spTgt spid="4">
                                            <p:graphicEl>
                                              <a:dgm id="{12C72A88-1501-4F5E-990F-5A71051762F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graphicEl>
                                              <a:dgm id="{B10F8C10-4C7A-4BA3-B030-7B350E66EF2C}"/>
                                            </p:graphicEl>
                                          </p:spTgt>
                                        </p:tgtEl>
                                        <p:attrNameLst>
                                          <p:attrName>style.visibility</p:attrName>
                                        </p:attrNameLst>
                                      </p:cBhvr>
                                      <p:to>
                                        <p:strVal val="visible"/>
                                      </p:to>
                                    </p:set>
                                    <p:animEffect transition="in" filter="barn(inVertical)">
                                      <p:cBhvr>
                                        <p:cTn id="34" dur="500"/>
                                        <p:tgtEl>
                                          <p:spTgt spid="4">
                                            <p:graphicEl>
                                              <a:dgm id="{B10F8C10-4C7A-4BA3-B030-7B350E66EF2C}"/>
                                            </p:graphic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graphicEl>
                                              <a:dgm id="{2ADB9F0D-51B9-485F-A6FF-E007FA420239}"/>
                                            </p:graphicEl>
                                          </p:spTgt>
                                        </p:tgtEl>
                                        <p:attrNameLst>
                                          <p:attrName>style.visibility</p:attrName>
                                        </p:attrNameLst>
                                      </p:cBhvr>
                                      <p:to>
                                        <p:strVal val="visible"/>
                                      </p:to>
                                    </p:set>
                                    <p:animEffect transition="in" filter="barn(inVertical)">
                                      <p:cBhvr>
                                        <p:cTn id="37" dur="500"/>
                                        <p:tgtEl>
                                          <p:spTgt spid="4">
                                            <p:graphicEl>
                                              <a:dgm id="{2ADB9F0D-51B9-485F-A6FF-E007FA42023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graphicEl>
                                              <a:dgm id="{62F086D3-9C8F-441A-9DFE-AB940DA21449}"/>
                                            </p:graphicEl>
                                          </p:spTgt>
                                        </p:tgtEl>
                                        <p:attrNameLst>
                                          <p:attrName>style.visibility</p:attrName>
                                        </p:attrNameLst>
                                      </p:cBhvr>
                                      <p:to>
                                        <p:strVal val="visible"/>
                                      </p:to>
                                    </p:set>
                                    <p:animEffect transition="in" filter="barn(inVertical)">
                                      <p:cBhvr>
                                        <p:cTn id="42" dur="500"/>
                                        <p:tgtEl>
                                          <p:spTgt spid="4">
                                            <p:graphicEl>
                                              <a:dgm id="{62F086D3-9C8F-441A-9DFE-AB940DA21449}"/>
                                            </p:graphic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
                                            <p:graphicEl>
                                              <a:dgm id="{81836F09-AAC4-44B8-B6CF-45527303CA58}"/>
                                            </p:graphicEl>
                                          </p:spTgt>
                                        </p:tgtEl>
                                        <p:attrNameLst>
                                          <p:attrName>style.visibility</p:attrName>
                                        </p:attrNameLst>
                                      </p:cBhvr>
                                      <p:to>
                                        <p:strVal val="visible"/>
                                      </p:to>
                                    </p:set>
                                    <p:animEffect transition="in" filter="barn(inVertical)">
                                      <p:cBhvr>
                                        <p:cTn id="45" dur="500"/>
                                        <p:tgtEl>
                                          <p:spTgt spid="4">
                                            <p:graphicEl>
                                              <a:dgm id="{81836F09-AAC4-44B8-B6CF-45527303CA58}"/>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graphicEl>
                                              <a:dgm id="{A0E22C1E-656C-4D39-BE38-59C407214B44}"/>
                                            </p:graphicEl>
                                          </p:spTgt>
                                        </p:tgtEl>
                                        <p:attrNameLst>
                                          <p:attrName>style.visibility</p:attrName>
                                        </p:attrNameLst>
                                      </p:cBhvr>
                                      <p:to>
                                        <p:strVal val="visible"/>
                                      </p:to>
                                    </p:set>
                                    <p:animEffect transition="in" filter="barn(inVertical)">
                                      <p:cBhvr>
                                        <p:cTn id="50" dur="500"/>
                                        <p:tgtEl>
                                          <p:spTgt spid="4">
                                            <p:graphicEl>
                                              <a:dgm id="{A0E22C1E-656C-4D39-BE38-59C407214B44}"/>
                                            </p:graphicEl>
                                          </p:spTgt>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
                                            <p:graphicEl>
                                              <a:dgm id="{49E1EF48-B06E-490D-B951-52EA837CE339}"/>
                                            </p:graphicEl>
                                          </p:spTgt>
                                        </p:tgtEl>
                                        <p:attrNameLst>
                                          <p:attrName>style.visibility</p:attrName>
                                        </p:attrNameLst>
                                      </p:cBhvr>
                                      <p:to>
                                        <p:strVal val="visible"/>
                                      </p:to>
                                    </p:set>
                                    <p:animEffect transition="in" filter="barn(inVertical)">
                                      <p:cBhvr>
                                        <p:cTn id="53" dur="500"/>
                                        <p:tgtEl>
                                          <p:spTgt spid="4">
                                            <p:graphicEl>
                                              <a:dgm id="{49E1EF48-B06E-490D-B951-52EA837CE339}"/>
                                            </p:graphic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
                                            <p:graphicEl>
                                              <a:dgm id="{721C51AC-D414-4E0F-82F6-36531E3AC706}"/>
                                            </p:graphicEl>
                                          </p:spTgt>
                                        </p:tgtEl>
                                        <p:attrNameLst>
                                          <p:attrName>style.visibility</p:attrName>
                                        </p:attrNameLst>
                                      </p:cBhvr>
                                      <p:to>
                                        <p:strVal val="visible"/>
                                      </p:to>
                                    </p:set>
                                    <p:animEffect transition="in" filter="barn(inVertical)">
                                      <p:cBhvr>
                                        <p:cTn id="56" dur="500"/>
                                        <p:tgtEl>
                                          <p:spTgt spid="4">
                                            <p:graphicEl>
                                              <a:dgm id="{721C51AC-D414-4E0F-82F6-36531E3AC7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9672" y="3879757"/>
            <a:ext cx="4454091" cy="296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sz="quarter" idx="4294967295"/>
          </p:nvPr>
        </p:nvPicPr>
        <p:blipFill rotWithShape="1">
          <a:blip r:embed="rId4" cstate="screen">
            <a:extLst>
              <a:ext uri="{28A0092B-C50C-407E-A947-70E740481C1C}">
                <a14:useLocalDpi xmlns:a14="http://schemas.microsoft.com/office/drawing/2010/main"/>
              </a:ext>
            </a:extLst>
          </a:blip>
          <a:srcRect b="15846"/>
          <a:stretch/>
        </p:blipFill>
        <p:spPr bwMode="auto">
          <a:xfrm>
            <a:off x="4220690" y="3429000"/>
            <a:ext cx="5276850" cy="338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9133" y="404261"/>
            <a:ext cx="4158113"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Full and Active Participation in Parish Life</a:t>
            </a:r>
          </a:p>
        </p:txBody>
      </p:sp>
      <p:pic>
        <p:nvPicPr>
          <p:cNvPr id="6" name="Picture 5"/>
          <p:cNvPicPr>
            <a:picLocks noChangeAspect="1"/>
          </p:cNvPicPr>
          <p:nvPr/>
        </p:nvPicPr>
        <p:blipFill>
          <a:blip r:embed="rId5"/>
          <a:stretch>
            <a:fillRect/>
          </a:stretch>
        </p:blipFill>
        <p:spPr>
          <a:xfrm>
            <a:off x="4220690" y="-43864"/>
            <a:ext cx="5335277" cy="3576487"/>
          </a:xfrm>
          <a:prstGeom prst="rect">
            <a:avLst/>
          </a:prstGeom>
        </p:spPr>
      </p:pic>
      <p:pic>
        <p:nvPicPr>
          <p:cNvPr id="3" name="Picture 2"/>
          <p:cNvPicPr>
            <a:picLocks noChangeAspect="1"/>
          </p:cNvPicPr>
          <p:nvPr/>
        </p:nvPicPr>
        <p:blipFill>
          <a:blip r:embed="rId6"/>
          <a:stretch>
            <a:fillRect/>
          </a:stretch>
        </p:blipFill>
        <p:spPr>
          <a:xfrm>
            <a:off x="8321770" y="-79464"/>
            <a:ext cx="4144335" cy="3959221"/>
          </a:xfrm>
          <a:prstGeom prst="rect">
            <a:avLst/>
          </a:prstGeom>
        </p:spPr>
      </p:pic>
    </p:spTree>
    <p:extLst>
      <p:ext uri="{BB962C8B-B14F-4D97-AF65-F5344CB8AC3E}">
        <p14:creationId xmlns:p14="http://schemas.microsoft.com/office/powerpoint/2010/main" val="2158322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810D-D46E-4245-BA60-B15CEBBDB907}"/>
              </a:ext>
            </a:extLst>
          </p:cNvPr>
          <p:cNvSpPr>
            <a:spLocks noGrp="1"/>
          </p:cNvSpPr>
          <p:nvPr>
            <p:ph type="title"/>
          </p:nvPr>
        </p:nvSpPr>
        <p:spPr/>
        <p:txBody>
          <a:bodyPr>
            <a:normAutofit fontScale="90000"/>
          </a:bodyPr>
          <a:lstStyle/>
          <a:p>
            <a:pPr lvl="0"/>
            <a:r>
              <a:rPr lang="en-US" b="1" dirty="0"/>
              <a:t>Begin with the parish relationship with youth</a:t>
            </a:r>
            <a:br>
              <a:rPr lang="en-US" sz="2800" dirty="0"/>
            </a:br>
            <a:r>
              <a:rPr lang="en-US" b="1" dirty="0"/>
              <a:t> </a:t>
            </a:r>
            <a:br>
              <a:rPr lang="en-US" sz="2800" dirty="0"/>
            </a:br>
            <a:endParaRPr lang="en-US" dirty="0"/>
          </a:p>
        </p:txBody>
      </p:sp>
      <p:sp>
        <p:nvSpPr>
          <p:cNvPr id="3" name="Content Placeholder 2">
            <a:extLst>
              <a:ext uri="{FF2B5EF4-FFF2-40B4-BE49-F238E27FC236}">
                <a16:creationId xmlns:a16="http://schemas.microsoft.com/office/drawing/2014/main" id="{AE011C93-CE87-455B-958C-447F6DCDC719}"/>
              </a:ext>
            </a:extLst>
          </p:cNvPr>
          <p:cNvSpPr>
            <a:spLocks noGrp="1"/>
          </p:cNvSpPr>
          <p:nvPr>
            <p:ph sz="half" idx="1"/>
          </p:nvPr>
        </p:nvSpPr>
        <p:spPr/>
        <p:txBody>
          <a:bodyPr>
            <a:normAutofit fontScale="92500"/>
          </a:bodyPr>
          <a:lstStyle/>
          <a:p>
            <a:r>
              <a:rPr lang="en-US" dirty="0"/>
              <a:t>Look at the engagement of youth in liturgy, community life, service </a:t>
            </a:r>
          </a:p>
          <a:p>
            <a:r>
              <a:rPr lang="en-US" dirty="0"/>
              <a:t> Look for involvement of youth in ministries, leadership and decision making</a:t>
            </a:r>
          </a:p>
          <a:p>
            <a:r>
              <a:rPr lang="en-US" dirty="0"/>
              <a:t> Look for the engagement of members of the parish community with young people</a:t>
            </a:r>
          </a:p>
          <a:p>
            <a:endParaRPr lang="en-US" dirty="0"/>
          </a:p>
        </p:txBody>
      </p:sp>
      <p:sp>
        <p:nvSpPr>
          <p:cNvPr id="5" name="Content Placeholder 4">
            <a:extLst>
              <a:ext uri="{FF2B5EF4-FFF2-40B4-BE49-F238E27FC236}">
                <a16:creationId xmlns:a16="http://schemas.microsoft.com/office/drawing/2014/main" id="{B2D21852-8F52-4C65-8E31-0E907C976FC0}"/>
              </a:ext>
            </a:extLst>
          </p:cNvPr>
          <p:cNvSpPr>
            <a:spLocks noGrp="1"/>
          </p:cNvSpPr>
          <p:nvPr>
            <p:ph sz="half" idx="2"/>
          </p:nvPr>
        </p:nvSpPr>
        <p:spPr/>
        <p:txBody>
          <a:bodyPr>
            <a:normAutofit fontScale="92500"/>
          </a:bodyPr>
          <a:lstStyle/>
          <a:p>
            <a:endParaRPr lang="en-US"/>
          </a:p>
        </p:txBody>
      </p:sp>
      <p:pic>
        <p:nvPicPr>
          <p:cNvPr id="4" name="Picture 3">
            <a:extLst>
              <a:ext uri="{FF2B5EF4-FFF2-40B4-BE49-F238E27FC236}">
                <a16:creationId xmlns:a16="http://schemas.microsoft.com/office/drawing/2014/main" id="{DF1A9369-E00A-4D00-B897-9BE71CD35803}"/>
              </a:ext>
            </a:extLst>
          </p:cNvPr>
          <p:cNvPicPr>
            <a:picLocks noChangeAspect="1"/>
          </p:cNvPicPr>
          <p:nvPr/>
        </p:nvPicPr>
        <p:blipFill rotWithShape="1">
          <a:blip r:embed="rId3"/>
          <a:srcRect l="13245" r="13116" b="2"/>
          <a:stretch/>
        </p:blipFill>
        <p:spPr>
          <a:xfrm>
            <a:off x="5690371" y="1303308"/>
            <a:ext cx="5912213" cy="5379078"/>
          </a:xfrm>
          <a:prstGeom prst="rect">
            <a:avLst/>
          </a:prstGeom>
        </p:spPr>
      </p:pic>
    </p:spTree>
    <p:extLst>
      <p:ext uri="{BB962C8B-B14F-4D97-AF65-F5344CB8AC3E}">
        <p14:creationId xmlns:p14="http://schemas.microsoft.com/office/powerpoint/2010/main" val="4001495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9DB03-6410-43B6-ACB9-8C07575914EB}"/>
              </a:ext>
            </a:extLst>
          </p:cNvPr>
          <p:cNvPicPr>
            <a:picLocks noChangeAspect="1"/>
          </p:cNvPicPr>
          <p:nvPr/>
        </p:nvPicPr>
        <p:blipFill rotWithShape="1">
          <a:blip r:embed="rId3"/>
          <a:srcRect b="1388"/>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843E9C03-C32F-4537-A9F3-00E61592CAA1}"/>
              </a:ext>
            </a:extLst>
          </p:cNvPr>
          <p:cNvSpPr>
            <a:spLocks noGrp="1"/>
          </p:cNvSpPr>
          <p:nvPr>
            <p:ph type="title"/>
          </p:nvPr>
        </p:nvSpPr>
        <p:spPr>
          <a:xfrm>
            <a:off x="680321" y="753228"/>
            <a:ext cx="7087552" cy="1080938"/>
          </a:xfrm>
        </p:spPr>
        <p:txBody>
          <a:bodyPr>
            <a:normAutofit fontScale="90000"/>
          </a:bodyPr>
          <a:lstStyle/>
          <a:p>
            <a:r>
              <a:rPr lang="en-US" dirty="0"/>
              <a:t>Becoming a Parish Who Accompanies</a:t>
            </a:r>
          </a:p>
        </p:txBody>
      </p:sp>
      <p:sp>
        <p:nvSpPr>
          <p:cNvPr id="3" name="Content Placeholder 2">
            <a:extLst>
              <a:ext uri="{FF2B5EF4-FFF2-40B4-BE49-F238E27FC236}">
                <a16:creationId xmlns:a16="http://schemas.microsoft.com/office/drawing/2014/main" id="{63C7D3B0-9FAE-4A37-A3FD-A76DE6352B8B}"/>
              </a:ext>
            </a:extLst>
          </p:cNvPr>
          <p:cNvSpPr>
            <a:spLocks noGrp="1"/>
          </p:cNvSpPr>
          <p:nvPr>
            <p:ph idx="1"/>
          </p:nvPr>
        </p:nvSpPr>
        <p:spPr>
          <a:xfrm>
            <a:off x="583660" y="2121426"/>
            <a:ext cx="6725055" cy="4126973"/>
          </a:xfrm>
        </p:spPr>
        <p:txBody>
          <a:bodyPr>
            <a:normAutofit/>
          </a:bodyPr>
          <a:lstStyle/>
          <a:p>
            <a:pPr marL="0" marR="0" indent="0">
              <a:spcBef>
                <a:spcPts val="0"/>
              </a:spcBef>
              <a:spcAft>
                <a:spcPts val="800"/>
              </a:spcAft>
              <a:buNone/>
            </a:pPr>
            <a:r>
              <a:rPr lang="en-US" b="1" dirty="0">
                <a:effectLst/>
                <a:latin typeface="Calibri" panose="020F0502020204030204" pitchFamily="34" charset="0"/>
                <a:ea typeface="Calibri" panose="020F0502020204030204" pitchFamily="34" charset="0"/>
                <a:cs typeface="Calibri" panose="020F0502020204030204" pitchFamily="34" charset="0"/>
              </a:rPr>
              <a:t>Assessing the strengths and areas for your parish to grow.  </a:t>
            </a:r>
          </a:p>
          <a:p>
            <a:pPr marL="0" marR="0" indent="0">
              <a:spcBef>
                <a:spcPts val="0"/>
              </a:spcBef>
              <a:spcAft>
                <a:spcPts val="800"/>
              </a:spcAft>
              <a:buNone/>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800"/>
              </a:spcAft>
              <a:buNone/>
            </a:pPr>
            <a:r>
              <a:rPr lang="en-US" sz="2000" b="1" dirty="0">
                <a:latin typeface="Calibri" panose="020F0502020204030204" pitchFamily="34" charset="0"/>
                <a:ea typeface="Times New Roman" panose="02020603050405020304" pitchFamily="18" charset="0"/>
                <a:cs typeface="Calibri" panose="020F0502020204030204" pitchFamily="34" charset="0"/>
              </a:rPr>
              <a:t>Assessment considers</a:t>
            </a:r>
          </a:p>
          <a:p>
            <a:pPr>
              <a:spcBef>
                <a:spcPts val="0"/>
              </a:spcBef>
              <a:spcAft>
                <a:spcPts val="800"/>
              </a:spcAft>
            </a:pPr>
            <a:r>
              <a:rPr lang="en-US" sz="2000" b="1" dirty="0">
                <a:latin typeface="Calibri" panose="020F0502020204030204" pitchFamily="34" charset="0"/>
                <a:ea typeface="Times New Roman" panose="02020603050405020304" pitchFamily="18" charset="0"/>
                <a:cs typeface="Calibri" panose="020F0502020204030204" pitchFamily="34" charset="0"/>
              </a:rPr>
              <a:t>Youth</a:t>
            </a:r>
          </a:p>
          <a:p>
            <a:pPr>
              <a:spcBef>
                <a:spcPts val="0"/>
              </a:spcBef>
              <a:spcAft>
                <a:spcPts val="800"/>
              </a:spcAft>
            </a:pPr>
            <a:r>
              <a:rPr lang="en-US" sz="2000" b="1" dirty="0">
                <a:latin typeface="Calibri" panose="020F0502020204030204" pitchFamily="34" charset="0"/>
                <a:ea typeface="Times New Roman" panose="02020603050405020304" pitchFamily="18" charset="0"/>
                <a:cs typeface="Calibri" panose="020F0502020204030204" pitchFamily="34" charset="0"/>
              </a:rPr>
              <a:t>Pastor and Parish Leaders</a:t>
            </a:r>
          </a:p>
          <a:p>
            <a:pPr>
              <a:spcBef>
                <a:spcPts val="0"/>
              </a:spcBef>
              <a:spcAft>
                <a:spcPts val="800"/>
              </a:spcAft>
            </a:pPr>
            <a:r>
              <a:rPr lang="en-US" sz="2000" b="1" dirty="0">
                <a:latin typeface="Calibri" panose="020F0502020204030204" pitchFamily="34" charset="0"/>
                <a:ea typeface="Times New Roman" panose="02020603050405020304" pitchFamily="18" charset="0"/>
                <a:cs typeface="Calibri" panose="020F0502020204030204" pitchFamily="34" charset="0"/>
              </a:rPr>
              <a:t>Members of the Parish Community</a:t>
            </a: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800"/>
              </a:spcAft>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a:p>
            <a:endParaRPr lang="en-US" sz="2000" dirty="0"/>
          </a:p>
        </p:txBody>
      </p:sp>
    </p:spTree>
    <p:extLst>
      <p:ext uri="{BB962C8B-B14F-4D97-AF65-F5344CB8AC3E}">
        <p14:creationId xmlns:p14="http://schemas.microsoft.com/office/powerpoint/2010/main" val="1962212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EBDF-D36A-4023-9BB7-2498968BC19E}"/>
              </a:ext>
            </a:extLst>
          </p:cNvPr>
          <p:cNvSpPr>
            <a:spLocks noGrp="1"/>
          </p:cNvSpPr>
          <p:nvPr>
            <p:ph type="title"/>
          </p:nvPr>
        </p:nvSpPr>
        <p:spPr>
          <a:xfrm>
            <a:off x="4965430" y="629268"/>
            <a:ext cx="6586491" cy="1286160"/>
          </a:xfrm>
        </p:spPr>
        <p:txBody>
          <a:bodyPr anchor="b">
            <a:normAutofit/>
          </a:bodyPr>
          <a:lstStyle/>
          <a:p>
            <a:r>
              <a:rPr lang="en-US" dirty="0"/>
              <a:t>Youth </a:t>
            </a:r>
          </a:p>
        </p:txBody>
      </p:sp>
      <p:sp>
        <p:nvSpPr>
          <p:cNvPr id="3" name="Content Placeholder 2">
            <a:extLst>
              <a:ext uri="{FF2B5EF4-FFF2-40B4-BE49-F238E27FC236}">
                <a16:creationId xmlns:a16="http://schemas.microsoft.com/office/drawing/2014/main" id="{5115215B-1536-4FC1-BDC3-2981BC773AF9}"/>
              </a:ext>
            </a:extLst>
          </p:cNvPr>
          <p:cNvSpPr>
            <a:spLocks noGrp="1"/>
          </p:cNvSpPr>
          <p:nvPr>
            <p:ph idx="1"/>
          </p:nvPr>
        </p:nvSpPr>
        <p:spPr>
          <a:xfrm>
            <a:off x="4965431" y="2438400"/>
            <a:ext cx="6586489" cy="3785419"/>
          </a:xfrm>
        </p:spPr>
        <p:txBody>
          <a:bodyPr>
            <a:normAutofit/>
          </a:bodyPr>
          <a:lstStyle/>
          <a:p>
            <a:pPr>
              <a:spcBef>
                <a:spcPts val="0"/>
              </a:spcBef>
            </a:pPr>
            <a:r>
              <a:rPr lang="en-US" sz="2000">
                <a:latin typeface="Calibri" panose="020F0502020204030204" pitchFamily="34" charset="0"/>
                <a:ea typeface="Calibri" panose="020F0502020204030204" pitchFamily="34" charset="0"/>
                <a:cs typeface="Times New Roman" panose="02020603050405020304" pitchFamily="18" charset="0"/>
              </a:rPr>
              <a:t>Have</a:t>
            </a:r>
            <a:r>
              <a:rPr lang="en-US" sz="2000">
                <a:effectLst/>
                <a:latin typeface="Calibri" panose="020F0502020204030204" pitchFamily="34" charset="0"/>
                <a:ea typeface="Calibri" panose="020F0502020204030204" pitchFamily="34" charset="0"/>
                <a:cs typeface="Times New Roman" panose="02020603050405020304" pitchFamily="18" charset="0"/>
              </a:rPr>
              <a:t> an intimate relationship with Jesus Christ sustained through their Catholic faith</a:t>
            </a:r>
          </a:p>
          <a:p>
            <a:pPr>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Are known in the community </a:t>
            </a:r>
          </a:p>
          <a:p>
            <a:pPr>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Have access to ministry and leadership roles</a:t>
            </a:r>
          </a:p>
          <a:p>
            <a:pPr>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Participate in community decision making </a:t>
            </a:r>
          </a:p>
          <a:p>
            <a:pPr>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Are appreciated for their contributions </a:t>
            </a:r>
          </a:p>
          <a:p>
            <a:pPr>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Have conversations with members of the parish community beyond their family and peers</a:t>
            </a:r>
          </a:p>
          <a:p>
            <a:pPr marL="0" marR="0" lvl="0" indent="0">
              <a:spcBef>
                <a:spcPts val="0"/>
              </a:spcBef>
              <a:spcAft>
                <a:spcPts val="800"/>
              </a:spcAft>
              <a:buNone/>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a:p>
        </p:txBody>
      </p:sp>
      <p:pic>
        <p:nvPicPr>
          <p:cNvPr id="4" name="Picture 3">
            <a:extLst>
              <a:ext uri="{FF2B5EF4-FFF2-40B4-BE49-F238E27FC236}">
                <a16:creationId xmlns:a16="http://schemas.microsoft.com/office/drawing/2014/main" id="{3F6C4671-557B-4461-9644-64BA9AD656E5}"/>
              </a:ext>
            </a:extLst>
          </p:cNvPr>
          <p:cNvPicPr>
            <a:picLocks noChangeAspect="1"/>
          </p:cNvPicPr>
          <p:nvPr/>
        </p:nvPicPr>
        <p:blipFill rotWithShape="1">
          <a:blip r:embed="rId3"/>
          <a:srcRect t="1248" r="2"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95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82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D58C-5B6E-4266-B28A-24FCAAA5F25D}"/>
              </a:ext>
            </a:extLst>
          </p:cNvPr>
          <p:cNvSpPr>
            <a:spLocks noGrp="1"/>
          </p:cNvSpPr>
          <p:nvPr>
            <p:ph type="title"/>
          </p:nvPr>
        </p:nvSpPr>
        <p:spPr>
          <a:xfrm>
            <a:off x="680321" y="753228"/>
            <a:ext cx="4136123" cy="1080938"/>
          </a:xfrm>
        </p:spPr>
        <p:txBody>
          <a:bodyPr>
            <a:normAutofit/>
          </a:bodyPr>
          <a:lstStyle/>
          <a:p>
            <a:r>
              <a:rPr lang="en-US" dirty="0"/>
              <a:t>Accompany All Young People</a:t>
            </a:r>
          </a:p>
        </p:txBody>
      </p:sp>
      <p:sp>
        <p:nvSpPr>
          <p:cNvPr id="3" name="Content Placeholder 2">
            <a:extLst>
              <a:ext uri="{FF2B5EF4-FFF2-40B4-BE49-F238E27FC236}">
                <a16:creationId xmlns:a16="http://schemas.microsoft.com/office/drawing/2014/main" id="{043AA0D6-8CC9-4185-803D-4E6E324266D5}"/>
              </a:ext>
            </a:extLst>
          </p:cNvPr>
          <p:cNvSpPr>
            <a:spLocks noGrp="1"/>
          </p:cNvSpPr>
          <p:nvPr>
            <p:ph idx="1"/>
          </p:nvPr>
        </p:nvSpPr>
        <p:spPr>
          <a:xfrm>
            <a:off x="545642" y="2378494"/>
            <a:ext cx="3656289" cy="3599316"/>
          </a:xfrm>
        </p:spPr>
        <p:txBody>
          <a:bodyPr>
            <a:normAutofit fontScale="92500" lnSpcReduction="20000"/>
          </a:bodyPr>
          <a:lstStyle/>
          <a:p>
            <a:pPr marL="0" indent="0" fontAlgn="base">
              <a:buNone/>
            </a:pPr>
            <a:r>
              <a:rPr lang="en-US" sz="2800" dirty="0"/>
              <a:t>…just as our Lord   Jesus Christ walked alongside the disciples of Emmaus (cf. </a:t>
            </a:r>
            <a:r>
              <a:rPr lang="en-US" sz="2800" i="1" dirty="0"/>
              <a:t>Lk</a:t>
            </a:r>
            <a:r>
              <a:rPr lang="en-US" sz="2800" dirty="0"/>
              <a:t> 24:13-35),     the Church is also urged to accompany   all young people, without exception, towards the joy         of love.</a:t>
            </a:r>
          </a:p>
          <a:p>
            <a:pPr marL="0" indent="0">
              <a:buNone/>
            </a:pPr>
            <a:r>
              <a:rPr lang="en-US" sz="1400" dirty="0" err="1"/>
              <a:t>Instrumentum</a:t>
            </a:r>
            <a:r>
              <a:rPr lang="en-US" sz="1400" dirty="0"/>
              <a:t> </a:t>
            </a:r>
            <a:r>
              <a:rPr lang="en-US" sz="1400" dirty="0" err="1"/>
              <a:t>Laboris</a:t>
            </a:r>
            <a:r>
              <a:rPr lang="en-US" sz="1400" dirty="0"/>
              <a:t> 2018, #1</a:t>
            </a:r>
          </a:p>
          <a:p>
            <a:pPr marL="0" indent="0">
              <a:buNone/>
            </a:pPr>
            <a:endParaRPr lang="en-US" sz="1400" dirty="0"/>
          </a:p>
          <a:p>
            <a:pPr marL="0" indent="0">
              <a:buNone/>
            </a:pPr>
            <a:endParaRPr lang="en-US" sz="1400" dirty="0"/>
          </a:p>
        </p:txBody>
      </p:sp>
      <p:pic>
        <p:nvPicPr>
          <p:cNvPr id="1026" name="Picture 2" descr="Related image">
            <a:extLst>
              <a:ext uri="{FF2B5EF4-FFF2-40B4-BE49-F238E27FC236}">
                <a16:creationId xmlns:a16="http://schemas.microsoft.com/office/drawing/2014/main" id="{8E556400-F5AD-453C-A021-12D7124C8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39" t="12485" r="18683" b="-12484"/>
          <a:stretch/>
        </p:blipFill>
        <p:spPr bwMode="auto">
          <a:xfrm>
            <a:off x="5119837" y="640080"/>
            <a:ext cx="6712796" cy="616928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48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0B8345-EAB0-4EC8-ABEE-7CA2E485B3BF}"/>
              </a:ext>
            </a:extLst>
          </p:cNvPr>
          <p:cNvPicPr>
            <a:picLocks noChangeAspect="1"/>
          </p:cNvPicPr>
          <p:nvPr/>
        </p:nvPicPr>
        <p:blipFill rotWithShape="1">
          <a:blip r:embed="rId3"/>
          <a:srcRect t="7323" r="23298" b="1769"/>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8D0151-9C3F-4DCA-9673-DE460E638F7E}"/>
              </a:ext>
            </a:extLst>
          </p:cNvPr>
          <p:cNvSpPr>
            <a:spLocks noGrp="1"/>
          </p:cNvSpPr>
          <p:nvPr>
            <p:ph type="title"/>
          </p:nvPr>
        </p:nvSpPr>
        <p:spPr>
          <a:xfrm>
            <a:off x="371094" y="1161288"/>
            <a:ext cx="3438144" cy="1124712"/>
          </a:xfrm>
        </p:spPr>
        <p:txBody>
          <a:bodyPr anchor="b">
            <a:normAutofit/>
          </a:bodyPr>
          <a:lstStyle/>
          <a:p>
            <a:r>
              <a:rPr lang="en-US" sz="2400" b="1"/>
              <a:t>Pastor and Parish Leaders</a:t>
            </a:r>
            <a:br>
              <a:rPr lang="en-US" sz="2400"/>
            </a:br>
            <a:endParaRPr lang="en-US" sz="24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CDF2D6-334A-4D1D-9785-6CB706E6EDA4}"/>
              </a:ext>
            </a:extLst>
          </p:cNvPr>
          <p:cNvSpPr>
            <a:spLocks noGrp="1"/>
          </p:cNvSpPr>
          <p:nvPr>
            <p:ph idx="1"/>
          </p:nvPr>
        </p:nvSpPr>
        <p:spPr>
          <a:xfrm>
            <a:off x="371093" y="2718054"/>
            <a:ext cx="6184690" cy="3960320"/>
          </a:xfrm>
        </p:spPr>
        <p:txBody>
          <a:bodyPr anchor="t">
            <a:normAutofit/>
          </a:bodyPr>
          <a:lstStyle/>
          <a:p>
            <a:pPr lvl="0"/>
            <a:r>
              <a:rPr lang="en-US" sz="2000" dirty="0"/>
              <a:t>Promote a culture of welcome and inclusion  </a:t>
            </a:r>
          </a:p>
          <a:p>
            <a:pPr lvl="0"/>
            <a:r>
              <a:rPr lang="en-US" sz="2000" dirty="0"/>
              <a:t>Provide ministry for youth and their families that promote faith sharing relationships </a:t>
            </a:r>
          </a:p>
          <a:p>
            <a:pPr lvl="0"/>
            <a:r>
              <a:rPr lang="en-US" sz="2000" dirty="0"/>
              <a:t>Know youth and their families in the community </a:t>
            </a:r>
          </a:p>
          <a:p>
            <a:pPr lvl="0"/>
            <a:r>
              <a:rPr lang="en-US" sz="2000" dirty="0"/>
              <a:t>Understand the dynamics of being an adolescent today</a:t>
            </a:r>
          </a:p>
          <a:p>
            <a:pPr lvl="0"/>
            <a:r>
              <a:rPr lang="en-US" sz="2000" dirty="0"/>
              <a:t>Consider youth when planning for parish life </a:t>
            </a:r>
          </a:p>
          <a:p>
            <a:pPr lvl="0"/>
            <a:r>
              <a:rPr lang="en-US" sz="2000" dirty="0"/>
              <a:t>Help to provide access for youth to ministry and leadership roles </a:t>
            </a:r>
          </a:p>
          <a:p>
            <a:pPr lvl="0"/>
            <a:r>
              <a:rPr lang="en-US" sz="2000" dirty="0"/>
              <a:t>Pray for young people and their families</a:t>
            </a:r>
          </a:p>
          <a:p>
            <a:pPr marL="0" indent="0">
              <a:buNone/>
            </a:pPr>
            <a:r>
              <a:rPr lang="en-US" sz="1300" b="1" dirty="0"/>
              <a:t> </a:t>
            </a:r>
            <a:endParaRPr lang="en-US" sz="1300" dirty="0"/>
          </a:p>
          <a:p>
            <a:endParaRPr lang="en-US" sz="1300" dirty="0"/>
          </a:p>
        </p:txBody>
      </p:sp>
    </p:spTree>
    <p:extLst>
      <p:ext uri="{BB962C8B-B14F-4D97-AF65-F5344CB8AC3E}">
        <p14:creationId xmlns:p14="http://schemas.microsoft.com/office/powerpoint/2010/main" val="281886590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354F-5D2C-468B-8226-0F2141842923}"/>
              </a:ext>
            </a:extLst>
          </p:cNvPr>
          <p:cNvSpPr>
            <a:spLocks noGrp="1"/>
          </p:cNvSpPr>
          <p:nvPr>
            <p:ph type="title"/>
          </p:nvPr>
        </p:nvSpPr>
        <p:spPr>
          <a:xfrm>
            <a:off x="4965430" y="629268"/>
            <a:ext cx="6586491" cy="1286160"/>
          </a:xfrm>
        </p:spPr>
        <p:txBody>
          <a:bodyPr anchor="b">
            <a:normAutofit/>
          </a:bodyPr>
          <a:lstStyle/>
          <a:p>
            <a:r>
              <a:rPr lang="en-US" sz="3400" b="1"/>
              <a:t>Members of the Parish Community</a:t>
            </a:r>
            <a:br>
              <a:rPr lang="en-US" sz="3400"/>
            </a:br>
            <a:endParaRPr lang="en-US" sz="3400"/>
          </a:p>
        </p:txBody>
      </p:sp>
      <p:sp>
        <p:nvSpPr>
          <p:cNvPr id="3" name="Content Placeholder 2">
            <a:extLst>
              <a:ext uri="{FF2B5EF4-FFF2-40B4-BE49-F238E27FC236}">
                <a16:creationId xmlns:a16="http://schemas.microsoft.com/office/drawing/2014/main" id="{C6DB4BBB-2F1C-4355-87D5-81D29354FC13}"/>
              </a:ext>
            </a:extLst>
          </p:cNvPr>
          <p:cNvSpPr>
            <a:spLocks noGrp="1"/>
          </p:cNvSpPr>
          <p:nvPr>
            <p:ph idx="1"/>
          </p:nvPr>
        </p:nvSpPr>
        <p:spPr>
          <a:xfrm>
            <a:off x="4965431" y="2438400"/>
            <a:ext cx="6586489" cy="3785419"/>
          </a:xfrm>
        </p:spPr>
        <p:txBody>
          <a:bodyPr>
            <a:normAutofit/>
          </a:bodyPr>
          <a:lstStyle/>
          <a:p>
            <a:pPr lvl="0"/>
            <a:r>
              <a:rPr lang="en-US" dirty="0"/>
              <a:t>Know youth in the community</a:t>
            </a:r>
          </a:p>
          <a:p>
            <a:pPr lvl="0"/>
            <a:r>
              <a:rPr lang="en-US" dirty="0"/>
              <a:t>Acknowledge and appreciate youth’s perspective and contributions </a:t>
            </a:r>
          </a:p>
          <a:p>
            <a:pPr lvl="0"/>
            <a:r>
              <a:rPr lang="en-US" dirty="0"/>
              <a:t>Have conversations with youth in the parish beyond family members </a:t>
            </a:r>
          </a:p>
          <a:p>
            <a:pPr lvl="0"/>
            <a:r>
              <a:rPr lang="en-US" dirty="0"/>
              <a:t>Pray for young people and their families </a:t>
            </a:r>
          </a:p>
          <a:p>
            <a:endParaRPr lang="en-US" sz="2000" dirty="0"/>
          </a:p>
        </p:txBody>
      </p:sp>
      <p:pic>
        <p:nvPicPr>
          <p:cNvPr id="5" name="Picture 4">
            <a:extLst>
              <a:ext uri="{FF2B5EF4-FFF2-40B4-BE49-F238E27FC236}">
                <a16:creationId xmlns:a16="http://schemas.microsoft.com/office/drawing/2014/main" id="{8109C723-54A7-4581-8CF9-0390BF31878F}"/>
              </a:ext>
            </a:extLst>
          </p:cNvPr>
          <p:cNvPicPr>
            <a:picLocks noChangeAspect="1"/>
          </p:cNvPicPr>
          <p:nvPr/>
        </p:nvPicPr>
        <p:blipFill rotWithShape="1">
          <a:blip r:embed="rId3"/>
          <a:srcRect l="7838" r="38087"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99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10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45B9-4059-4B76-B534-8CD9ABE11D7F}"/>
              </a:ext>
            </a:extLst>
          </p:cNvPr>
          <p:cNvSpPr>
            <a:spLocks noGrp="1"/>
          </p:cNvSpPr>
          <p:nvPr>
            <p:ph type="title"/>
          </p:nvPr>
        </p:nvSpPr>
        <p:spPr>
          <a:xfrm>
            <a:off x="481013" y="3752849"/>
            <a:ext cx="3290887" cy="2452687"/>
          </a:xfrm>
        </p:spPr>
        <p:txBody>
          <a:bodyPr anchor="ctr">
            <a:normAutofit/>
          </a:bodyPr>
          <a:lstStyle/>
          <a:p>
            <a:r>
              <a:rPr lang="en-US" sz="3600"/>
              <a:t>Our Parish </a:t>
            </a:r>
          </a:p>
        </p:txBody>
      </p:sp>
      <p:pic>
        <p:nvPicPr>
          <p:cNvPr id="4" name="Picture 3">
            <a:extLst>
              <a:ext uri="{FF2B5EF4-FFF2-40B4-BE49-F238E27FC236}">
                <a16:creationId xmlns:a16="http://schemas.microsoft.com/office/drawing/2014/main" id="{7A221CFB-D90D-4D7B-BEE7-90785429D08F}"/>
              </a:ext>
            </a:extLst>
          </p:cNvPr>
          <p:cNvPicPr>
            <a:picLocks noChangeAspect="1"/>
          </p:cNvPicPr>
          <p:nvPr/>
        </p:nvPicPr>
        <p:blipFill rotWithShape="1">
          <a:blip r:embed="rId3"/>
          <a:srcRect t="25962" b="2844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D6E1761-C371-4382-AA42-1E0B03ECCCEC}"/>
              </a:ext>
            </a:extLst>
          </p:cNvPr>
          <p:cNvSpPr>
            <a:spLocks noGrp="1"/>
          </p:cNvSpPr>
          <p:nvPr>
            <p:ph idx="1"/>
          </p:nvPr>
        </p:nvSpPr>
        <p:spPr>
          <a:xfrm>
            <a:off x="4223982" y="3752850"/>
            <a:ext cx="7485413" cy="2452687"/>
          </a:xfrm>
        </p:spPr>
        <p:txBody>
          <a:bodyPr anchor="ctr">
            <a:normAutofit/>
          </a:bodyPr>
          <a:lstStyle/>
          <a:p>
            <a:pPr marL="0" indent="0">
              <a:buNone/>
            </a:pPr>
            <a:r>
              <a:rPr lang="en-US" dirty="0"/>
              <a:t>From this assessment, what do you notice about our parish’s relationship with youth? </a:t>
            </a:r>
          </a:p>
          <a:p>
            <a:pPr marL="0" indent="0">
              <a:buNone/>
            </a:pPr>
            <a:endParaRPr lang="en-US" dirty="0"/>
          </a:p>
          <a:p>
            <a:pPr marL="0" indent="0">
              <a:buNone/>
            </a:pPr>
            <a:r>
              <a:rPr lang="en-US" dirty="0"/>
              <a:t>What are our strengths? </a:t>
            </a:r>
          </a:p>
          <a:p>
            <a:pPr marL="0" indent="0">
              <a:buNone/>
            </a:pPr>
            <a:r>
              <a:rPr lang="en-US" dirty="0"/>
              <a:t>Where do we need the most work?  </a:t>
            </a:r>
          </a:p>
        </p:txBody>
      </p:sp>
    </p:spTree>
    <p:extLst>
      <p:ext uri="{BB962C8B-B14F-4D97-AF65-F5344CB8AC3E}">
        <p14:creationId xmlns:p14="http://schemas.microsoft.com/office/powerpoint/2010/main" val="25724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448379-5B79-4F34-BB89-C2A771A10F41}"/>
              </a:ext>
            </a:extLst>
          </p:cNvPr>
          <p:cNvSpPr>
            <a:spLocks noGrp="1"/>
          </p:cNvSpPr>
          <p:nvPr>
            <p:ph type="title"/>
          </p:nvPr>
        </p:nvSpPr>
        <p:spPr>
          <a:xfrm>
            <a:off x="1179576" y="822960"/>
            <a:ext cx="9829800" cy="1325880"/>
          </a:xfrm>
        </p:spPr>
        <p:txBody>
          <a:bodyPr>
            <a:normAutofit/>
          </a:bodyPr>
          <a:lstStyle/>
          <a:p>
            <a:pPr algn="ctr"/>
            <a:r>
              <a:rPr lang="en-US" sz="4000">
                <a:solidFill>
                  <a:srgbClr val="FFFFFF"/>
                </a:solidFill>
              </a:rPr>
              <a:t>Youth enrich the Church</a:t>
            </a:r>
          </a:p>
        </p:txBody>
      </p:sp>
      <p:sp>
        <p:nvSpPr>
          <p:cNvPr id="3" name="Content Placeholder 2">
            <a:extLst>
              <a:ext uri="{FF2B5EF4-FFF2-40B4-BE49-F238E27FC236}">
                <a16:creationId xmlns:a16="http://schemas.microsoft.com/office/drawing/2014/main" id="{E31F2E4D-1EDE-4D63-9331-C5A0A1913DF5}"/>
              </a:ext>
            </a:extLst>
          </p:cNvPr>
          <p:cNvSpPr>
            <a:spLocks noGrp="1"/>
          </p:cNvSpPr>
          <p:nvPr>
            <p:ph idx="1"/>
          </p:nvPr>
        </p:nvSpPr>
        <p:spPr>
          <a:xfrm>
            <a:off x="603862" y="3135150"/>
            <a:ext cx="5825516" cy="3227626"/>
          </a:xfrm>
        </p:spPr>
        <p:txBody>
          <a:bodyPr anchor="ctr">
            <a:normAutofit fontScale="92500"/>
          </a:bodyPr>
          <a:lstStyle/>
          <a:p>
            <a:pPr marL="0" indent="0">
              <a:buNone/>
            </a:pPr>
            <a:r>
              <a:rPr lang="en-US" sz="2400" dirty="0">
                <a:solidFill>
                  <a:srgbClr val="000000"/>
                </a:solidFill>
              </a:rPr>
              <a:t>Young Catholics are not merely on the receiving end of pastoral activity: they are living members of the one ecclesial body, baptized persons in whom the Spirit of the Lord is alive and active.  </a:t>
            </a:r>
            <a:r>
              <a:rPr lang="en-US" sz="2400" b="1" dirty="0">
                <a:solidFill>
                  <a:srgbClr val="000000"/>
                </a:solidFill>
              </a:rPr>
              <a:t>They help to enrich what the Church is and not only what she does.  They are her present and not only her future.</a:t>
            </a:r>
            <a:endParaRPr lang="en-US" sz="2400" dirty="0">
              <a:solidFill>
                <a:srgbClr val="000000"/>
              </a:solidFill>
            </a:endParaRPr>
          </a:p>
          <a:p>
            <a:pPr marL="0" indent="0">
              <a:buNone/>
            </a:pPr>
            <a:r>
              <a:rPr lang="en-US" sz="1900" i="1" dirty="0">
                <a:solidFill>
                  <a:srgbClr val="000000"/>
                </a:solidFill>
              </a:rPr>
              <a:t> </a:t>
            </a:r>
            <a:endParaRPr lang="en-US" sz="1900" dirty="0">
              <a:solidFill>
                <a:srgbClr val="000000"/>
              </a:solidFill>
            </a:endParaRPr>
          </a:p>
          <a:p>
            <a:pPr marL="0" indent="0">
              <a:buNone/>
            </a:pPr>
            <a:r>
              <a:rPr lang="en-US" sz="1900" i="1" dirty="0">
                <a:solidFill>
                  <a:srgbClr val="000000"/>
                </a:solidFill>
              </a:rPr>
              <a:t>Final Document for the Synod on Young People, the Faith, and Vocational Discernment</a:t>
            </a:r>
            <a:r>
              <a:rPr lang="en-US" sz="1900" dirty="0">
                <a:solidFill>
                  <a:srgbClr val="000000"/>
                </a:solidFill>
              </a:rPr>
              <a:t>, 54.</a:t>
            </a:r>
          </a:p>
          <a:p>
            <a:endParaRPr lang="en-US" sz="1900" dirty="0">
              <a:solidFill>
                <a:srgbClr val="000000"/>
              </a:solidFill>
            </a:endParaRPr>
          </a:p>
        </p:txBody>
      </p:sp>
      <p:pic>
        <p:nvPicPr>
          <p:cNvPr id="1026" name="Picture 2" descr="Image result for young people">
            <a:extLst>
              <a:ext uri="{FF2B5EF4-FFF2-40B4-BE49-F238E27FC236}">
                <a16:creationId xmlns:a16="http://schemas.microsoft.com/office/drawing/2014/main" id="{F3F40812-390C-44B9-A931-419D979048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9378" y="3207705"/>
            <a:ext cx="4954693" cy="247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4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ABB1-CF81-43A5-8E00-51DC5AC5104A}"/>
              </a:ext>
            </a:extLst>
          </p:cNvPr>
          <p:cNvSpPr>
            <a:spLocks noGrp="1"/>
          </p:cNvSpPr>
          <p:nvPr>
            <p:ph type="title"/>
          </p:nvPr>
        </p:nvSpPr>
        <p:spPr>
          <a:xfrm>
            <a:off x="394637" y="634181"/>
            <a:ext cx="4148488" cy="1676603"/>
          </a:xfrm>
        </p:spPr>
        <p:txBody>
          <a:bodyPr>
            <a:normAutofit fontScale="90000"/>
          </a:bodyPr>
          <a:lstStyle/>
          <a:p>
            <a:r>
              <a:rPr lang="en-US" b="1" dirty="0"/>
              <a:t>We made a promise to youth and their families. </a:t>
            </a:r>
          </a:p>
        </p:txBody>
      </p:sp>
      <p:sp>
        <p:nvSpPr>
          <p:cNvPr id="6152" name="Content Placeholder 6149">
            <a:extLst>
              <a:ext uri="{FF2B5EF4-FFF2-40B4-BE49-F238E27FC236}">
                <a16:creationId xmlns:a16="http://schemas.microsoft.com/office/drawing/2014/main" id="{851B38F1-2BB7-49A3-9661-4DA97B1C86F6}"/>
              </a:ext>
            </a:extLst>
          </p:cNvPr>
          <p:cNvSpPr>
            <a:spLocks noGrp="1"/>
          </p:cNvSpPr>
          <p:nvPr>
            <p:ph idx="1"/>
          </p:nvPr>
        </p:nvSpPr>
        <p:spPr>
          <a:xfrm>
            <a:off x="648931" y="2438400"/>
            <a:ext cx="3651466" cy="3785419"/>
          </a:xfrm>
        </p:spPr>
        <p:txBody>
          <a:bodyPr>
            <a:normAutofit/>
          </a:bodyPr>
          <a:lstStyle/>
          <a:p>
            <a:pPr marL="0" indent="0">
              <a:buNone/>
            </a:pPr>
            <a:endParaRPr lang="en-US" sz="1800" dirty="0"/>
          </a:p>
        </p:txBody>
      </p:sp>
      <p:pic>
        <p:nvPicPr>
          <p:cNvPr id="6146" name="Picture 2" descr="Image result for baptism">
            <a:extLst>
              <a:ext uri="{FF2B5EF4-FFF2-40B4-BE49-F238E27FC236}">
                <a16:creationId xmlns:a16="http://schemas.microsoft.com/office/drawing/2014/main" id="{5D8DD8AA-3788-42FA-B896-297B3632D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2" r="20453"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8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ABB1-CF81-43A5-8E00-51DC5AC5104A}"/>
              </a:ext>
            </a:extLst>
          </p:cNvPr>
          <p:cNvSpPr>
            <a:spLocks noGrp="1"/>
          </p:cNvSpPr>
          <p:nvPr>
            <p:ph type="title"/>
          </p:nvPr>
        </p:nvSpPr>
        <p:spPr>
          <a:xfrm>
            <a:off x="373381" y="640081"/>
            <a:ext cx="4030980" cy="3681976"/>
          </a:xfrm>
          <a:noFill/>
        </p:spPr>
        <p:txBody>
          <a:bodyPr vert="horz" lIns="91440" tIns="45720" rIns="91440" bIns="45720" rtlCol="0" anchor="b">
            <a:normAutofit fontScale="90000"/>
          </a:bodyPr>
          <a:lstStyle/>
          <a:p>
            <a:br>
              <a:rPr lang="en-US" sz="2800" dirty="0"/>
            </a:br>
            <a:r>
              <a:rPr lang="en-US" sz="3600" b="1" dirty="0"/>
              <a:t>We should take responsibility for forming young disciples. </a:t>
            </a:r>
            <a:br>
              <a:rPr lang="en-US" sz="3600" b="1" dirty="0"/>
            </a:br>
            <a:br>
              <a:rPr lang="en-US" sz="3600" b="1" dirty="0"/>
            </a:br>
            <a:r>
              <a:rPr lang="en-US" sz="3600" b="1" dirty="0"/>
              <a:t>This is not something we can delegate.</a:t>
            </a:r>
            <a:endParaRPr lang="en-US" sz="2800" b="1" dirty="0"/>
          </a:p>
        </p:txBody>
      </p:sp>
      <p:pic>
        <p:nvPicPr>
          <p:cNvPr id="3" name="Picture 2">
            <a:extLst>
              <a:ext uri="{FF2B5EF4-FFF2-40B4-BE49-F238E27FC236}">
                <a16:creationId xmlns:a16="http://schemas.microsoft.com/office/drawing/2014/main" id="{35F2ACC1-564C-4EBF-9E06-9A4A30263C2C}"/>
              </a:ext>
            </a:extLst>
          </p:cNvPr>
          <p:cNvPicPr>
            <a:picLocks noChangeAspect="1"/>
          </p:cNvPicPr>
          <p:nvPr/>
        </p:nvPicPr>
        <p:blipFill rotWithShape="1">
          <a:blip r:embed="rId3"/>
          <a:srcRect l="13245" r="13116" b="2"/>
          <a:stretch/>
        </p:blipFill>
        <p:spPr>
          <a:xfrm>
            <a:off x="4654297" y="10"/>
            <a:ext cx="7537704" cy="6857990"/>
          </a:xfrm>
          <a:prstGeom prst="rect">
            <a:avLst/>
          </a:prstGeom>
        </p:spPr>
      </p:pic>
    </p:spTree>
    <p:extLst>
      <p:ext uri="{BB962C8B-B14F-4D97-AF65-F5344CB8AC3E}">
        <p14:creationId xmlns:p14="http://schemas.microsoft.com/office/powerpoint/2010/main" val="2064993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39D5-CEA9-4EEB-8DE4-495A9C371B3B}"/>
              </a:ext>
            </a:extLst>
          </p:cNvPr>
          <p:cNvSpPr>
            <a:spLocks noGrp="1"/>
          </p:cNvSpPr>
          <p:nvPr>
            <p:ph type="title"/>
          </p:nvPr>
        </p:nvSpPr>
        <p:spPr/>
        <p:txBody>
          <a:bodyPr>
            <a:normAutofit/>
          </a:bodyPr>
          <a:lstStyle/>
          <a:p>
            <a:r>
              <a:rPr lang="en-US"/>
              <a:t>Spiritual First Aid</a:t>
            </a:r>
            <a:endParaRPr lang="en-US" dirty="0"/>
          </a:p>
        </p:txBody>
      </p:sp>
      <p:sp>
        <p:nvSpPr>
          <p:cNvPr id="3" name="Content Placeholder 2">
            <a:extLst>
              <a:ext uri="{FF2B5EF4-FFF2-40B4-BE49-F238E27FC236}">
                <a16:creationId xmlns:a16="http://schemas.microsoft.com/office/drawing/2014/main" id="{6111BEEF-2556-44FA-BD3E-4B2DD8663F10}"/>
              </a:ext>
            </a:extLst>
          </p:cNvPr>
          <p:cNvSpPr>
            <a:spLocks noGrp="1"/>
          </p:cNvSpPr>
          <p:nvPr>
            <p:ph idx="1"/>
          </p:nvPr>
        </p:nvSpPr>
        <p:spPr>
          <a:xfrm>
            <a:off x="3777673" y="2336873"/>
            <a:ext cx="8414328" cy="3599316"/>
          </a:xfrm>
        </p:spPr>
        <p:txBody>
          <a:bodyPr>
            <a:normAutofit/>
          </a:bodyPr>
          <a:lstStyle/>
          <a:p>
            <a:pPr marL="0" indent="0">
              <a:buNone/>
            </a:pPr>
            <a:r>
              <a:rPr lang="en-US" sz="2800" dirty="0"/>
              <a:t>“If the parish is a field hospital, everyone should be equipped to provide spiritual first aid.  We should all be lifeguards, ready to dive in to help our brothers and sisters.”</a:t>
            </a:r>
          </a:p>
          <a:p>
            <a:pPr marL="0" indent="0">
              <a:buNone/>
            </a:pPr>
            <a:endParaRPr lang="en-US" dirty="0"/>
          </a:p>
          <a:p>
            <a:pPr marL="0" indent="0">
              <a:buNone/>
            </a:pPr>
            <a:r>
              <a:rPr lang="en-US" dirty="0"/>
              <a:t>Fr. Abraham Feliciano, SDB</a:t>
            </a:r>
          </a:p>
        </p:txBody>
      </p:sp>
      <p:pic>
        <p:nvPicPr>
          <p:cNvPr id="2050" name="Picture 2" descr="Image result for fr. abraham feliciano">
            <a:extLst>
              <a:ext uri="{FF2B5EF4-FFF2-40B4-BE49-F238E27FC236}">
                <a16:creationId xmlns:a16="http://schemas.microsoft.com/office/drawing/2014/main" id="{094456AE-2A0D-4667-8CA7-6D8C1D9180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999"/>
          <a:stretch/>
        </p:blipFill>
        <p:spPr bwMode="auto">
          <a:xfrm>
            <a:off x="794325" y="2328080"/>
            <a:ext cx="2692907" cy="35987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0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FACBF-FCF3-46D9-A35C-E09627DD5EDE}"/>
              </a:ext>
            </a:extLst>
          </p:cNvPr>
          <p:cNvSpPr>
            <a:spLocks noGrp="1"/>
          </p:cNvSpPr>
          <p:nvPr>
            <p:ph type="title"/>
          </p:nvPr>
        </p:nvSpPr>
        <p:spPr>
          <a:xfrm>
            <a:off x="640080" y="325369"/>
            <a:ext cx="4368602" cy="1956841"/>
          </a:xfrm>
        </p:spPr>
        <p:txBody>
          <a:bodyPr anchor="b">
            <a:normAutofit/>
          </a:bodyPr>
          <a:lstStyle/>
          <a:p>
            <a:r>
              <a:rPr lang="en-US" sz="4200"/>
              <a:t>Connect the Parish with Young Disciples </a:t>
            </a:r>
          </a:p>
        </p:txBody>
      </p:sp>
      <p:sp>
        <p:nvSpPr>
          <p:cNvPr id="7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Content Placeholder 1030"/>
          <p:cNvSpPr>
            <a:spLocks noGrp="1"/>
          </p:cNvSpPr>
          <p:nvPr>
            <p:ph idx="1"/>
          </p:nvPr>
        </p:nvSpPr>
        <p:spPr>
          <a:xfrm>
            <a:off x="640080" y="2872899"/>
            <a:ext cx="4243589" cy="3320668"/>
          </a:xfrm>
        </p:spPr>
        <p:txBody>
          <a:bodyPr>
            <a:normAutofit/>
          </a:bodyPr>
          <a:lstStyle/>
          <a:p>
            <a:pPr marL="0" indent="0">
              <a:buNone/>
            </a:pPr>
            <a:r>
              <a:rPr lang="en-US" sz="2200"/>
              <a:t>Introduce Young People</a:t>
            </a:r>
          </a:p>
          <a:p>
            <a:pPr marL="0" indent="0">
              <a:buNone/>
            </a:pPr>
            <a:r>
              <a:rPr lang="en-US" sz="2200"/>
              <a:t>Connect Parish Members as Prayer Partners</a:t>
            </a:r>
          </a:p>
          <a:p>
            <a:pPr marL="0" indent="0">
              <a:buNone/>
            </a:pPr>
            <a:r>
              <a:rPr lang="en-US" sz="2200"/>
              <a:t>Engage Youth in Ministries</a:t>
            </a:r>
          </a:p>
          <a:p>
            <a:pPr marL="0" indent="0">
              <a:buNone/>
            </a:pPr>
            <a:r>
              <a:rPr lang="en-US" sz="2200"/>
              <a:t>Involve Parish Ministries in Youth  Ministry </a:t>
            </a:r>
          </a:p>
          <a:p>
            <a:pPr marL="0" indent="0">
              <a:buNone/>
            </a:pPr>
            <a:r>
              <a:rPr lang="en-US" sz="2200"/>
              <a:t>Invite Parish Members to Help – Create New Roles</a:t>
            </a:r>
          </a:p>
        </p:txBody>
      </p:sp>
      <p:pic>
        <p:nvPicPr>
          <p:cNvPr id="3" name="Picture 2">
            <a:extLst>
              <a:ext uri="{FF2B5EF4-FFF2-40B4-BE49-F238E27FC236}">
                <a16:creationId xmlns:a16="http://schemas.microsoft.com/office/drawing/2014/main" id="{B827B753-A4C7-4A60-B48E-DEC609AC0026}"/>
              </a:ext>
            </a:extLst>
          </p:cNvPr>
          <p:cNvPicPr>
            <a:picLocks noChangeAspect="1"/>
          </p:cNvPicPr>
          <p:nvPr/>
        </p:nvPicPr>
        <p:blipFill rotWithShape="1">
          <a:blip r:embed="rId3"/>
          <a:srcRect l="12158" r="126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3637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810D-D46E-4245-BA60-B15CEBBDB907}"/>
              </a:ext>
            </a:extLst>
          </p:cNvPr>
          <p:cNvSpPr>
            <a:spLocks noGrp="1"/>
          </p:cNvSpPr>
          <p:nvPr>
            <p:ph type="title"/>
          </p:nvPr>
        </p:nvSpPr>
        <p:spPr/>
        <p:txBody>
          <a:bodyPr>
            <a:normAutofit fontScale="90000"/>
          </a:bodyPr>
          <a:lstStyle/>
          <a:p>
            <a:pPr lvl="0"/>
            <a:r>
              <a:rPr lang="en-US" b="1" dirty="0"/>
              <a:t>Begin with the parish relationship with youth</a:t>
            </a:r>
            <a:br>
              <a:rPr lang="en-US" sz="2800" dirty="0"/>
            </a:br>
            <a:r>
              <a:rPr lang="en-US" b="1" dirty="0"/>
              <a:t> </a:t>
            </a:r>
            <a:br>
              <a:rPr lang="en-US" sz="2800" dirty="0"/>
            </a:br>
            <a:endParaRPr lang="en-US" dirty="0"/>
          </a:p>
        </p:txBody>
      </p:sp>
      <p:sp>
        <p:nvSpPr>
          <p:cNvPr id="3" name="Content Placeholder 2">
            <a:extLst>
              <a:ext uri="{FF2B5EF4-FFF2-40B4-BE49-F238E27FC236}">
                <a16:creationId xmlns:a16="http://schemas.microsoft.com/office/drawing/2014/main" id="{AE011C93-CE87-455B-958C-447F6DCDC719}"/>
              </a:ext>
            </a:extLst>
          </p:cNvPr>
          <p:cNvSpPr>
            <a:spLocks noGrp="1"/>
          </p:cNvSpPr>
          <p:nvPr>
            <p:ph sz="half" idx="1"/>
          </p:nvPr>
        </p:nvSpPr>
        <p:spPr/>
        <p:txBody>
          <a:bodyPr>
            <a:normAutofit fontScale="92500"/>
          </a:bodyPr>
          <a:lstStyle/>
          <a:p>
            <a:r>
              <a:rPr lang="en-US" dirty="0"/>
              <a:t>Look at the engagement of youth in liturgy, community life, service </a:t>
            </a:r>
          </a:p>
          <a:p>
            <a:r>
              <a:rPr lang="en-US" dirty="0"/>
              <a:t> Look for involvement of youth in ministries, leadership and decision making</a:t>
            </a:r>
          </a:p>
          <a:p>
            <a:r>
              <a:rPr lang="en-US" dirty="0"/>
              <a:t> Look for the engagement of members of the parish community with young people</a:t>
            </a:r>
          </a:p>
          <a:p>
            <a:endParaRPr lang="en-US" dirty="0"/>
          </a:p>
        </p:txBody>
      </p:sp>
      <p:sp>
        <p:nvSpPr>
          <p:cNvPr id="5" name="Content Placeholder 4">
            <a:extLst>
              <a:ext uri="{FF2B5EF4-FFF2-40B4-BE49-F238E27FC236}">
                <a16:creationId xmlns:a16="http://schemas.microsoft.com/office/drawing/2014/main" id="{B2D21852-8F52-4C65-8E31-0E907C976FC0}"/>
              </a:ext>
            </a:extLst>
          </p:cNvPr>
          <p:cNvSpPr>
            <a:spLocks noGrp="1"/>
          </p:cNvSpPr>
          <p:nvPr>
            <p:ph sz="half" idx="2"/>
          </p:nvPr>
        </p:nvSpPr>
        <p:spPr/>
        <p:txBody>
          <a:bodyPr>
            <a:normAutofit fontScale="92500"/>
          </a:bodyPr>
          <a:lstStyle/>
          <a:p>
            <a:endParaRPr lang="en-US"/>
          </a:p>
        </p:txBody>
      </p:sp>
      <p:pic>
        <p:nvPicPr>
          <p:cNvPr id="4" name="Picture 3">
            <a:extLst>
              <a:ext uri="{FF2B5EF4-FFF2-40B4-BE49-F238E27FC236}">
                <a16:creationId xmlns:a16="http://schemas.microsoft.com/office/drawing/2014/main" id="{DF1A9369-E00A-4D00-B897-9BE71CD35803}"/>
              </a:ext>
            </a:extLst>
          </p:cNvPr>
          <p:cNvPicPr>
            <a:picLocks noChangeAspect="1"/>
          </p:cNvPicPr>
          <p:nvPr/>
        </p:nvPicPr>
        <p:blipFill rotWithShape="1">
          <a:blip r:embed="rId3"/>
          <a:srcRect l="13245" r="13116" b="2"/>
          <a:stretch/>
        </p:blipFill>
        <p:spPr>
          <a:xfrm>
            <a:off x="5690371" y="1303308"/>
            <a:ext cx="5912213" cy="5379078"/>
          </a:xfrm>
          <a:prstGeom prst="rect">
            <a:avLst/>
          </a:prstGeom>
        </p:spPr>
      </p:pic>
    </p:spTree>
    <p:extLst>
      <p:ext uri="{BB962C8B-B14F-4D97-AF65-F5344CB8AC3E}">
        <p14:creationId xmlns:p14="http://schemas.microsoft.com/office/powerpoint/2010/main" val="287789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991F20A2-BE26-494F-914B-D984CCDA79A6}"/>
              </a:ext>
            </a:extLst>
          </p:cNvPr>
          <p:cNvPicPr>
            <a:picLocks noChangeAspect="1"/>
          </p:cNvPicPr>
          <p:nvPr/>
        </p:nvPicPr>
        <p:blipFill rotWithShape="1">
          <a:blip r:embed="rId6"/>
          <a:srcRect t="20580" r="9091" b="45286"/>
          <a:stretch/>
        </p:blipFill>
        <p:spPr>
          <a:xfrm>
            <a:off x="-3176" y="10"/>
            <a:ext cx="12192000" cy="6857991"/>
          </a:xfrm>
          <a:prstGeom prst="rect">
            <a:avLst/>
          </a:prstGeom>
        </p:spPr>
      </p:pic>
      <p:sp>
        <p:nvSpPr>
          <p:cNvPr id="19" name="Rectangle 18">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Examples of Growing the Parish Relationship with Youth </a:t>
            </a:r>
          </a:p>
        </p:txBody>
      </p:sp>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2" y="5342302"/>
            <a:ext cx="8133478" cy="406566"/>
          </a:xfrm>
        </p:spPr>
        <p:txBody>
          <a:bodyPr vert="horz" lIns="91440" tIns="45720" rIns="91440" bIns="45720" rtlCol="0">
            <a:normAutofit/>
          </a:bodyPr>
          <a:lstStyle/>
          <a:p>
            <a:pPr marL="0" indent="0" algn="r">
              <a:buNone/>
            </a:pPr>
            <a:r>
              <a:rPr lang="en-US" sz="1800"/>
              <a:t>Connecting Parishioners with Youth Around Common Interests</a:t>
            </a:r>
          </a:p>
        </p:txBody>
      </p:sp>
      <p:sp>
        <p:nvSpPr>
          <p:cNvPr id="21" name="Rectangle 20">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17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621FE-D01B-4383-8CC1-DEFDE066A493}"/>
              </a:ext>
            </a:extLst>
          </p:cNvPr>
          <p:cNvPicPr>
            <a:picLocks noChangeAspect="1"/>
          </p:cNvPicPr>
          <p:nvPr/>
        </p:nvPicPr>
        <p:blipFill rotWithShape="1">
          <a:blip r:embed="rId3"/>
          <a:srcRect l="3453" r="23016"/>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pPr algn="ctr"/>
            <a:r>
              <a:rPr lang="en-US" sz="2700" dirty="0"/>
              <a:t>Accompaniment  Direction for Ministry </a:t>
            </a:r>
          </a:p>
        </p:txBody>
      </p:sp>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285345" y="2336873"/>
            <a:ext cx="4293140" cy="3599316"/>
          </a:xfrm>
        </p:spPr>
        <p:txBody>
          <a:bodyPr>
            <a:normAutofit/>
          </a:bodyPr>
          <a:lstStyle/>
          <a:p>
            <a:pPr marL="685800" marR="0" indent="0">
              <a:spcBef>
                <a:spcPts val="0"/>
              </a:spcBef>
              <a:spcAft>
                <a:spcPts val="800"/>
              </a:spcAft>
              <a:buNone/>
            </a:pPr>
            <a:r>
              <a:rPr lang="en-US" sz="2800" b="1" dirty="0">
                <a:effectLst/>
                <a:latin typeface="Calibri" panose="020F0502020204030204" pitchFamily="34" charset="0"/>
                <a:ea typeface="Calibri" panose="020F0502020204030204" pitchFamily="34" charset="0"/>
              </a:rPr>
              <a:t>Youth experience encounter and witness                         and are </a:t>
            </a:r>
            <a:r>
              <a:rPr lang="en-US" sz="2800" b="1" u="sng" dirty="0">
                <a:effectLst/>
                <a:latin typeface="Calibri" panose="020F0502020204030204" pitchFamily="34" charset="0"/>
                <a:ea typeface="Calibri" panose="020F0502020204030204" pitchFamily="34" charset="0"/>
              </a:rPr>
              <a:t>accompanied</a:t>
            </a:r>
            <a:r>
              <a:rPr lang="en-US" sz="2800" b="1" dirty="0">
                <a:effectLst/>
                <a:latin typeface="Calibri" panose="020F0502020204030204" pitchFamily="34" charset="0"/>
                <a:ea typeface="Calibri" panose="020F0502020204030204" pitchFamily="34" charset="0"/>
              </a:rPr>
              <a:t> in their journey toward holiness as missionary disciples.  </a:t>
            </a:r>
          </a:p>
          <a:p>
            <a:endParaRPr lang="en-US" sz="1600" dirty="0"/>
          </a:p>
        </p:txBody>
      </p:sp>
    </p:spTree>
    <p:extLst>
      <p:ext uri="{BB962C8B-B14F-4D97-AF65-F5344CB8AC3E}">
        <p14:creationId xmlns:p14="http://schemas.microsoft.com/office/powerpoint/2010/main" val="418560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BAA49A25-F124-4B95-AA4A-9EC6BD223745}"/>
              </a:ext>
            </a:extLst>
          </p:cNvPr>
          <p:cNvPicPr>
            <a:picLocks noChangeAspect="1"/>
          </p:cNvPicPr>
          <p:nvPr/>
        </p:nvPicPr>
        <p:blipFill rotWithShape="1">
          <a:blip r:embed="rId6"/>
          <a:srcRect t="22183" r="9091" b="1208"/>
          <a:stretch/>
        </p:blipFill>
        <p:spPr>
          <a:xfrm>
            <a:off x="-3176" y="10"/>
            <a:ext cx="12192000" cy="6857991"/>
          </a:xfrm>
          <a:prstGeom prst="rect">
            <a:avLst/>
          </a:prstGeom>
        </p:spPr>
      </p:pic>
      <p:sp>
        <p:nvSpPr>
          <p:cNvPr id="19" name="Rectangle 18">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Examples of Growing the Parish Relationship with Youth </a:t>
            </a:r>
          </a:p>
        </p:txBody>
      </p:sp>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2" y="5342302"/>
            <a:ext cx="8133478" cy="406566"/>
          </a:xfrm>
        </p:spPr>
        <p:txBody>
          <a:bodyPr vert="horz" lIns="91440" tIns="45720" rIns="91440" bIns="45720" rtlCol="0">
            <a:normAutofit/>
          </a:bodyPr>
          <a:lstStyle/>
          <a:p>
            <a:pPr marL="0" indent="0" algn="r">
              <a:buNone/>
            </a:pPr>
            <a:r>
              <a:rPr lang="en-US" sz="1800"/>
              <a:t>Connecting Youth to Active Disciples</a:t>
            </a:r>
          </a:p>
        </p:txBody>
      </p:sp>
      <p:sp>
        <p:nvSpPr>
          <p:cNvPr id="21" name="Rectangle 20">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49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8ECF6E53-BD29-4C0D-9AD3-3E1708826A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1" name="Rectangle 40">
              <a:extLst>
                <a:ext uri="{FF2B5EF4-FFF2-40B4-BE49-F238E27FC236}">
                  <a16:creationId xmlns:a16="http://schemas.microsoft.com/office/drawing/2014/main" id="{353D341A-76E2-4E18-9186-A23AB8AF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ADD72CF-72AC-41C3-AC1A-1C864D3110F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4" name="Rectangle 43">
            <a:extLst>
              <a:ext uri="{FF2B5EF4-FFF2-40B4-BE49-F238E27FC236}">
                <a16:creationId xmlns:a16="http://schemas.microsoft.com/office/drawing/2014/main" id="{51B680D3-33DA-4AED-8452-A96B49AAA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3000"/>
              <a:t>Examples of Growing the Parish Relationship with Youth </a:t>
            </a:r>
          </a:p>
        </p:txBody>
      </p:sp>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2" y="5433742"/>
            <a:ext cx="8133478" cy="406566"/>
          </a:xfrm>
        </p:spPr>
        <p:txBody>
          <a:bodyPr vert="horz" lIns="91440" tIns="45720" rIns="91440" bIns="45720" rtlCol="0">
            <a:normAutofit/>
          </a:bodyPr>
          <a:lstStyle/>
          <a:p>
            <a:pPr marL="0" indent="0" algn="r">
              <a:buNone/>
            </a:pPr>
            <a:r>
              <a:rPr lang="en-US" sz="1800"/>
              <a:t>Engaging Youth in Ministries</a:t>
            </a:r>
          </a:p>
        </p:txBody>
      </p:sp>
      <p:pic>
        <p:nvPicPr>
          <p:cNvPr id="4" name="Picture 3">
            <a:extLst>
              <a:ext uri="{FF2B5EF4-FFF2-40B4-BE49-F238E27FC236}">
                <a16:creationId xmlns:a16="http://schemas.microsoft.com/office/drawing/2014/main" id="{0544BCC0-78ED-45D3-9586-55DA5370CE48}"/>
              </a:ext>
            </a:extLst>
          </p:cNvPr>
          <p:cNvPicPr>
            <a:picLocks noChangeAspect="1"/>
          </p:cNvPicPr>
          <p:nvPr/>
        </p:nvPicPr>
        <p:blipFill rotWithShape="1">
          <a:blip r:embed="rId6"/>
          <a:srcRect l="71" t="62291" r="-71" b="2118"/>
          <a:stretch/>
        </p:blipFill>
        <p:spPr>
          <a:xfrm>
            <a:off x="20" y="10"/>
            <a:ext cx="8966180" cy="4198928"/>
          </a:xfrm>
          <a:prstGeom prst="rect">
            <a:avLst/>
          </a:prstGeom>
          <a:ln>
            <a:noFill/>
          </a:ln>
          <a:effectLst>
            <a:outerShdw blurRad="76200" dist="63500" dir="5040000" algn="tl" rotWithShape="0">
              <a:srgbClr val="000000">
                <a:alpha val="41000"/>
              </a:srgbClr>
            </a:outerShdw>
          </a:effectLst>
        </p:spPr>
      </p:pic>
      <p:sp>
        <p:nvSpPr>
          <p:cNvPr id="46" name="Rectangle 45">
            <a:extLst>
              <a:ext uri="{FF2B5EF4-FFF2-40B4-BE49-F238E27FC236}">
                <a16:creationId xmlns:a16="http://schemas.microsoft.com/office/drawing/2014/main" id="{AB854EE0-7215-4BC8-8518-42D6DB206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2170F728-C2F1-46CE-BA22-F8F0CDF9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12791CF-354A-4144-A3C0-4AC897843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9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B0690469-0372-43A2-B036-18641396DF31}"/>
              </a:ext>
            </a:extLst>
          </p:cNvPr>
          <p:cNvSpPr>
            <a:spLocks noGrp="1"/>
          </p:cNvSpPr>
          <p:nvPr>
            <p:ph type="title"/>
          </p:nvPr>
        </p:nvSpPr>
        <p:spPr>
          <a:xfrm>
            <a:off x="804672" y="457200"/>
            <a:ext cx="10579398" cy="1299411"/>
          </a:xfrm>
        </p:spPr>
        <p:txBody>
          <a:bodyPr>
            <a:normAutofit/>
          </a:bodyPr>
          <a:lstStyle/>
          <a:p>
            <a:r>
              <a:rPr lang="en-US" dirty="0">
                <a:solidFill>
                  <a:srgbClr val="FFFFFF"/>
                </a:solidFill>
              </a:rPr>
              <a:t>Team Discussion </a:t>
            </a:r>
          </a:p>
        </p:txBody>
      </p:sp>
      <p:sp>
        <p:nvSpPr>
          <p:cNvPr id="75" name="Rectangle 74">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discussion">
            <a:extLst>
              <a:ext uri="{FF2B5EF4-FFF2-40B4-BE49-F238E27FC236}">
                <a16:creationId xmlns:a16="http://schemas.microsoft.com/office/drawing/2014/main" id="{DA0F821A-F6FC-430B-BB13-AA523A4DA72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671" y="2853882"/>
            <a:ext cx="4954693" cy="31586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D99854A-1DF0-4D75-B7E7-3893D65DD211}"/>
              </a:ext>
            </a:extLst>
          </p:cNvPr>
          <p:cNvSpPr>
            <a:spLocks noGrp="1"/>
          </p:cNvSpPr>
          <p:nvPr>
            <p:ph idx="1"/>
          </p:nvPr>
        </p:nvSpPr>
        <p:spPr>
          <a:xfrm>
            <a:off x="5604388" y="2466470"/>
            <a:ext cx="6379702" cy="4391529"/>
          </a:xfrm>
        </p:spPr>
        <p:txBody>
          <a:bodyPr anchor="ctr">
            <a:normAutofit fontScale="92500" lnSpcReduction="10000"/>
          </a:bodyPr>
          <a:lstStyle/>
          <a:p>
            <a:r>
              <a:rPr lang="en-US" dirty="0">
                <a:solidFill>
                  <a:srgbClr val="000000"/>
                </a:solidFill>
              </a:rPr>
              <a:t>How can we grow in the ways we welcome all young people? </a:t>
            </a:r>
          </a:p>
          <a:p>
            <a:r>
              <a:rPr lang="en-US" dirty="0">
                <a:solidFill>
                  <a:srgbClr val="000000"/>
                </a:solidFill>
              </a:rPr>
              <a:t>How can we build the parish relationship with youth? </a:t>
            </a:r>
          </a:p>
          <a:p>
            <a:r>
              <a:rPr lang="en-US" dirty="0">
                <a:solidFill>
                  <a:srgbClr val="000000"/>
                </a:solidFill>
              </a:rPr>
              <a:t>How can we grow the ways that youth are engaged in parish life? </a:t>
            </a:r>
          </a:p>
          <a:p>
            <a:r>
              <a:rPr lang="en-US" dirty="0">
                <a:solidFill>
                  <a:srgbClr val="000000"/>
                </a:solidFill>
              </a:rPr>
              <a:t>What are some ways we will encourage the parish to accompany young people?</a:t>
            </a:r>
          </a:p>
          <a:p>
            <a:r>
              <a:rPr lang="en-US" dirty="0">
                <a:solidFill>
                  <a:srgbClr val="000000"/>
                </a:solidFill>
              </a:rPr>
              <a:t>Who needs to be involved in these conversations? </a:t>
            </a:r>
          </a:p>
          <a:p>
            <a:pPr marL="0" indent="0">
              <a:buNone/>
            </a:pPr>
            <a:r>
              <a:rPr lang="en-US" dirty="0">
                <a:solidFill>
                  <a:srgbClr val="000000"/>
                </a:solidFill>
              </a:rPr>
              <a:t> </a:t>
            </a:r>
          </a:p>
        </p:txBody>
      </p:sp>
    </p:spTree>
    <p:extLst>
      <p:ext uri="{BB962C8B-B14F-4D97-AF65-F5344CB8AC3E}">
        <p14:creationId xmlns:p14="http://schemas.microsoft.com/office/powerpoint/2010/main" val="3847323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B181A-366C-4BE5-9CB1-88370FAEA25E}"/>
              </a:ext>
            </a:extLst>
          </p:cNvPr>
          <p:cNvPicPr>
            <a:picLocks noChangeAspect="1"/>
          </p:cNvPicPr>
          <p:nvPr/>
        </p:nvPicPr>
        <p:blipFill rotWithShape="1">
          <a:blip r:embed="rId3"/>
          <a:srcRect l="24135" r="20546" b="-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3AC85A9E-F557-41D0-A8F0-E33A64EA9650}"/>
              </a:ext>
            </a:extLst>
          </p:cNvPr>
          <p:cNvSpPr>
            <a:spLocks noGrp="1"/>
          </p:cNvSpPr>
          <p:nvPr>
            <p:ph type="title"/>
          </p:nvPr>
        </p:nvSpPr>
        <p:spPr>
          <a:xfrm>
            <a:off x="680321" y="753228"/>
            <a:ext cx="5041629" cy="1080938"/>
          </a:xfrm>
        </p:spPr>
        <p:txBody>
          <a:bodyPr>
            <a:normAutofit fontScale="90000"/>
          </a:bodyPr>
          <a:lstStyle/>
          <a:p>
            <a:r>
              <a:rPr lang="en-US" dirty="0"/>
              <a:t>Blessing the Youth Ministry Team</a:t>
            </a:r>
          </a:p>
        </p:txBody>
      </p:sp>
      <p:sp>
        <p:nvSpPr>
          <p:cNvPr id="3" name="Content Placeholder 2">
            <a:extLst>
              <a:ext uri="{FF2B5EF4-FFF2-40B4-BE49-F238E27FC236}">
                <a16:creationId xmlns:a16="http://schemas.microsoft.com/office/drawing/2014/main" id="{39326FD6-AFDE-4E20-88EA-ED07A47C5A0A}"/>
              </a:ext>
            </a:extLst>
          </p:cNvPr>
          <p:cNvSpPr>
            <a:spLocks noGrp="1"/>
          </p:cNvSpPr>
          <p:nvPr>
            <p:ph idx="1"/>
          </p:nvPr>
        </p:nvSpPr>
        <p:spPr>
          <a:xfrm>
            <a:off x="399419" y="2113872"/>
            <a:ext cx="5696580" cy="4412434"/>
          </a:xfrm>
        </p:spPr>
        <p:txBody>
          <a:bodyPr>
            <a:normAutofit/>
          </a:bodyPr>
          <a:lstStyle/>
          <a:p>
            <a:pPr marL="0" indent="0">
              <a:buNone/>
            </a:pPr>
            <a:endParaRPr lang="en-US" sz="1700" dirty="0"/>
          </a:p>
        </p:txBody>
      </p:sp>
    </p:spTree>
    <p:extLst>
      <p:ext uri="{BB962C8B-B14F-4D97-AF65-F5344CB8AC3E}">
        <p14:creationId xmlns:p14="http://schemas.microsoft.com/office/powerpoint/2010/main" val="65891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96E0-5367-4069-93CD-225A310F3F7F}"/>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Closing Prayer </a:t>
            </a:r>
          </a:p>
        </p:txBody>
      </p:sp>
      <p:sp>
        <p:nvSpPr>
          <p:cNvPr id="3" name="Content Placeholder 2">
            <a:extLst>
              <a:ext uri="{FF2B5EF4-FFF2-40B4-BE49-F238E27FC236}">
                <a16:creationId xmlns:a16="http://schemas.microsoft.com/office/drawing/2014/main" id="{3BAD81D8-4220-4411-A465-DA39FF52E14C}"/>
              </a:ext>
            </a:extLst>
          </p:cNvPr>
          <p:cNvSpPr>
            <a:spLocks noGrp="1"/>
          </p:cNvSpPr>
          <p:nvPr>
            <p:ph sz="half" idx="1"/>
          </p:nvPr>
        </p:nvSpPr>
        <p:spPr>
          <a:xfrm>
            <a:off x="680322" y="2336873"/>
            <a:ext cx="3581635" cy="3599316"/>
          </a:xfrm>
        </p:spPr>
        <p:txBody>
          <a:bodyPr vert="horz" lIns="91440" tIns="45720" rIns="91440" bIns="45720" rtlCol="0">
            <a:normAutofit/>
          </a:bodyPr>
          <a:lstStyle/>
          <a:p>
            <a:endParaRPr lang="en-US" sz="1600"/>
          </a:p>
        </p:txBody>
      </p:sp>
      <p:pic>
        <p:nvPicPr>
          <p:cNvPr id="5" name="Content Placeholder 4">
            <a:extLst>
              <a:ext uri="{FF2B5EF4-FFF2-40B4-BE49-F238E27FC236}">
                <a16:creationId xmlns:a16="http://schemas.microsoft.com/office/drawing/2014/main" id="{83BD20BB-8DC7-4E51-B1E4-AF9484A5295F}"/>
              </a:ext>
            </a:extLst>
          </p:cNvPr>
          <p:cNvPicPr>
            <a:picLocks noGrp="1" noChangeAspect="1"/>
          </p:cNvPicPr>
          <p:nvPr>
            <p:ph sz="half" idx="2"/>
          </p:nvPr>
        </p:nvPicPr>
        <p:blipFill rotWithShape="1">
          <a:blip r:embed="rId3">
            <a:alphaModFix amt="85000"/>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15953" r="9965" b="-1"/>
          <a:stretch/>
        </p:blipFill>
        <p:spPr>
          <a:xfrm>
            <a:off x="4463430" y="9"/>
            <a:ext cx="7725393" cy="7012973"/>
          </a:xfrm>
          <a:prstGeom prst="rect">
            <a:avLst/>
          </a:prstGeom>
          <a:ln>
            <a:noFill/>
          </a:ln>
          <a:effectLst/>
        </p:spPr>
      </p:pic>
    </p:spTree>
    <p:extLst>
      <p:ext uri="{BB962C8B-B14F-4D97-AF65-F5344CB8AC3E}">
        <p14:creationId xmlns:p14="http://schemas.microsoft.com/office/powerpoint/2010/main" val="374824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452A1C-7555-4DB5-B595-5E2A9A6F21B3}"/>
              </a:ext>
            </a:extLst>
          </p:cNvPr>
          <p:cNvPicPr>
            <a:picLocks noChangeAspect="1"/>
          </p:cNvPicPr>
          <p:nvPr/>
        </p:nvPicPr>
        <p:blipFill rotWithShape="1">
          <a:blip r:embed="rId3"/>
          <a:srcRect t="20928" r="-1" b="1893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r>
              <a:rPr lang="en-US" sz="2700" dirty="0"/>
              <a:t>Accompaniment  Direction for Ministry </a:t>
            </a:r>
          </a:p>
        </p:txBody>
      </p:sp>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680322" y="2336873"/>
            <a:ext cx="3581635" cy="3599316"/>
          </a:xfrm>
        </p:spPr>
        <p:txBody>
          <a:bodyPr>
            <a:normAutofit/>
          </a:bodyPr>
          <a:lstStyle/>
          <a:p>
            <a:pPr>
              <a:spcBef>
                <a:spcPts val="0"/>
              </a:spcBef>
              <a:spcAft>
                <a:spcPts val="800"/>
              </a:spcAft>
            </a:pPr>
            <a:r>
              <a:rPr lang="en-US" dirty="0">
                <a:effectLst/>
                <a:latin typeface="Calibri" panose="020F0502020204030204" pitchFamily="34" charset="0"/>
                <a:ea typeface="Calibri" panose="020F0502020204030204" pitchFamily="34" charset="0"/>
              </a:rPr>
              <a:t>Equipping parents and faith companions </a:t>
            </a:r>
          </a:p>
          <a:p>
            <a:pPr>
              <a:spcBef>
                <a:spcPts val="0"/>
              </a:spcBef>
              <a:spcAft>
                <a:spcPts val="800"/>
              </a:spcAft>
            </a:pPr>
            <a:r>
              <a:rPr lang="en-US" dirty="0">
                <a:effectLst/>
                <a:latin typeface="Calibri" panose="020F0502020204030204" pitchFamily="34" charset="0"/>
                <a:ea typeface="Calibri" panose="020F0502020204030204" pitchFamily="34" charset="0"/>
              </a:rPr>
              <a:t>Transforming ministries to promote accompaniment</a:t>
            </a:r>
          </a:p>
          <a:p>
            <a:pPr>
              <a:spcBef>
                <a:spcPts val="0"/>
              </a:spcBef>
              <a:spcAft>
                <a:spcPts val="800"/>
              </a:spcAft>
            </a:pPr>
            <a:r>
              <a:rPr lang="en-US" b="1" dirty="0">
                <a:effectLst/>
                <a:latin typeface="Calibri" panose="020F0502020204030204" pitchFamily="34" charset="0"/>
                <a:ea typeface="Calibri" panose="020F0502020204030204" pitchFamily="34" charset="0"/>
              </a:rPr>
              <a:t>Engaging the parish community in accompanying young members</a:t>
            </a:r>
            <a:endParaRPr lang="en-US" b="1" dirty="0"/>
          </a:p>
        </p:txBody>
      </p:sp>
    </p:spTree>
    <p:extLst>
      <p:ext uri="{BB962C8B-B14F-4D97-AF65-F5344CB8AC3E}">
        <p14:creationId xmlns:p14="http://schemas.microsoft.com/office/powerpoint/2010/main" val="247026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that are standing in the grass&#10;&#10;Description automatically generated">
            <a:extLst>
              <a:ext uri="{FF2B5EF4-FFF2-40B4-BE49-F238E27FC236}">
                <a16:creationId xmlns:a16="http://schemas.microsoft.com/office/drawing/2014/main" id="{DEE83EEB-9787-4808-9400-1C8035DF80C4}"/>
              </a:ext>
            </a:extLst>
          </p:cNvPr>
          <p:cNvPicPr>
            <a:picLocks noChangeAspect="1"/>
          </p:cNvPicPr>
          <p:nvPr/>
        </p:nvPicPr>
        <p:blipFill rotWithShape="1">
          <a:blip r:embed="rId3">
            <a:extLst>
              <a:ext uri="{28A0092B-C50C-407E-A947-70E740481C1C}">
                <a14:useLocalDpi xmlns:a14="http://schemas.microsoft.com/office/drawing/2010/main" val="0"/>
              </a:ext>
            </a:extLst>
          </a:blip>
          <a:srcRect t="9410" b="632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7BDB68E-57BD-49C9-BF58-A127536B33FD}"/>
              </a:ext>
            </a:extLst>
          </p:cNvPr>
          <p:cNvSpPr>
            <a:spLocks noGrp="1"/>
          </p:cNvSpPr>
          <p:nvPr>
            <p:ph type="title"/>
          </p:nvPr>
        </p:nvSpPr>
        <p:spPr>
          <a:xfrm>
            <a:off x="709448" y="1913950"/>
            <a:ext cx="4204137" cy="1342754"/>
          </a:xfrm>
        </p:spPr>
        <p:txBody>
          <a:bodyPr>
            <a:normAutofit/>
          </a:bodyPr>
          <a:lstStyle/>
          <a:p>
            <a:pPr algn="ctr"/>
            <a:r>
              <a:rPr lang="en-US" sz="3600"/>
              <a:t>Radiate Christ</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D2A2DC4-45A3-4D2B-B40E-667E81816BFE}"/>
              </a:ext>
            </a:extLst>
          </p:cNvPr>
          <p:cNvSpPr>
            <a:spLocks noGrp="1"/>
          </p:cNvSpPr>
          <p:nvPr>
            <p:ph idx="1"/>
          </p:nvPr>
        </p:nvSpPr>
        <p:spPr>
          <a:xfrm>
            <a:off x="302217" y="3844000"/>
            <a:ext cx="5714956" cy="2619839"/>
          </a:xfrm>
        </p:spPr>
        <p:txBody>
          <a:bodyPr anchor="ctr">
            <a:normAutofit fontScale="92500" lnSpcReduction="20000"/>
          </a:bodyPr>
          <a:lstStyle/>
          <a:p>
            <a:pPr marL="0" indent="0">
              <a:buNone/>
            </a:pPr>
            <a:r>
              <a:rPr lang="en-US" sz="2400" dirty="0"/>
              <a:t>… (Young people) will be better integrated into </a:t>
            </a:r>
            <a:r>
              <a:rPr lang="en-US" sz="2400" b="1" dirty="0"/>
              <a:t>communities that are open, living their faith, eager to radiate Christ, joyful, free, fraternal and committed.</a:t>
            </a:r>
            <a:r>
              <a:rPr lang="en-US" sz="2400" dirty="0"/>
              <a:t> These communities can be settings where they feel that it is possible to cultivate precious relationships.</a:t>
            </a:r>
          </a:p>
          <a:p>
            <a:endParaRPr lang="en-US" sz="1700" dirty="0"/>
          </a:p>
          <a:p>
            <a:pPr marL="0" indent="0">
              <a:buNone/>
            </a:pPr>
            <a:r>
              <a:rPr lang="en-US" sz="1700" i="1" dirty="0"/>
              <a:t># 220- Christ is Alive – Christus Vivit</a:t>
            </a:r>
          </a:p>
          <a:p>
            <a:pPr marL="0" indent="0">
              <a:buNone/>
            </a:pPr>
            <a:r>
              <a:rPr lang="en-US" sz="1700" dirty="0"/>
              <a:t>April 2, 2019</a:t>
            </a:r>
          </a:p>
          <a:p>
            <a:pPr marL="0" indent="0">
              <a:buNone/>
            </a:pPr>
            <a:endParaRPr lang="en-US" sz="1700" dirty="0"/>
          </a:p>
          <a:p>
            <a:endParaRPr lang="en-US" sz="1700" dirty="0"/>
          </a:p>
        </p:txBody>
      </p:sp>
    </p:spTree>
    <p:extLst>
      <p:ext uri="{BB962C8B-B14F-4D97-AF65-F5344CB8AC3E}">
        <p14:creationId xmlns:p14="http://schemas.microsoft.com/office/powerpoint/2010/main" val="185108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Picture 3" descr="A picture containing animal, fireworks&#10;&#10;Description automatically generated">
            <a:extLst>
              <a:ext uri="{FF2B5EF4-FFF2-40B4-BE49-F238E27FC236}">
                <a16:creationId xmlns:a16="http://schemas.microsoft.com/office/drawing/2014/main" id="{64E4B2C9-41A3-45F4-9568-151A77F8461A}"/>
              </a:ext>
            </a:extLst>
          </p:cNvPr>
          <p:cNvPicPr>
            <a:picLocks noChangeAspect="1"/>
          </p:cNvPicPr>
          <p:nvPr/>
        </p:nvPicPr>
        <p:blipFill rotWithShape="1">
          <a:blip r:embed="rId3">
            <a:alphaModFix amt="35000"/>
          </a:blip>
          <a:srcRect t="24724" b="17732"/>
          <a:stretch/>
        </p:blipFill>
        <p:spPr>
          <a:xfrm>
            <a:off x="0" y="0"/>
            <a:ext cx="12348306" cy="6945923"/>
          </a:xfrm>
          <a:prstGeom prst="rect">
            <a:avLst/>
          </a:prstGeom>
        </p:spPr>
      </p:pic>
      <p:sp>
        <p:nvSpPr>
          <p:cNvPr id="5" name="TextBox 4">
            <a:extLst>
              <a:ext uri="{FF2B5EF4-FFF2-40B4-BE49-F238E27FC236}">
                <a16:creationId xmlns:a16="http://schemas.microsoft.com/office/drawing/2014/main" id="{021CCF6D-C980-4F91-81BD-9E8408CB63D1}"/>
              </a:ext>
            </a:extLst>
          </p:cNvPr>
          <p:cNvSpPr txBox="1"/>
          <p:nvPr/>
        </p:nvSpPr>
        <p:spPr>
          <a:xfrm>
            <a:off x="1130120" y="127145"/>
            <a:ext cx="10655929" cy="42780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What are the ways you radiate Christ? </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Consider your various roles: son, daughter, wife, husband, sister, brother, friend, parishioner, leader, minister, catechist, witness, evangelist, community member, citizen…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2424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Picture 3" descr="A picture containing animal, fireworks&#10;&#10;Description automatically generated">
            <a:extLst>
              <a:ext uri="{FF2B5EF4-FFF2-40B4-BE49-F238E27FC236}">
                <a16:creationId xmlns:a16="http://schemas.microsoft.com/office/drawing/2014/main" id="{64E4B2C9-41A3-45F4-9568-151A77F8461A}"/>
              </a:ext>
            </a:extLst>
          </p:cNvPr>
          <p:cNvPicPr>
            <a:picLocks noChangeAspect="1"/>
          </p:cNvPicPr>
          <p:nvPr/>
        </p:nvPicPr>
        <p:blipFill rotWithShape="1">
          <a:blip r:embed="rId3">
            <a:alphaModFix amt="35000"/>
          </a:blip>
          <a:srcRect t="24724" b="17732"/>
          <a:stretch/>
        </p:blipFill>
        <p:spPr>
          <a:xfrm>
            <a:off x="-78144" y="-43957"/>
            <a:ext cx="12348287" cy="6945913"/>
          </a:xfrm>
          <a:prstGeom prst="rect">
            <a:avLst/>
          </a:prstGeom>
        </p:spPr>
      </p:pic>
      <p:sp>
        <p:nvSpPr>
          <p:cNvPr id="5" name="TextBox 4">
            <a:extLst>
              <a:ext uri="{FF2B5EF4-FFF2-40B4-BE49-F238E27FC236}">
                <a16:creationId xmlns:a16="http://schemas.microsoft.com/office/drawing/2014/main" id="{021CCF6D-C980-4F91-81BD-9E8408CB63D1}"/>
              </a:ext>
            </a:extLst>
          </p:cNvPr>
          <p:cNvSpPr txBox="1"/>
          <p:nvPr/>
        </p:nvSpPr>
        <p:spPr>
          <a:xfrm>
            <a:off x="1377076" y="2355361"/>
            <a:ext cx="1065592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Shine through Us, Loving God</a:t>
            </a:r>
          </a:p>
        </p:txBody>
      </p:sp>
    </p:spTree>
    <p:extLst>
      <p:ext uri="{BB962C8B-B14F-4D97-AF65-F5344CB8AC3E}">
        <p14:creationId xmlns:p14="http://schemas.microsoft.com/office/powerpoint/2010/main" val="135518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2BBAC-3B43-4AB5-90B2-157CD63BF8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40000"/>
                    </a14:imgEffect>
                  </a14:imgLayer>
                </a14:imgProps>
              </a:ext>
            </a:extLst>
          </a:blip>
          <a:stretch>
            <a:fillRect/>
          </a:stretch>
        </p:blipFill>
        <p:spPr>
          <a:xfrm>
            <a:off x="78942" y="-52345"/>
            <a:ext cx="12850553" cy="7123921"/>
          </a:xfrm>
          <a:prstGeom prst="rect">
            <a:avLst/>
          </a:prstGeom>
        </p:spPr>
      </p:pic>
      <p:sp>
        <p:nvSpPr>
          <p:cNvPr id="2" name="Rectangle 1">
            <a:extLst>
              <a:ext uri="{FF2B5EF4-FFF2-40B4-BE49-F238E27FC236}">
                <a16:creationId xmlns:a16="http://schemas.microsoft.com/office/drawing/2014/main" id="{8859008D-0CF1-4AB7-9DEA-BE469E8ECD43}"/>
              </a:ext>
            </a:extLst>
          </p:cNvPr>
          <p:cNvSpPr/>
          <p:nvPr/>
        </p:nvSpPr>
        <p:spPr>
          <a:xfrm>
            <a:off x="138146" y="269714"/>
            <a:ext cx="11920503" cy="68018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Radiate Christ Prayer </a:t>
            </a:r>
            <a:r>
              <a:rPr kumimoji="0" lang="en-US" sz="20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By Saint John Henry Newman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ALL: Dear Jesus, help me to spread Your fragrance wherever I 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Flood my soul with Your spirit and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 Penetrate and possess my whole being so utterly, that my life may only be a radiance of Yours.  Shine through me, and be so in me that every soul I come in contact with may feel Your presence in my soul.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2: Let them look up and see no longer me, but only Jesus! Stay with me and then I shall begin to shine as You shine, so to shine as to be a light to others.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3: The light, O Jesus, will be all from You; none of it will be mine.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It will be you, shining on others through me. Let me thus praise You the way You love best, by shining on those around me.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ALL: Let me preach You without preaching, not by words but by my example, by the catching force of the sympathetic influence of what I do, the evident fullness of the love my heart bears to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Amen.</a:t>
            </a:r>
          </a:p>
        </p:txBody>
      </p:sp>
    </p:spTree>
    <p:extLst>
      <p:ext uri="{BB962C8B-B14F-4D97-AF65-F5344CB8AC3E}">
        <p14:creationId xmlns:p14="http://schemas.microsoft.com/office/powerpoint/2010/main" val="179681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D023-4B48-4E91-88B5-3BAD00FCD333}"/>
              </a:ext>
            </a:extLst>
          </p:cNvPr>
          <p:cNvSpPr>
            <a:spLocks noGrp="1"/>
          </p:cNvSpPr>
          <p:nvPr>
            <p:ph type="title"/>
          </p:nvPr>
        </p:nvSpPr>
        <p:spPr>
          <a:xfrm>
            <a:off x="5139891" y="802955"/>
            <a:ext cx="5932190" cy="1454051"/>
          </a:xfrm>
        </p:spPr>
        <p:txBody>
          <a:bodyPr>
            <a:normAutofit/>
          </a:bodyPr>
          <a:lstStyle/>
          <a:p>
            <a:r>
              <a:rPr lang="en-US" sz="3700" dirty="0"/>
              <a:t>The Parish Accompanies Young People</a:t>
            </a:r>
          </a:p>
        </p:txBody>
      </p:sp>
      <p:pic>
        <p:nvPicPr>
          <p:cNvPr id="4" name="Picture 3">
            <a:extLst>
              <a:ext uri="{FF2B5EF4-FFF2-40B4-BE49-F238E27FC236}">
                <a16:creationId xmlns:a16="http://schemas.microsoft.com/office/drawing/2014/main" id="{D84C356A-56BC-486A-9DF6-F7DE6E2B8860}"/>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13714" r="22125"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060085A-A546-4EF6-A162-ECBC8480C48C}"/>
              </a:ext>
            </a:extLst>
          </p:cNvPr>
          <p:cNvSpPr>
            <a:spLocks noGrp="1"/>
          </p:cNvSpPr>
          <p:nvPr>
            <p:ph idx="1"/>
          </p:nvPr>
        </p:nvSpPr>
        <p:spPr>
          <a:xfrm>
            <a:off x="5139891" y="2421682"/>
            <a:ext cx="6857587" cy="3639289"/>
          </a:xfrm>
        </p:spPr>
        <p:txBody>
          <a:bodyPr anchor="ctr">
            <a:normAutofit/>
          </a:bodyPr>
          <a:lstStyle/>
          <a:p>
            <a:pPr marL="0" indent="0">
              <a:buNone/>
            </a:pPr>
            <a:r>
              <a:rPr lang="en-US" b="1" dirty="0"/>
              <a:t>The community has an important role in the accompaniment of young people</a:t>
            </a:r>
            <a:r>
              <a:rPr lang="en-US" dirty="0"/>
              <a:t>; it should feel collectively responsible for accepting, motivating, encouraging and challenging them. </a:t>
            </a:r>
          </a:p>
          <a:p>
            <a:endParaRPr lang="en-US" sz="2000" dirty="0"/>
          </a:p>
          <a:p>
            <a:pPr marL="0" indent="0">
              <a:buNone/>
            </a:pPr>
            <a:r>
              <a:rPr lang="en-US" sz="2000" i="1" dirty="0"/>
              <a:t># 243- Christ is Alive – Christus Vivit</a:t>
            </a:r>
          </a:p>
          <a:p>
            <a:pPr marL="0" indent="0">
              <a:buNone/>
            </a:pPr>
            <a:r>
              <a:rPr lang="en-US" sz="2000" dirty="0"/>
              <a:t>April 2, 2019</a:t>
            </a:r>
          </a:p>
          <a:p>
            <a:pPr marL="0" indent="0">
              <a:buNone/>
            </a:pPr>
            <a:endParaRPr lang="en-US" sz="2000" dirty="0">
              <a:solidFill>
                <a:srgbClr val="000000"/>
              </a:solidFill>
            </a:endParaRPr>
          </a:p>
        </p:txBody>
      </p:sp>
    </p:spTree>
    <p:extLst>
      <p:ext uri="{BB962C8B-B14F-4D97-AF65-F5344CB8AC3E}">
        <p14:creationId xmlns:p14="http://schemas.microsoft.com/office/powerpoint/2010/main" val="487097804"/>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26716</TotalTime>
  <Words>4540</Words>
  <Application>Microsoft Office PowerPoint</Application>
  <PresentationFormat>Widescreen</PresentationFormat>
  <Paragraphs>374</Paragraphs>
  <Slides>34</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Asap</vt:lpstr>
      <vt:lpstr>Book Antiqua</vt:lpstr>
      <vt:lpstr>Calibri</vt:lpstr>
      <vt:lpstr>Calibri Light</vt:lpstr>
      <vt:lpstr>Symbol</vt:lpstr>
      <vt:lpstr>Trebuchet MS</vt:lpstr>
      <vt:lpstr>Verdana</vt:lpstr>
      <vt:lpstr>Berlin</vt:lpstr>
      <vt:lpstr>Office Theme</vt:lpstr>
      <vt:lpstr>Conversation #6 Becoming a Parish Who Accompanies </vt:lpstr>
      <vt:lpstr>Accompany All Young People</vt:lpstr>
      <vt:lpstr>Accompaniment  Direction for Ministry </vt:lpstr>
      <vt:lpstr>Accompaniment  Direction for Ministry </vt:lpstr>
      <vt:lpstr>Radiate Christ</vt:lpstr>
      <vt:lpstr>PowerPoint Presentation</vt:lpstr>
      <vt:lpstr>PowerPoint Presentation</vt:lpstr>
      <vt:lpstr>PowerPoint Presentation</vt:lpstr>
      <vt:lpstr>The Parish Accompanies Young People</vt:lpstr>
      <vt:lpstr>Listen to young people and accompany them</vt:lpstr>
      <vt:lpstr>Listen to young people and accompany them</vt:lpstr>
      <vt:lpstr>Accompaniment</vt:lpstr>
      <vt:lpstr>The Current Reality</vt:lpstr>
      <vt:lpstr>Relationships</vt:lpstr>
      <vt:lpstr>Accompanying Youth – Radiating Christ</vt:lpstr>
      <vt:lpstr>PowerPoint Presentation</vt:lpstr>
      <vt:lpstr>Begin with the parish relationship with youth   </vt:lpstr>
      <vt:lpstr>Becoming a Parish Who Accompanies</vt:lpstr>
      <vt:lpstr>Youth </vt:lpstr>
      <vt:lpstr>Pastor and Parish Leaders </vt:lpstr>
      <vt:lpstr>Members of the Parish Community </vt:lpstr>
      <vt:lpstr>Our Parish </vt:lpstr>
      <vt:lpstr>Youth enrich the Church</vt:lpstr>
      <vt:lpstr>We made a promise to youth and their families. </vt:lpstr>
      <vt:lpstr> We should take responsibility for forming young disciples.   This is not something we can delegate.</vt:lpstr>
      <vt:lpstr>Spiritual First Aid</vt:lpstr>
      <vt:lpstr>Connect the Parish with Young Disciples </vt:lpstr>
      <vt:lpstr>Begin with the parish relationship with youth   </vt:lpstr>
      <vt:lpstr>Examples of Growing the Parish Relationship with Youth </vt:lpstr>
      <vt:lpstr>Examples of Growing the Parish Relationship with Youth </vt:lpstr>
      <vt:lpstr>Examples of Growing the Parish Relationship with Youth </vt:lpstr>
      <vt:lpstr>Team Discussion </vt:lpstr>
      <vt:lpstr>Blessing the Youth Ministry Team</vt:lpstr>
      <vt:lpstr>Closing 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East</dc:creator>
  <cp:lastModifiedBy>Tom East</cp:lastModifiedBy>
  <cp:revision>80</cp:revision>
  <dcterms:created xsi:type="dcterms:W3CDTF">2019-05-28T19:34:32Z</dcterms:created>
  <dcterms:modified xsi:type="dcterms:W3CDTF">2021-08-02T22:38:13Z</dcterms:modified>
</cp:coreProperties>
</file>