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48" r:id="rId1"/>
    <p:sldMasterId id="2147483967" r:id="rId2"/>
  </p:sldMasterIdLst>
  <p:notesMasterIdLst>
    <p:notesMasterId r:id="rId39"/>
  </p:notesMasterIdLst>
  <p:handoutMasterIdLst>
    <p:handoutMasterId r:id="rId40"/>
  </p:handoutMasterIdLst>
  <p:sldIdLst>
    <p:sldId id="718" r:id="rId3"/>
    <p:sldId id="786" r:id="rId4"/>
    <p:sldId id="462" r:id="rId5"/>
    <p:sldId id="944" r:id="rId6"/>
    <p:sldId id="907" r:id="rId7"/>
    <p:sldId id="799" r:id="rId8"/>
    <p:sldId id="265" r:id="rId9"/>
    <p:sldId id="266" r:id="rId10"/>
    <p:sldId id="913" r:id="rId11"/>
    <p:sldId id="914" r:id="rId12"/>
    <p:sldId id="915" r:id="rId13"/>
    <p:sldId id="917" r:id="rId14"/>
    <p:sldId id="918" r:id="rId15"/>
    <p:sldId id="919" r:id="rId16"/>
    <p:sldId id="920" r:id="rId17"/>
    <p:sldId id="921" r:id="rId18"/>
    <p:sldId id="922" r:id="rId19"/>
    <p:sldId id="923" r:id="rId20"/>
    <p:sldId id="908" r:id="rId21"/>
    <p:sldId id="930" r:id="rId22"/>
    <p:sldId id="931" r:id="rId23"/>
    <p:sldId id="932" r:id="rId24"/>
    <p:sldId id="933" r:id="rId25"/>
    <p:sldId id="788" r:id="rId26"/>
    <p:sldId id="935" r:id="rId27"/>
    <p:sldId id="937" r:id="rId28"/>
    <p:sldId id="938" r:id="rId29"/>
    <p:sldId id="939" r:id="rId30"/>
    <p:sldId id="924" r:id="rId31"/>
    <p:sldId id="941" r:id="rId32"/>
    <p:sldId id="943" r:id="rId33"/>
    <p:sldId id="925" r:id="rId34"/>
    <p:sldId id="926" r:id="rId35"/>
    <p:sldId id="927" r:id="rId36"/>
    <p:sldId id="940" r:id="rId37"/>
    <p:sldId id="942"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502"/>
    <a:srgbClr val="100B2B"/>
    <a:srgbClr val="1D2357"/>
    <a:srgbClr val="0D0333"/>
    <a:srgbClr val="0E133E"/>
    <a:srgbClr val="3C2D93"/>
    <a:srgbClr val="373DBB"/>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99" autoAdjust="0"/>
    <p:restoredTop sz="77096" autoAdjust="0"/>
  </p:normalViewPr>
  <p:slideViewPr>
    <p:cSldViewPr snapToGrid="0">
      <p:cViewPr varScale="1">
        <p:scale>
          <a:sx n="67" d="100"/>
          <a:sy n="67" d="100"/>
        </p:scale>
        <p:origin x="660" y="38"/>
      </p:cViewPr>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14542"/>
    </p:cViewPr>
  </p:sorterViewPr>
  <p:notesViewPr>
    <p:cSldViewPr snapToGrid="0">
      <p:cViewPr>
        <p:scale>
          <a:sx n="90" d="100"/>
          <a:sy n="90" d="100"/>
        </p:scale>
        <p:origin x="377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C2D660E-28B8-4DD9-84C8-B472FD39C9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F26ABD5-E634-4257-93B5-01BB017A128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14709E-A1CB-4853-966B-8403B1F3D8F2}" type="datetimeFigureOut">
              <a:rPr lang="en-US" smtClean="0"/>
              <a:t>4/22/2021</a:t>
            </a:fld>
            <a:endParaRPr lang="en-US"/>
          </a:p>
        </p:txBody>
      </p:sp>
      <p:sp>
        <p:nvSpPr>
          <p:cNvPr id="4" name="Footer Placeholder 3">
            <a:extLst>
              <a:ext uri="{FF2B5EF4-FFF2-40B4-BE49-F238E27FC236}">
                <a16:creationId xmlns:a16="http://schemas.microsoft.com/office/drawing/2014/main" id="{B7E0FAF7-7DC7-400B-B379-40EC51C542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38B8443-1B56-4E8A-A6DA-FE048086BC8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94386F-9931-46A5-AA2B-8B49DB106E42}" type="slidenum">
              <a:rPr lang="en-US" smtClean="0"/>
              <a:t>‹#›</a:t>
            </a:fld>
            <a:endParaRPr lang="en-US"/>
          </a:p>
        </p:txBody>
      </p:sp>
    </p:spTree>
    <p:extLst>
      <p:ext uri="{BB962C8B-B14F-4D97-AF65-F5344CB8AC3E}">
        <p14:creationId xmlns:p14="http://schemas.microsoft.com/office/powerpoint/2010/main" val="25966032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B721D-39A1-4E80-B4D0-1DFFE3A89CC3}" type="datetimeFigureOut">
              <a:rPr lang="en-US" smtClean="0"/>
              <a:t>4/22/2021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CF2067-8BA0-462E-8B10-20415057DF7B}" type="slidenum">
              <a:rPr lang="en-US" smtClean="0"/>
              <a:t>‹#›</a:t>
            </a:fld>
            <a:endParaRPr lang="en-US"/>
          </a:p>
        </p:txBody>
      </p:sp>
    </p:spTree>
    <p:extLst>
      <p:ext uri="{BB962C8B-B14F-4D97-AF65-F5344CB8AC3E}">
        <p14:creationId xmlns:p14="http://schemas.microsoft.com/office/powerpoint/2010/main" val="519843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Ministry with youth is being transformed by a vision focused on accompanying young people in faith.  In this gathering, we are exploring the vision and practice of leadership for youth ministry in a parish who accompanies. For these communities, </a:t>
            </a:r>
            <a:r>
              <a:rPr lang="en-US" sz="1800" dirty="0">
                <a:solidFill>
                  <a:srgbClr val="000000"/>
                </a:solidFill>
                <a:effectLst/>
                <a:latin typeface="Calibri" panose="020F0502020204030204" pitchFamily="34" charset="0"/>
                <a:ea typeface="SimSun" panose="02010600030101010101" pitchFamily="2" charset="-122"/>
              </a:rPr>
              <a:t>it is not really about the leaders; it’s about the parish.  The parish accompanies.  The parish supports parents and faith companions for youth. The parish engages and includes youth. The parish provides vibrant ministry for youth and reaches out to connect with young people on the margins.  Leaders animate the relationship between the parish and the communities’ young members.  </a:t>
            </a:r>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a:t>
            </a:fld>
            <a:endParaRPr lang="en-US"/>
          </a:p>
        </p:txBody>
      </p:sp>
    </p:spTree>
    <p:extLst>
      <p:ext uri="{BB962C8B-B14F-4D97-AF65-F5344CB8AC3E}">
        <p14:creationId xmlns:p14="http://schemas.microsoft.com/office/powerpoint/2010/main" val="23904994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Calibri" panose="020F0502020204030204" pitchFamily="34" charset="0"/>
                <a:ea typeface="SimSun" panose="02010600030101010101" pitchFamily="2" charset="-122"/>
              </a:rPr>
              <a:t>Leaders are young at heart. In </a:t>
            </a:r>
            <a:r>
              <a:rPr lang="en-US" sz="1200" i="1" dirty="0">
                <a:solidFill>
                  <a:srgbClr val="000000"/>
                </a:solidFill>
                <a:effectLst/>
                <a:latin typeface="Calibri" panose="020F0502020204030204" pitchFamily="34" charset="0"/>
                <a:ea typeface="SimSun" panose="02010600030101010101" pitchFamily="2" charset="-122"/>
              </a:rPr>
              <a:t>Christus </a:t>
            </a:r>
            <a:r>
              <a:rPr lang="en-US" sz="1200" i="1" dirty="0" err="1">
                <a:solidFill>
                  <a:srgbClr val="000000"/>
                </a:solidFill>
                <a:effectLst/>
                <a:latin typeface="Calibri" panose="020F0502020204030204" pitchFamily="34" charset="0"/>
                <a:ea typeface="SimSun" panose="02010600030101010101" pitchFamily="2" charset="-122"/>
              </a:rPr>
              <a:t>Vivit</a:t>
            </a:r>
            <a:r>
              <a:rPr lang="en-US" sz="1200" i="1" dirty="0">
                <a:solidFill>
                  <a:srgbClr val="000000"/>
                </a:solidFill>
                <a:effectLst/>
                <a:latin typeface="Calibri" panose="020F0502020204030204" pitchFamily="34" charset="0"/>
                <a:ea typeface="SimSun" panose="02010600030101010101" pitchFamily="2" charset="-122"/>
              </a:rPr>
              <a:t>,</a:t>
            </a:r>
            <a:r>
              <a:rPr lang="en-US" sz="1200" i="0" dirty="0">
                <a:solidFill>
                  <a:srgbClr val="000000"/>
                </a:solidFill>
                <a:effectLst/>
                <a:latin typeface="Calibri" panose="020F0502020204030204" pitchFamily="34" charset="0"/>
                <a:ea typeface="SimSun" panose="02010600030101010101" pitchFamily="2" charset="-122"/>
              </a:rPr>
              <a:t> Pope Francis shared that God views youthfulness differently. He encourages all of us to be young at heart.  To be youthful is to be capable of loving.  To grow old is to be stagnant and attached to things that pass away.  We are reminded that Jesus did not tolerate those who dismissed the young.  Group 3 – what are some examples of ways to show that we are young at heart? </a:t>
            </a:r>
            <a:endParaRPr lang="en-US" sz="1200" i="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11</a:t>
            </a:fld>
            <a:endParaRPr lang="en-US"/>
          </a:p>
        </p:txBody>
      </p:sp>
    </p:spTree>
    <p:extLst>
      <p:ext uri="{BB962C8B-B14F-4D97-AF65-F5344CB8AC3E}">
        <p14:creationId xmlns:p14="http://schemas.microsoft.com/office/powerpoint/2010/main" val="91396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SimSun" panose="02010600030101010101" pitchFamily="2" charset="-122"/>
              </a:rPr>
              <a:t>Leaders take young people seriously, listen to them, and stay close to their concerns. Walking with youth in faith begins with our stance of truly seeing them, hearing their story, and responding. Young people often experience us as ready to jump in with the answer. Throughout the Synod process, we have been consistently urged to listen to youth with empathy and value their contributions and concerns. Group 4 – What are some examples of ways that we can value youth and listen with empathy?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12</a:t>
            </a:fld>
            <a:endParaRPr lang="en-US"/>
          </a:p>
        </p:txBody>
      </p:sp>
    </p:spTree>
    <p:extLst>
      <p:ext uri="{BB962C8B-B14F-4D97-AF65-F5344CB8AC3E}">
        <p14:creationId xmlns:p14="http://schemas.microsoft.com/office/powerpoint/2010/main" val="4070861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200" i="0" dirty="0">
                <a:solidFill>
                  <a:srgbClr val="000000"/>
                </a:solidFill>
                <a:effectLst/>
                <a:latin typeface="Calibri" panose="020F0502020204030204" pitchFamily="34" charset="0"/>
                <a:ea typeface="SimSun" panose="02010600030101010101" pitchFamily="2" charset="-122"/>
              </a:rPr>
              <a:t>Leaders are collaborative to provide ministry that is synodal.  Leadership in parishes who accompany youth is not personality or ego based. We are urged to move together in ministry. This is described in Hispanic ministry as “pastoral de conjunto.” We move forward in ministry together by valuing the gifts, perspectives, and contributions of the members of the parish community. As a parish we strive to love young people in Christ’s name and accompany them toward holiness. </a:t>
            </a:r>
            <a:endParaRPr lang="en-US" sz="1200" i="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200" b="1" dirty="0">
                <a:solidFill>
                  <a:srgbClr val="000000"/>
                </a:solidFill>
                <a:effectLst/>
                <a:latin typeface="Calibri" panose="020F0502020204030204" pitchFamily="34" charset="0"/>
                <a:ea typeface="SimSun" panose="02010600030101010101" pitchFamily="2" charset="-122"/>
              </a:rPr>
              <a:t> </a:t>
            </a:r>
            <a:endParaRPr lang="en-US" sz="1200" dirty="0">
              <a:effectLst/>
              <a:latin typeface="Times New Roman" panose="02020603050405020304" pitchFamily="18" charset="0"/>
              <a:ea typeface="SimSun" panose="02010600030101010101" pitchFamily="2" charset="-122"/>
            </a:endParaRPr>
          </a:p>
          <a:p>
            <a:r>
              <a:rPr lang="en-US" dirty="0"/>
              <a:t>Group 5 – what are some examples of acting collaboratively?</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13</a:t>
            </a:fld>
            <a:endParaRPr lang="en-US"/>
          </a:p>
        </p:txBody>
      </p:sp>
    </p:spTree>
    <p:extLst>
      <p:ext uri="{BB962C8B-B14F-4D97-AF65-F5344CB8AC3E}">
        <p14:creationId xmlns:p14="http://schemas.microsoft.com/office/powerpoint/2010/main" val="4041461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Calibri" panose="020F0502020204030204" pitchFamily="34" charset="0"/>
                <a:ea typeface="SimSun" panose="02010600030101010101" pitchFamily="2" charset="-122"/>
              </a:rPr>
              <a:t>Leaders are flexible. Pope Francis is urging us to make room for the spontaneity and enthusiasm of young people. In the preparatory document, we were warned of creating ministries that “dominate space.” Instead, we create space with room to breathe, where community can grow, and faith can be shared. Group 6 – what are examples of ways to show that we are flexible? </a:t>
            </a:r>
            <a:endParaRPr lang="en-US" sz="1200" i="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14</a:t>
            </a:fld>
            <a:endParaRPr lang="en-US"/>
          </a:p>
        </p:txBody>
      </p:sp>
    </p:spTree>
    <p:extLst>
      <p:ext uri="{BB962C8B-B14F-4D97-AF65-F5344CB8AC3E}">
        <p14:creationId xmlns:p14="http://schemas.microsoft.com/office/powerpoint/2010/main" val="3234138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SimSun" panose="02010600030101010101" pitchFamily="2" charset="-122"/>
              </a:rPr>
              <a:t>Leaders empower young people for mission.  Growing in faith means growing in our awareness of our mission. Those of us who walk with youth have the privilege of providing ways to encourage and empower youth for service and leadership.  Group 7 – what are some examples of ways to empower youth for mission?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15</a:t>
            </a:fld>
            <a:endParaRPr lang="en-US"/>
          </a:p>
        </p:txBody>
      </p:sp>
    </p:spTree>
    <p:extLst>
      <p:ext uri="{BB962C8B-B14F-4D97-AF65-F5344CB8AC3E}">
        <p14:creationId xmlns:p14="http://schemas.microsoft.com/office/powerpoint/2010/main" val="341129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r>
              <a:rPr lang="en-US" sz="1200" i="0" dirty="0">
                <a:solidFill>
                  <a:srgbClr val="000000"/>
                </a:solidFill>
                <a:effectLst/>
                <a:latin typeface="Calibri" panose="020F0502020204030204" pitchFamily="34" charset="0"/>
                <a:ea typeface="SimSun" panose="02010600030101010101" pitchFamily="2" charset="-122"/>
              </a:rPr>
              <a:t>Leaders awaken young people to encounter.  Our generous God is always sending opportunities for encounter to young people. We are told to awaken youth to these encounters and consolidate these experiences to sustain discipleship.  We are also warned – don’t bore young people. Sometimes we allow our fear to dominate what we share with the young and how we spend our time.  Group 8 – What are examples of ways to awaken and sustain youth’s experience of encounter? </a:t>
            </a:r>
            <a:endParaRPr lang="en-US" sz="1200" i="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16</a:t>
            </a:fld>
            <a:endParaRPr lang="en-US"/>
          </a:p>
        </p:txBody>
      </p:sp>
    </p:spTree>
    <p:extLst>
      <p:ext uri="{BB962C8B-B14F-4D97-AF65-F5344CB8AC3E}">
        <p14:creationId xmlns:p14="http://schemas.microsoft.com/office/powerpoint/2010/main" val="3184024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Calibri" panose="020F0502020204030204" pitchFamily="34" charset="0"/>
                <a:ea typeface="Times New Roman" panose="02020603050405020304" pitchFamily="18" charset="0"/>
              </a:rPr>
              <a:t>Leaders engage the parish to make a home for all young people. The </a:t>
            </a:r>
            <a:r>
              <a:rPr lang="en-US" sz="1200" i="0" dirty="0" err="1">
                <a:solidFill>
                  <a:srgbClr val="000000"/>
                </a:solidFill>
                <a:effectLst/>
                <a:latin typeface="Calibri" panose="020F0502020204030204" pitchFamily="34" charset="0"/>
                <a:ea typeface="Times New Roman" panose="02020603050405020304" pitchFamily="18" charset="0"/>
              </a:rPr>
              <a:t>Instrumentum</a:t>
            </a:r>
            <a:r>
              <a:rPr lang="en-US" sz="1200" i="0" dirty="0">
                <a:solidFill>
                  <a:srgbClr val="000000"/>
                </a:solidFill>
                <a:effectLst/>
                <a:latin typeface="Calibri" panose="020F0502020204030204" pitchFamily="34" charset="0"/>
                <a:ea typeface="Times New Roman" panose="02020603050405020304" pitchFamily="18" charset="0"/>
              </a:rPr>
              <a:t> </a:t>
            </a:r>
            <a:r>
              <a:rPr lang="en-US" sz="1200" i="0" dirty="0" err="1">
                <a:solidFill>
                  <a:srgbClr val="000000"/>
                </a:solidFill>
                <a:effectLst/>
                <a:latin typeface="Calibri" panose="020F0502020204030204" pitchFamily="34" charset="0"/>
                <a:ea typeface="Times New Roman" panose="02020603050405020304" pitchFamily="18" charset="0"/>
              </a:rPr>
              <a:t>Laboris</a:t>
            </a:r>
            <a:r>
              <a:rPr lang="en-US" sz="1200" i="0" dirty="0">
                <a:solidFill>
                  <a:srgbClr val="000000"/>
                </a:solidFill>
                <a:effectLst/>
                <a:latin typeface="Calibri" panose="020F0502020204030204" pitchFamily="34" charset="0"/>
                <a:ea typeface="Times New Roman" panose="02020603050405020304" pitchFamily="18" charset="0"/>
              </a:rPr>
              <a:t> document from the Synod reminded us of our call as Church to “accompany all young people, without exception, towards the joy of love.” (#1) In Christus </a:t>
            </a:r>
            <a:r>
              <a:rPr lang="en-US" sz="1200" i="0" dirty="0" err="1">
                <a:solidFill>
                  <a:srgbClr val="000000"/>
                </a:solidFill>
                <a:effectLst/>
                <a:latin typeface="Calibri" panose="020F0502020204030204" pitchFamily="34" charset="0"/>
                <a:ea typeface="Times New Roman" panose="02020603050405020304" pitchFamily="18" charset="0"/>
              </a:rPr>
              <a:t>Vivit</a:t>
            </a:r>
            <a:r>
              <a:rPr lang="en-US" sz="1200" i="0" dirty="0">
                <a:solidFill>
                  <a:srgbClr val="000000"/>
                </a:solidFill>
                <a:effectLst/>
                <a:latin typeface="Calibri" panose="020F0502020204030204" pitchFamily="34" charset="0"/>
                <a:ea typeface="Times New Roman" panose="02020603050405020304" pitchFamily="18" charset="0"/>
              </a:rPr>
              <a:t>, we are told to be bold and daring in making a home for all young people and to become a community who radiates Christ. Group 9 – What are examples of ways we can make a home in our community for young people? </a:t>
            </a:r>
            <a:endParaRPr lang="en-US" sz="1200" i="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17</a:t>
            </a:fld>
            <a:endParaRPr lang="en-US"/>
          </a:p>
        </p:txBody>
      </p:sp>
    </p:spTree>
    <p:extLst>
      <p:ext uri="{BB962C8B-B14F-4D97-AF65-F5344CB8AC3E}">
        <p14:creationId xmlns:p14="http://schemas.microsoft.com/office/powerpoint/2010/main" val="2191160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0" dirty="0">
                <a:solidFill>
                  <a:srgbClr val="000000"/>
                </a:solidFill>
                <a:effectLst/>
                <a:latin typeface="Calibri" panose="020F0502020204030204" pitchFamily="34" charset="0"/>
                <a:ea typeface="SimSun" panose="02010600030101010101" pitchFamily="2" charset="-122"/>
              </a:rPr>
              <a:t>Leaders support families who accompany the young.  Families accompany young people in faith.  Families are often the first place where young people experience acceptance, encouragement, and unconditional love.  To accompany youth, families need support and resources. Group 10 – What are some ways to provide support and resources for families as they accompany young people in faith? </a:t>
            </a:r>
          </a:p>
          <a:p>
            <a:pPr marL="0" marR="0">
              <a:spcBef>
                <a:spcPts val="0"/>
              </a:spcBef>
              <a:spcAft>
                <a:spcPts val="0"/>
              </a:spcAft>
            </a:pPr>
            <a:endParaRPr lang="en-US" sz="1800" i="0" dirty="0">
              <a:solidFill>
                <a:srgbClr val="000000"/>
              </a:solidFill>
              <a:effectLst/>
              <a:latin typeface="Calibri" panose="020F0502020204030204" pitchFamily="34"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(Thank the participants for their work in providing examples.)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i="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18</a:t>
            </a:fld>
            <a:endParaRPr lang="en-US"/>
          </a:p>
        </p:txBody>
      </p:sp>
    </p:spTree>
    <p:extLst>
      <p:ext uri="{BB962C8B-B14F-4D97-AF65-F5344CB8AC3E}">
        <p14:creationId xmlns:p14="http://schemas.microsoft.com/office/powerpoint/2010/main" val="2937409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see through this vision, that parishes have a mission to accompany.  Accompaniment isn’t a piece of youth ministry, or a strategy  – it is a way to look at all the parish’s ministry with youth. This is a summary of this vision:  (advance animation)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Parishes accompany youth on their journey toward holiness as missionary disciples.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This mission clarifies the role of leaders for youth ministry: (advance animation)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0" i="0" u="none" strike="noStrike" cap="none" normalizeH="0" baseline="0" dirty="0">
                <a:ln>
                  <a:noFill/>
                </a:ln>
                <a:effectLst/>
                <a:latin typeface="Calibri" panose="020F0502020204030204" pitchFamily="34" charset="0"/>
                <a:ea typeface="Calibri" panose="020F0502020204030204" pitchFamily="34" charset="0"/>
                <a:cs typeface="Calibri" panose="020F0502020204030204" pitchFamily="34" charset="0"/>
              </a:rPr>
              <a:t>Leaders in ministry with youth animate these actions by listening, planning, implementing, evaluating, and engaging the community in the accompaniment of youth. </a:t>
            </a:r>
            <a:endParaRPr kumimoji="0" lang="en-US" altLang="en-US" b="0" i="0" u="none" strike="noStrike" cap="none" normalizeH="0" baseline="0" dirty="0">
              <a:ln>
                <a:noFill/>
              </a:ln>
              <a:effectLst/>
              <a:ea typeface="Calibri" panose="020F0502020204030204" pitchFamily="34" charset="0"/>
              <a:cs typeface="Times New Roman" panose="02020603050405020304" pitchFamily="18" charset="0"/>
            </a:endParaRPr>
          </a:p>
          <a:p>
            <a:endParaRPr lang="en-US" dirty="0"/>
          </a:p>
          <a:p>
            <a:r>
              <a:rPr lang="en-US" dirty="0"/>
              <a:t>(Page 8 in handouts.)</a:t>
            </a:r>
          </a:p>
        </p:txBody>
      </p:sp>
      <p:sp>
        <p:nvSpPr>
          <p:cNvPr id="4" name="Slide Number Placeholder 3"/>
          <p:cNvSpPr>
            <a:spLocks noGrp="1"/>
          </p:cNvSpPr>
          <p:nvPr>
            <p:ph type="sldNum" sz="quarter" idx="5"/>
          </p:nvPr>
        </p:nvSpPr>
        <p:spPr/>
        <p:txBody>
          <a:bodyPr/>
          <a:lstStyle/>
          <a:p>
            <a:fld id="{BBCF2067-8BA0-462E-8B10-20415057DF7B}" type="slidenum">
              <a:rPr lang="en-US" smtClean="0"/>
              <a:t>19</a:t>
            </a:fld>
            <a:endParaRPr lang="en-US"/>
          </a:p>
        </p:txBody>
      </p:sp>
    </p:spTree>
    <p:extLst>
      <p:ext uri="{BB962C8B-B14F-4D97-AF65-F5344CB8AC3E}">
        <p14:creationId xmlns:p14="http://schemas.microsoft.com/office/powerpoint/2010/main" val="2010314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As I mentioned previously, the parish accompanies young people, working in tandem with families. Leaders animate the relationship between the parish and the communities’ young members.  They do that through a variety of actions that have one purpose: to support the parish community as they accompany youth on their journey toward holiness as missionary disciples.  </a:t>
            </a:r>
            <a:br>
              <a:rPr lang="en-US" sz="1800" dirty="0">
                <a:solidFill>
                  <a:srgbClr val="000000"/>
                </a:solidFill>
                <a:effectLst/>
                <a:latin typeface="Calibri" panose="020F0502020204030204" pitchFamily="34" charset="0"/>
                <a:ea typeface="SimSun" panose="02010600030101010101" pitchFamily="2" charset="-122"/>
              </a:rPr>
            </a:br>
            <a:br>
              <a:rPr lang="en-US" sz="1800" dirty="0">
                <a:solidFill>
                  <a:srgbClr val="000000"/>
                </a:solidFill>
                <a:effectLst/>
                <a:latin typeface="Calibri" panose="020F0502020204030204" pitchFamily="34" charset="0"/>
                <a:ea typeface="SimSun" panose="02010600030101010101" pitchFamily="2" charset="-122"/>
              </a:rPr>
            </a:br>
            <a:r>
              <a:rPr lang="en-US" sz="1800" b="1" dirty="0">
                <a:solidFill>
                  <a:srgbClr val="000000"/>
                </a:solidFill>
                <a:effectLst/>
                <a:latin typeface="Calibri" panose="020F0502020204030204" pitchFamily="34" charset="0"/>
                <a:ea typeface="SimSun" panose="02010600030101010101" pitchFamily="2" charset="-122"/>
              </a:rPr>
              <a:t>Leaders Accompany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accompany youth in the parish community.  This could include specific faith companion relationships as well as engagement with youth through the life of the parish and ministry offerings.  Leaders also accompany the accompaniers, providing support for parents and faith companions for youth in the parish community.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r>
              <a:rPr lang="en-US" dirty="0"/>
              <a:t>(Pages 6-7 in handouts.) </a:t>
            </a:r>
          </a:p>
        </p:txBody>
      </p:sp>
      <p:sp>
        <p:nvSpPr>
          <p:cNvPr id="4" name="Slide Number Placeholder 3"/>
          <p:cNvSpPr>
            <a:spLocks noGrp="1"/>
          </p:cNvSpPr>
          <p:nvPr>
            <p:ph type="sldNum" sz="quarter" idx="5"/>
          </p:nvPr>
        </p:nvSpPr>
        <p:spPr/>
        <p:txBody>
          <a:bodyPr/>
          <a:lstStyle/>
          <a:p>
            <a:fld id="{BBCF2067-8BA0-462E-8B10-20415057DF7B}" type="slidenum">
              <a:rPr lang="en-US" smtClean="0"/>
              <a:t>20</a:t>
            </a:fld>
            <a:endParaRPr lang="en-US"/>
          </a:p>
        </p:txBody>
      </p:sp>
    </p:spTree>
    <p:extLst>
      <p:ext uri="{BB962C8B-B14F-4D97-AF65-F5344CB8AC3E}">
        <p14:creationId xmlns:p14="http://schemas.microsoft.com/office/powerpoint/2010/main" val="2393107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t>
            </a:r>
            <a:r>
              <a:rPr lang="en-US" i="1" dirty="0"/>
              <a:t>Evangeli Gaudium</a:t>
            </a:r>
            <a:r>
              <a:rPr lang="en-US" dirty="0"/>
              <a:t>, Pope Francis describes the art of accompaniment and guides us to be humble and honor the person we accompany.</a:t>
            </a:r>
          </a:p>
        </p:txBody>
      </p:sp>
      <p:sp>
        <p:nvSpPr>
          <p:cNvPr id="4" name="Slide Number Placeholder 3"/>
          <p:cNvSpPr>
            <a:spLocks noGrp="1"/>
          </p:cNvSpPr>
          <p:nvPr>
            <p:ph type="sldNum" sz="quarter" idx="5"/>
          </p:nvPr>
        </p:nvSpPr>
        <p:spPr/>
        <p:txBody>
          <a:bodyPr/>
          <a:lstStyle/>
          <a:p>
            <a:fld id="{BBCF2067-8BA0-462E-8B10-20415057DF7B}" type="slidenum">
              <a:rPr lang="en-US" smtClean="0"/>
              <a:t>2</a:t>
            </a:fld>
            <a:endParaRPr lang="en-US"/>
          </a:p>
        </p:txBody>
      </p:sp>
    </p:spTree>
    <p:extLst>
      <p:ext uri="{BB962C8B-B14F-4D97-AF65-F5344CB8AC3E}">
        <p14:creationId xmlns:p14="http://schemas.microsoft.com/office/powerpoint/2010/main" val="3779708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Listen and Assess Needs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listen to young people and seek to understand their needs and aspirations.  They pay particular attention to reaching out to youth who are underserved and are on the peripheries of the parish.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21</a:t>
            </a:fld>
            <a:endParaRPr lang="en-US"/>
          </a:p>
        </p:txBody>
      </p:sp>
    </p:spTree>
    <p:extLst>
      <p:ext uri="{BB962C8B-B14F-4D97-AF65-F5344CB8AC3E}">
        <p14:creationId xmlns:p14="http://schemas.microsoft.com/office/powerpoint/2010/main" val="1691643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Utilize Resources and Research Best Practices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seek to utilize dynamic resources and effective models for the parish’s ministry with youth and their families.  This includes networking and research in identifying best practices for the accompaniment of youth, the transformation of ministries, and the engagement of youth with the parish community.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22</a:t>
            </a:fld>
            <a:endParaRPr lang="en-US"/>
          </a:p>
        </p:txBody>
      </p:sp>
    </p:spTree>
    <p:extLst>
      <p:ext uri="{BB962C8B-B14F-4D97-AF65-F5344CB8AC3E}">
        <p14:creationId xmlns:p14="http://schemas.microsoft.com/office/powerpoint/2010/main" val="839071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Plan and Implement Ministry Responses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Youth ministry leaders plan and implement initiatives and responses to youth and their families on behalf of the parish.  </a:t>
            </a:r>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23</a:t>
            </a:fld>
            <a:endParaRPr lang="en-US"/>
          </a:p>
        </p:txBody>
      </p:sp>
    </p:spTree>
    <p:extLst>
      <p:ext uri="{BB962C8B-B14F-4D97-AF65-F5344CB8AC3E}">
        <p14:creationId xmlns:p14="http://schemas.microsoft.com/office/powerpoint/2010/main" val="4084974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become a community who accompanies, leaders begin to take steps in this direction. </a:t>
            </a:r>
          </a:p>
          <a:p>
            <a:r>
              <a:rPr lang="en-US" dirty="0"/>
              <a:t>These are three important responses that leaders plan and implements to help the parish grow: </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Empowering the parish to accompany young disciples</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Equipping Parents and Faith Companions</a:t>
            </a:r>
          </a:p>
          <a:p>
            <a:pPr marL="628650" lvl="1" indent="-171450">
              <a:lnSpc>
                <a:spcPct val="105000"/>
              </a:lnSpc>
              <a:spcBef>
                <a:spcPts val="0"/>
              </a:spcBef>
              <a:spcAft>
                <a:spcPts val="80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Transforming ministry to provide accompaniment</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24</a:t>
            </a:fld>
            <a:endParaRPr lang="en-US"/>
          </a:p>
        </p:txBody>
      </p:sp>
    </p:spTree>
    <p:extLst>
      <p:ext uri="{BB962C8B-B14F-4D97-AF65-F5344CB8AC3E}">
        <p14:creationId xmlns:p14="http://schemas.microsoft.com/office/powerpoint/2010/main" val="25983723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Collaborate and Form Partnerships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collaborate and form partnerships within the parish on behalf of youth and their families.  They also collaborate and form partnerships in the wider community, the diocese, regionally, and nationally to provide the best ministry responses and accompaniment for youth and families.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25</a:t>
            </a:fld>
            <a:endParaRPr lang="en-US"/>
          </a:p>
        </p:txBody>
      </p:sp>
    </p:spTree>
    <p:extLst>
      <p:ext uri="{BB962C8B-B14F-4D97-AF65-F5344CB8AC3E}">
        <p14:creationId xmlns:p14="http://schemas.microsoft.com/office/powerpoint/2010/main" val="3755348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Empower Other Leaders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are stewards of the gifts of the parish community.  They are constantly seeking out new leaders to involve in the accompaniment of youth and the implementation of ministry programs and strategies that serve youth and their families.  They are committed to the ongoing formation and support for leaders in ministry with youth.  This includes particular attention to the empowerment and formation of youth as leaders.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26</a:t>
            </a:fld>
            <a:endParaRPr lang="en-US"/>
          </a:p>
        </p:txBody>
      </p:sp>
    </p:spTree>
    <p:extLst>
      <p:ext uri="{BB962C8B-B14F-4D97-AF65-F5344CB8AC3E}">
        <p14:creationId xmlns:p14="http://schemas.microsoft.com/office/powerpoint/2010/main" val="35217312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Evaluate and Innovate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provide for continuous evaluation and enhancement of ministry strategies and programs.  This includes creating innovative responses to the emerging needs and opportunities for accompanying and serving youth and their families.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27</a:t>
            </a:fld>
            <a:endParaRPr lang="en-US"/>
          </a:p>
        </p:txBody>
      </p:sp>
    </p:spTree>
    <p:extLst>
      <p:ext uri="{BB962C8B-B14F-4D97-AF65-F5344CB8AC3E}">
        <p14:creationId xmlns:p14="http://schemas.microsoft.com/office/powerpoint/2010/main" val="174257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spcBef>
                <a:spcPts val="0"/>
              </a:spcBef>
              <a:spcAft>
                <a:spcPts val="0"/>
              </a:spcAft>
            </a:pP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Leaders Share a Vision, Inspire, and Support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45720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Youth ministry leaders support the parish and wider community in accompanying and serving youth and their families by sharing a vision for ministry with youth and families and providing inspiration and support for the members of the parish community as they accompany young disciples. </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28</a:t>
            </a:fld>
            <a:endParaRPr lang="en-US"/>
          </a:p>
        </p:txBody>
      </p:sp>
    </p:spTree>
    <p:extLst>
      <p:ext uri="{BB962C8B-B14F-4D97-AF65-F5344CB8AC3E}">
        <p14:creationId xmlns:p14="http://schemas.microsoft.com/office/powerpoint/2010/main" val="3533708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1" dirty="0">
                <a:solidFill>
                  <a:srgbClr val="000000"/>
                </a:solidFill>
                <a:effectLst/>
                <a:highlight>
                  <a:srgbClr val="FFFF00"/>
                </a:highligh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It is important to understand the broader mission of the parish and the role of its leaders to carry out the mission. From the time that the Church first established youth ministry, there has been much confusion in our communities on how to successfully implement the ministry. Youth ministry is often delegated to a single person (the youth minister or coordinator of youth ministry) or to a small group of people (the Youth Ministry Team.) In some places, this delegation is much like checking ministry with youth off the parish to do list. However, delegating youth ministry as a separate, stand-alone ministry leaves youth isolated from parish life.  If a parish community wishes to truly accompany youth in faith, it must name and claim the responsibility for its ministry with them. </a:t>
            </a:r>
            <a:endParaRPr lang="en-US" sz="1800" dirty="0">
              <a:effectLst/>
              <a:latin typeface="Times New Roman" panose="02020603050405020304" pitchFamily="18" charset="0"/>
              <a:ea typeface="SimSun" panose="02010600030101010101" pitchFamily="2" charset="-122"/>
            </a:endParaRPr>
          </a:p>
          <a:p>
            <a:endParaRPr lang="en-US" dirty="0"/>
          </a:p>
          <a:p>
            <a:r>
              <a:rPr lang="en-US" dirty="0"/>
              <a:t>I ask you now to work in (pairs or groups of three to five people) to identify what the parish is responsible for.  Knowing that the coordinator and the team are part of the parish, you could then identify what the Coordinator is responsible for.  For example, your group might identify “praying for young people” as a responsibility of the parish, including the coordinator and team.  You might identify, “creating an annual report about youth ministry” as a responsibility of the Youth Ministry Team.  </a:t>
            </a:r>
          </a:p>
          <a:p>
            <a:endParaRPr lang="en-US" dirty="0"/>
          </a:p>
          <a:p>
            <a:r>
              <a:rPr lang="en-US" dirty="0"/>
              <a:t>I am distributing large sticky notes and sharpie markers to each group.  You’ll notice that I have these headlines on the wall.  This is where we will collect these ideas. Please write one idea per sticky note and assign it to the parish (everyone), Coordinator, or the team. </a:t>
            </a:r>
          </a:p>
          <a:p>
            <a:endParaRPr lang="en-US" dirty="0"/>
          </a:p>
          <a:p>
            <a:r>
              <a:rPr lang="en-US" dirty="0"/>
              <a:t>(Distribute large sticky notes and sharpie markers to the groups. Allow 12 minutes for groups to work, then instruct the groups to place the sticky notes on the wall.  Read over the lists and engage the group in thinking through what belongs where.  Ask participants if there are any items for coordinator or team that could be moved to the parish. Move things around as needed.  For example, if the group placed “accompany youth – talk to youth about faith” as the role of the coordinator, you could suggest moving this to the listing for the Parish. After moving things, ask the participants what they noticed about this exercise and what does this remind us about leadership for youth ministry.) </a:t>
            </a:r>
          </a:p>
        </p:txBody>
      </p:sp>
      <p:sp>
        <p:nvSpPr>
          <p:cNvPr id="4" name="Slide Number Placeholder 3"/>
          <p:cNvSpPr>
            <a:spLocks noGrp="1"/>
          </p:cNvSpPr>
          <p:nvPr>
            <p:ph type="sldNum" sz="quarter" idx="5"/>
          </p:nvPr>
        </p:nvSpPr>
        <p:spPr/>
        <p:txBody>
          <a:bodyPr/>
          <a:lstStyle/>
          <a:p>
            <a:fld id="{BBCF2067-8BA0-462E-8B10-20415057DF7B}" type="slidenum">
              <a:rPr lang="en-US" smtClean="0"/>
              <a:t>29</a:t>
            </a:fld>
            <a:endParaRPr lang="en-US"/>
          </a:p>
        </p:txBody>
      </p:sp>
    </p:spTree>
    <p:extLst>
      <p:ext uri="{BB962C8B-B14F-4D97-AF65-F5344CB8AC3E}">
        <p14:creationId xmlns:p14="http://schemas.microsoft.com/office/powerpoint/2010/main" val="17367970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process helps to clarify the role of leaders – Parishes accompany youth – leaders support that accompaniment.  Please turn to page 8 in your handouts for this description of the tasks that leaders do to help parishes accompany young disciples. </a:t>
            </a:r>
          </a:p>
          <a:p>
            <a:endParaRPr lang="en-US" dirty="0"/>
          </a:p>
          <a:p>
            <a:r>
              <a:rPr lang="en-US" dirty="0"/>
              <a:t>(Review the listing of tasks.  Invite feedback and address questions from the participants.) </a:t>
            </a:r>
          </a:p>
          <a:p>
            <a:endParaRPr lang="en-US" dirty="0"/>
          </a:p>
          <a:p>
            <a:r>
              <a:rPr lang="en-US" dirty="0"/>
              <a:t>(Page 8 in handouts)</a:t>
            </a:r>
          </a:p>
        </p:txBody>
      </p:sp>
      <p:sp>
        <p:nvSpPr>
          <p:cNvPr id="4" name="Slide Number Placeholder 3"/>
          <p:cNvSpPr>
            <a:spLocks noGrp="1"/>
          </p:cNvSpPr>
          <p:nvPr>
            <p:ph type="sldNum" sz="quarter" idx="5"/>
          </p:nvPr>
        </p:nvSpPr>
        <p:spPr/>
        <p:txBody>
          <a:bodyPr/>
          <a:lstStyle/>
          <a:p>
            <a:fld id="{BBCF2067-8BA0-462E-8B10-20415057DF7B}" type="slidenum">
              <a:rPr lang="en-US" smtClean="0"/>
              <a:t>30</a:t>
            </a:fld>
            <a:endParaRPr lang="en-US"/>
          </a:p>
        </p:txBody>
      </p:sp>
    </p:spTree>
    <p:extLst>
      <p:ext uri="{BB962C8B-B14F-4D97-AF65-F5344CB8AC3E}">
        <p14:creationId xmlns:p14="http://schemas.microsoft.com/office/powerpoint/2010/main" val="9065230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called as Church to accompany all young people without exception!</a:t>
            </a:r>
          </a:p>
        </p:txBody>
      </p:sp>
      <p:sp>
        <p:nvSpPr>
          <p:cNvPr id="4" name="Slide Number Placeholder 3"/>
          <p:cNvSpPr>
            <a:spLocks noGrp="1"/>
          </p:cNvSpPr>
          <p:nvPr>
            <p:ph type="sldNum" sz="quarter" idx="5"/>
          </p:nvPr>
        </p:nvSpPr>
        <p:spPr/>
        <p:txBody>
          <a:bodyPr/>
          <a:lstStyle/>
          <a:p>
            <a:pPr defTabSz="470230">
              <a:defRPr/>
            </a:pPr>
            <a:fld id="{BBCF2067-8BA0-462E-8B10-20415057DF7B}" type="slidenum">
              <a:rPr lang="en-US">
                <a:solidFill>
                  <a:prstClr val="black"/>
                </a:solidFill>
                <a:latin typeface="Calibri" panose="020F0502020204030204"/>
              </a:rPr>
              <a:pPr defTabSz="470230">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00213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identified the role of the parish and the roles for the coordinator and team. We have also named what leaders in youth ministry do.  it is important to name that leadership goes beyond the Coordinator, Youth Ministry Team, and specific youth ministry volunteers.  There are many other leaders in the parish whose pastoral ministry connects with youth. </a:t>
            </a:r>
          </a:p>
          <a:p>
            <a:endParaRPr lang="en-US" dirty="0"/>
          </a:p>
          <a:p>
            <a:r>
              <a:rPr lang="en-US" dirty="0"/>
              <a:t>(Advance animation.)</a:t>
            </a:r>
          </a:p>
          <a:p>
            <a:r>
              <a:rPr lang="en-US" dirty="0"/>
              <a:t>We know that the pastor is responsible for all of the souls within the boundaries of the parish, including young people.  Besides the pastor, which leaders or leadership groups are connected to our parish’s ministry with youth? </a:t>
            </a:r>
          </a:p>
          <a:p>
            <a:endParaRPr lang="en-US" dirty="0"/>
          </a:p>
          <a:p>
            <a:r>
              <a:rPr lang="en-US" dirty="0"/>
              <a:t>(Record these individuals and leadership groups on the easel pad sheet that you posted.  Start the list with “pastor.”   Consider these individuals:</a:t>
            </a:r>
          </a:p>
          <a:p>
            <a:endParaRPr lang="en-US" dirty="0"/>
          </a:p>
          <a:p>
            <a:r>
              <a:rPr lang="en-US" dirty="0"/>
              <a:t>Pastor</a:t>
            </a:r>
          </a:p>
          <a:p>
            <a:r>
              <a:rPr lang="en-US" dirty="0"/>
              <a:t>Associate Pastors or Parochial Vicars</a:t>
            </a:r>
          </a:p>
          <a:p>
            <a:r>
              <a:rPr lang="en-US" dirty="0"/>
              <a:t>Deacon</a:t>
            </a:r>
          </a:p>
          <a:p>
            <a:r>
              <a:rPr lang="en-US" dirty="0"/>
              <a:t>Director of Religious Education </a:t>
            </a:r>
          </a:p>
          <a:p>
            <a:r>
              <a:rPr lang="en-US" dirty="0"/>
              <a:t>Pastoral Assistant for Worship and Liturgy </a:t>
            </a:r>
          </a:p>
          <a:p>
            <a:r>
              <a:rPr lang="en-US" dirty="0"/>
              <a:t>Pastoral Assistant for Initiation </a:t>
            </a:r>
          </a:p>
          <a:p>
            <a:r>
              <a:rPr lang="en-US" dirty="0"/>
              <a:t>Pastoral Assistant for Justice Ministries</a:t>
            </a:r>
          </a:p>
          <a:p>
            <a:r>
              <a:rPr lang="en-US" dirty="0"/>
              <a:t>Pastoral Assistant for Family Ministry</a:t>
            </a:r>
          </a:p>
          <a:p>
            <a:r>
              <a:rPr lang="en-US" dirty="0"/>
              <a:t>Pastoral Assistant for Adult Education </a:t>
            </a:r>
          </a:p>
          <a:p>
            <a:r>
              <a:rPr lang="en-US" dirty="0"/>
              <a:t>Coordinator for Young Adult Ministry </a:t>
            </a:r>
          </a:p>
          <a:p>
            <a:r>
              <a:rPr lang="en-US" dirty="0"/>
              <a:t>Coordinator for Sacramental Preparation (including baptism and marriage.) </a:t>
            </a:r>
          </a:p>
          <a:p>
            <a:r>
              <a:rPr lang="en-US" dirty="0"/>
              <a:t>Parochial School Principal</a:t>
            </a:r>
          </a:p>
          <a:p>
            <a:r>
              <a:rPr lang="en-US" dirty="0"/>
              <a:t>Parish Facilities Staff</a:t>
            </a:r>
          </a:p>
          <a:p>
            <a:r>
              <a:rPr lang="en-US" dirty="0"/>
              <a:t>Parish Administrator </a:t>
            </a:r>
          </a:p>
          <a:p>
            <a:endParaRPr lang="en-US" dirty="0"/>
          </a:p>
          <a:p>
            <a:r>
              <a:rPr lang="en-US" dirty="0"/>
              <a:t>Consider these groups:</a:t>
            </a:r>
          </a:p>
          <a:p>
            <a:endParaRPr lang="en-US" dirty="0"/>
          </a:p>
          <a:p>
            <a:r>
              <a:rPr lang="en-US" dirty="0"/>
              <a:t>Parish Council</a:t>
            </a:r>
          </a:p>
          <a:p>
            <a:r>
              <a:rPr lang="en-US" dirty="0"/>
              <a:t>Faith Formation Advisory Team </a:t>
            </a:r>
          </a:p>
          <a:p>
            <a:r>
              <a:rPr lang="en-US" dirty="0"/>
              <a:t>Worship Advisory Team </a:t>
            </a:r>
          </a:p>
          <a:p>
            <a:r>
              <a:rPr lang="en-US" dirty="0"/>
              <a:t>Justice and Service Advisory Team </a:t>
            </a:r>
          </a:p>
          <a:p>
            <a:r>
              <a:rPr lang="en-US" dirty="0"/>
              <a:t>Community Life Advisory Team </a:t>
            </a:r>
          </a:p>
        </p:txBody>
      </p:sp>
      <p:sp>
        <p:nvSpPr>
          <p:cNvPr id="4" name="Slide Number Placeholder 3"/>
          <p:cNvSpPr>
            <a:spLocks noGrp="1"/>
          </p:cNvSpPr>
          <p:nvPr>
            <p:ph type="sldNum" sz="quarter" idx="5"/>
          </p:nvPr>
        </p:nvSpPr>
        <p:spPr/>
        <p:txBody>
          <a:bodyPr/>
          <a:lstStyle/>
          <a:p>
            <a:fld id="{BBCF2067-8BA0-462E-8B10-20415057DF7B}" type="slidenum">
              <a:rPr lang="en-US" smtClean="0"/>
              <a:t>31</a:t>
            </a:fld>
            <a:endParaRPr lang="en-US"/>
          </a:p>
        </p:txBody>
      </p:sp>
    </p:spTree>
    <p:extLst>
      <p:ext uri="{BB962C8B-B14F-4D97-AF65-F5344CB8AC3E}">
        <p14:creationId xmlns:p14="http://schemas.microsoft.com/office/powerpoint/2010/main" val="3819855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these things in mind, I would like to ask you to turn to page __ in your handouts.  Let’s review together these suggestions for the Leadership Role for the Coordinator of Youth Ministry in a parish committed to accompaniment. </a:t>
            </a:r>
          </a:p>
          <a:p>
            <a:endParaRPr lang="en-US" dirty="0"/>
          </a:p>
          <a:p>
            <a:r>
              <a:rPr lang="en-US" dirty="0"/>
              <a:t>(Review the role description on page 9 in the handouts – ask the participants if they have questions or comments.  Invite the participants to identify anything not on the list that could be added for their parish.) </a:t>
            </a:r>
          </a:p>
          <a:p>
            <a:endParaRPr lang="en-US" dirty="0"/>
          </a:p>
          <a:p>
            <a:pPr marL="0" marR="0">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Leadership Role Description for the Coordinator of Youth Ministry</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Position Overview:</a:t>
            </a:r>
            <a:r>
              <a:rPr lang="en-US" sz="1800" dirty="0">
                <a:solidFill>
                  <a:srgbClr val="000000"/>
                </a:solidFill>
                <a:effectLst/>
                <a:latin typeface="Calibri" panose="020F0502020204030204" pitchFamily="34" charset="0"/>
                <a:ea typeface="SimSun" panose="02010600030101010101" pitchFamily="2" charset="-122"/>
              </a:rPr>
              <a:t>  The Coordinator of Youth Ministry facilitates the gifts of the community and supports the leadership team, ministry leaders, and the parish community as they accompany youth on their journey toward holiness as missionary disciples.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The Coordinator provides leadership for ministry that accompanies and engages youth.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implementing the ongoing training, resourcing, and support for parents and faith companions for young people. </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developing initiatives that support the engagement of youth with the parish community and the inclusion of youth in parish life, including leadership and ministry roles. </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developing ministry programs and strategies that support accompaniment, serve youth and their families, and engage youth in mission</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tabLst>
                <a:tab pos="457200" algn="l"/>
              </a:tabLst>
            </a:pPr>
            <a:r>
              <a:rPr lang="en-US" sz="1800" b="1" dirty="0">
                <a:effectLst/>
                <a:latin typeface="Calibri" panose="020F0502020204030204" pitchFamily="34" charset="0"/>
                <a:ea typeface="SimSun" panose="02010600030101010101" pitchFamily="2" charset="-122"/>
              </a:rPr>
              <a:t>The Coordinator facilitates the development of an accompanying ministry with young and older adolescents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 pos="457200" algn="l"/>
              </a:tabLst>
            </a:pPr>
            <a:r>
              <a:rPr lang="en-US" sz="1800" dirty="0">
                <a:effectLst/>
                <a:latin typeface="Calibri" panose="020F0502020204030204" pitchFamily="34" charset="0"/>
                <a:ea typeface="SimSun" panose="02010600030101010101" pitchFamily="2" charset="-122"/>
              </a:rPr>
              <a:t>leading the coordinating team in planning and coordinating programs and services for youth and their families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SimSun" panose="02010600030101010101" pitchFamily="2" charset="-122"/>
              </a:rPr>
              <a:t>facilitating the planning, implementation, and evaluation of a plan for accompaniment of youth and the development of ministry responses that engage youth and their families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SimSun" panose="02010600030101010101" pitchFamily="2" charset="-122"/>
              </a:rPr>
              <a:t>establishing a collaborative relationship with members of the pastoral staff and parish leaders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SimSun" panose="02010600030101010101" pitchFamily="2" charset="-122"/>
              </a:rPr>
              <a:t>developing and supervising the program budget</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SimSun" panose="02010600030101010101" pitchFamily="2" charset="-122"/>
              </a:rPr>
              <a:t>assuring that legal and moral responsibilities are provided for within the context of the parish program, including developing and implementing plans for promoting a safe environment</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effectLst/>
                <a:latin typeface="Calibri" panose="020F0502020204030204" pitchFamily="34" charset="0"/>
                <a:ea typeface="SimSun" panose="02010600030101010101" pitchFamily="2" charset="-122"/>
              </a:rPr>
              <a:t>The Coordinator promotes the formation of youth as missionary disciples.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developing and implementing evangelization and outreach programs, paying particular attention to underserved youth and families on the peripheries of the parish community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developing and implementing catechetical programs and sacrament preparation</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promoting active youth worship including inclusive and participative liturgy and prayer opportunities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engaging youth in the mission of the Church, including empowerment for service, leadership, and ministry roles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providing for the accompaniment of youth that sustains their experiences of encounter and leads to discernment of their vocation</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effectLst/>
                <a:latin typeface="Calibri" panose="020F0502020204030204" pitchFamily="34" charset="0"/>
                <a:ea typeface="SimSun" panose="02010600030101010101" pitchFamily="2" charset="-122"/>
              </a:rPr>
              <a:t>The Coordinator acts as an advocate and link for youth.</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Identifying and interpreting the needs of youth to the parish staff, parish leaders, and the community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facilitating the development of community among young people, their families, their parish, and the local community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supporting families in their role of sharing faith and accompanying young disciples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promoting the pastoral care of youth and their families</a:t>
            </a:r>
            <a:endParaRPr lang="en-US" sz="1800" dirty="0">
              <a:effectLst/>
              <a:latin typeface="Times New Roman" panose="02020603050405020304" pitchFamily="18" charset="0"/>
              <a:ea typeface="SimSun" panose="02010600030101010101" pitchFamily="2" charset="-122"/>
            </a:endParaRPr>
          </a:p>
          <a:p>
            <a:pPr marL="22860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effectLst/>
                <a:latin typeface="Calibri" panose="020F0502020204030204" pitchFamily="34" charset="0"/>
                <a:ea typeface="SimSun" panose="02010600030101010101" pitchFamily="2" charset="-122"/>
              </a:rPr>
              <a:t>The Coordinator recruits, prepares, and supports adult and youth leaders in youth ministry.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creating a leadership system for inviting, preparing, supporting, and supervising leaders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promoting the spiritual formation of youth and adult leaders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developing job descriptions and recruitment processes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facilitating the training and support of leaders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providing feedback on leadership performance and continuous support for leaders</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32</a:t>
            </a:fld>
            <a:endParaRPr lang="en-US"/>
          </a:p>
        </p:txBody>
      </p:sp>
    </p:spTree>
    <p:extLst>
      <p:ext uri="{BB962C8B-B14F-4D97-AF65-F5344CB8AC3E}">
        <p14:creationId xmlns:p14="http://schemas.microsoft.com/office/powerpoint/2010/main" val="42218524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discussion is a brainstorm exercise that will assist parish leadership in making decisions about the role of the Coordinator. </a:t>
            </a:r>
          </a:p>
          <a:p>
            <a:endParaRPr lang="en-US" dirty="0"/>
          </a:p>
          <a:p>
            <a:r>
              <a:rPr lang="en-US" dirty="0"/>
              <a:t>(Ask the participants to turn to page 10 of the handouts and discuss these questions.  Ask someone to record the discussion responses.)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33</a:t>
            </a:fld>
            <a:endParaRPr lang="en-US"/>
          </a:p>
        </p:txBody>
      </p:sp>
    </p:spTree>
    <p:extLst>
      <p:ext uri="{BB962C8B-B14F-4D97-AF65-F5344CB8AC3E}">
        <p14:creationId xmlns:p14="http://schemas.microsoft.com/office/powerpoint/2010/main" val="2250813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these things in mind, I would like to ask you to turn to page __ in your handouts.  Let’s review together these suggestions for the Leadership Role for the Coordinator of Youth Ministry in a parish committed to accompaniment. </a:t>
            </a:r>
          </a:p>
          <a:p>
            <a:endParaRPr lang="en-US" dirty="0"/>
          </a:p>
          <a:p>
            <a:r>
              <a:rPr lang="en-US" dirty="0"/>
              <a:t>(Review the role description on page 11 of the handouts – ask the participants if they have questions or comments.  Invite the participants to identify anything not on the list that could be added for their parish.) </a:t>
            </a:r>
          </a:p>
          <a:p>
            <a:endParaRPr lang="en-US" dirty="0"/>
          </a:p>
          <a:p>
            <a:pPr marL="0" marR="0">
              <a:spcBef>
                <a:spcPts val="0"/>
              </a:spcBef>
              <a:spcAft>
                <a:spcPts val="0"/>
              </a:spcAft>
            </a:pPr>
            <a:r>
              <a:rPr lang="en-US" sz="1800" b="1" kern="0" dirty="0">
                <a:effectLst/>
                <a:latin typeface="Calibri" panose="020F0502020204030204" pitchFamily="34" charset="0"/>
                <a:ea typeface="Calibri" panose="020F0502020204030204" pitchFamily="34" charset="0"/>
                <a:cs typeface="Calibri" panose="020F0502020204030204" pitchFamily="34" charset="0"/>
              </a:rPr>
              <a:t>Leadership Role Description for the Youth Ministry Coordinating Team</a:t>
            </a:r>
            <a:endParaRPr lang="en-US" sz="1800" b="1" kern="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Role Overview:  </a:t>
            </a:r>
            <a:r>
              <a:rPr lang="en-US" sz="1800" dirty="0">
                <a:solidFill>
                  <a:srgbClr val="000000"/>
                </a:solidFill>
                <a:effectLst/>
                <a:latin typeface="Calibri" panose="020F0502020204030204" pitchFamily="34" charset="0"/>
                <a:ea typeface="SimSun" panose="02010600030101010101" pitchFamily="2" charset="-122"/>
              </a:rPr>
              <a:t>The Youth Ministry Coordinating team works on behalf of the parish community to support youth on their journey toward holiness as missionary disciples.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solidFill>
                  <a:srgbClr val="000000"/>
                </a:solidFill>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The Youth Ministry Coordinating Team shares leadership in overseeing the parish’s ministry to accompany youth.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Providing vision, goals, and directions for all aspects of youth ministry, including</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implementing ongoing training, resourcing, and support for parents and faith companions for young people. </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developing initiatives that support the engagement of youth with the parish community and the inclusion of youth in parish life, including leadership and ministry roles. </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342900" marR="0" lvl="0" indent="-342900">
              <a:spcBef>
                <a:spcPts val="0"/>
              </a:spcBef>
              <a:spcAft>
                <a:spcPts val="0"/>
              </a:spcAft>
              <a:buFont typeface="Symbol" panose="05050102010706020507" pitchFamily="18" charset="2"/>
              <a:buChar char=""/>
            </a:pPr>
            <a:r>
              <a:rPr lang="en-US" sz="1800" dirty="0">
                <a:solidFill>
                  <a:srgbClr val="000000"/>
                </a:solidFill>
                <a:effectLst/>
                <a:latin typeface="Calibri" panose="020F0502020204030204" pitchFamily="34" charset="0"/>
                <a:ea typeface="Times New Roman" panose="02020603050405020304" pitchFamily="18" charset="0"/>
                <a:cs typeface="Tahoma" panose="020B0604030504040204" pitchFamily="34" charset="0"/>
              </a:rPr>
              <a:t>developing ministry programs and strategies that support accompaniment, serve youth and their families, and engage youth in mission</a:t>
            </a:r>
            <a:endParaRPr lang="en-US" sz="1800" dirty="0">
              <a:effectLst/>
              <a:latin typeface="Times New Roman" panose="02020603050405020304" pitchFamily="18" charset="0"/>
              <a:ea typeface="Times New Roman" panose="02020603050405020304" pitchFamily="18" charset="0"/>
              <a:cs typeface="Tahoma" panose="020B0604030504040204" pitchFamily="34" charset="0"/>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Coordinating schedules and programs for youth ministry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Planning for communication and engagement with youth and families.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Making recommendations for resources, budget, and facility usage regarding youth ministry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Assuring adequate recruitment, training, and support for leadership in youth ministry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Establishing and updating any policies and/or procedures necessary for effective implementation of youth ministry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Providing regular feedback to the parish staff, parish council, and leadership groups regarding needs, recommendations, and accomplishments of youth ministry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Advocating for the needs of youth and families within the parish and wider community</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tabLst>
                <a:tab pos="457200" algn="l"/>
              </a:tabLst>
            </a:pPr>
            <a:r>
              <a:rPr lang="en-US" sz="1800" b="1" dirty="0">
                <a:solidFill>
                  <a:srgbClr val="000000"/>
                </a:solidFill>
                <a:effectLst/>
                <a:latin typeface="Calibri" panose="020F0502020204030204" pitchFamily="34" charset="0"/>
                <a:ea typeface="SimSun" panose="02010600030101010101" pitchFamily="2" charset="-122"/>
              </a:rPr>
              <a:t>The Youth Ministry Coordinating Team </a:t>
            </a:r>
            <a:r>
              <a:rPr lang="en-US" sz="1800" b="1" dirty="0">
                <a:effectLst/>
                <a:latin typeface="Calibri" panose="020F0502020204030204" pitchFamily="34" charset="0"/>
                <a:ea typeface="SimSun" panose="02010600030101010101" pitchFamily="2" charset="-122"/>
              </a:rPr>
              <a:t>facilitates the development of an accompanying ministry with young and older adolescents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listening to youth and families and assessing needs of youth, paying particular attention to underserved youth and those on the peripheries of the parish.</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457200" algn="l"/>
              </a:tabLst>
            </a:pPr>
            <a:r>
              <a:rPr lang="en-US" sz="1800" dirty="0">
                <a:effectLst/>
                <a:latin typeface="Calibri" panose="020F0502020204030204" pitchFamily="34" charset="0"/>
                <a:ea typeface="SimSun" panose="02010600030101010101" pitchFamily="2" charset="-122"/>
              </a:rPr>
              <a:t>planning, implementing and evaluating plans for the accompaniment of youth and the development of ministry responses that engage youth and their families.</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dirty="0">
                <a:effectLst/>
                <a:latin typeface="Calibri" panose="020F0502020204030204" pitchFamily="34" charset="0"/>
                <a:ea typeface="SimSun" panose="02010600030101010101" pitchFamily="2" charset="-122"/>
              </a:rPr>
              <a:t> </a:t>
            </a:r>
            <a:endParaRPr lang="en-US" sz="180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800" b="1" dirty="0">
                <a:solidFill>
                  <a:srgbClr val="000000"/>
                </a:solidFill>
                <a:effectLst/>
                <a:latin typeface="Calibri" panose="020F0502020204030204" pitchFamily="34" charset="0"/>
                <a:ea typeface="SimSun" panose="02010600030101010101" pitchFamily="2" charset="-122"/>
              </a:rPr>
              <a:t>The Youth Ministry Coordinating Team </a:t>
            </a:r>
            <a:r>
              <a:rPr lang="en-US" sz="1800" b="1" dirty="0">
                <a:effectLst/>
                <a:latin typeface="Calibri" panose="020F0502020204030204" pitchFamily="34" charset="0"/>
                <a:ea typeface="SimSun" panose="02010600030101010101" pitchFamily="2" charset="-122"/>
              </a:rPr>
              <a:t>promotes the formation of youth as missionary disciples. </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providing for the accompaniment of youth that sustains their experiences of encounter and leads to discernment of their vocation</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developing and implementing evangelization and outreach programs, paying particular attention to underserved youth and families on the peripheries of the parish community</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SimSun" panose="02010600030101010101" pitchFamily="2" charset="-122"/>
              </a:rPr>
              <a:t>promoting the pastoral care of youth and their families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developing and implementing catechetical programs and sacrament preparation</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promoting active youth worship including inclusive and participative liturgy and prayer opportunities</a:t>
            </a:r>
            <a:endParaRPr lang="en-US" sz="1800" dirty="0">
              <a:effectLst/>
              <a:latin typeface="Times New Roman" panose="02020603050405020304" pitchFamily="18" charset="0"/>
              <a:ea typeface="SimSun" panose="02010600030101010101" pitchFamily="2" charset="-122"/>
            </a:endParaRPr>
          </a:p>
          <a:p>
            <a:pPr marL="342900" marR="0" lvl="0" indent="-342900">
              <a:spcBef>
                <a:spcPts val="0"/>
              </a:spcBef>
              <a:spcAft>
                <a:spcPts val="0"/>
              </a:spcAft>
              <a:buFont typeface="Symbol" panose="05050102010706020507" pitchFamily="18" charset="2"/>
              <a:buChar char=""/>
              <a:tabLst>
                <a:tab pos="228600" algn="l"/>
              </a:tabLst>
            </a:pPr>
            <a:r>
              <a:rPr lang="en-US" sz="1800" dirty="0">
                <a:effectLst/>
                <a:latin typeface="Calibri" panose="020F0502020204030204" pitchFamily="34" charset="0"/>
                <a:ea typeface="SimSun" panose="02010600030101010101" pitchFamily="2" charset="-122"/>
              </a:rPr>
              <a:t>engaging youth in the mission of the Church, including empowerment for service, leadership, and ministry roles</a:t>
            </a:r>
            <a:endParaRPr lang="en-US" sz="180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34</a:t>
            </a:fld>
            <a:endParaRPr lang="en-US"/>
          </a:p>
        </p:txBody>
      </p:sp>
    </p:spTree>
    <p:extLst>
      <p:ext uri="{BB962C8B-B14F-4D97-AF65-F5344CB8AC3E}">
        <p14:creationId xmlns:p14="http://schemas.microsoft.com/office/powerpoint/2010/main" val="26440927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discussion is a brainstorm exercise that will assist parish leadership in making decisions about the role of the Youth Ministry Coordinating Team</a:t>
            </a:r>
          </a:p>
          <a:p>
            <a:endParaRPr lang="en-US" dirty="0"/>
          </a:p>
          <a:p>
            <a:r>
              <a:rPr lang="en-US" dirty="0"/>
              <a:t>(Ask the participants to turn to page 12 of the handouts and discuss these questions.  Ask someone to record the discussion responses.)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35</a:t>
            </a:fld>
            <a:endParaRPr lang="en-US"/>
          </a:p>
        </p:txBody>
      </p:sp>
    </p:spTree>
    <p:extLst>
      <p:ext uri="{BB962C8B-B14F-4D97-AF65-F5344CB8AC3E}">
        <p14:creationId xmlns:p14="http://schemas.microsoft.com/office/powerpoint/2010/main" val="29880200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(Check-in with participants to see if there are remaining questions.  Let them know that the follow-through for this conversation will include work with parish leadership in planning for the parish’s ministry with youth and the leadership needed to support it. Provide concluding comments.)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this conversation, we have explored the role of the parish and the role of leaders for youth ministry, inspired by the work of the Synod on Young People and Pope Francis’s exhortation, Christus </a:t>
            </a:r>
            <a:r>
              <a:rPr lang="en-US" sz="1800"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Through this exploration, we see that parishes accompany young members working in tandem with families.  Youth Ministry leaders support this accompaniment by engaging youth with the parish, supporting parents and faith companions, and providing ministries that provide for accompanying relationships.  This effort requires shared responsibility: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9144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Youth ministry…should involve a “journeying together” that values “the charisms that the Spirit bestows in accordance with the vocation and role of each of the Church’s members, through a process of co-responsibility...”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gn="r">
              <a:lnSpc>
                <a:spcPct val="107000"/>
              </a:lnSpc>
              <a:spcBef>
                <a:spcPts val="0"/>
              </a:spcBef>
              <a:spcAft>
                <a:spcPts val="800"/>
              </a:spcAft>
            </a:pP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 206</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(Announce the next steps in this process. Lead the participants in a closing prayer.)</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Let us close in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In the name of the Father, the Son, and the Holy Spirit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Loving God,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You call us to love young people in Christ’s name and accompany them to active discipleship.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now for all who are leaders in ministry with youth. We know that you give us every good gift. </a:t>
            </a: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now for the blessings that leaders will need to share your Good News with young people.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(Ask each person to use one or a few words to name a gift or blessing that they ask God to give leaders in youth ministry.  Provide this concluding prayer:)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endPar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pray now for these blessings.  Open our hands to share blessings with each other and open our hearts to receive the gifts that you give us.  </a:t>
            </a:r>
          </a:p>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ask this with trust and confidence in the name of Jesus who accompanies us.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Book Antiqua" panose="02040602050305030304" pitchFamily="18"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Book Antiqua" panose="02040602050305030304" pitchFamily="18" charset="0"/>
                <a:ea typeface="Calibri" panose="020F0502020204030204" pitchFamily="34" charset="0"/>
                <a:cs typeface="Times New Roman" panose="02020603050405020304" pitchFamily="18" charset="0"/>
              </a:rPr>
              <a:t>All: 	Amen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BCF2067-8BA0-462E-8B10-20415057DF7B}" type="slidenum">
              <a:rPr lang="en-US" smtClean="0"/>
              <a:t>36</a:t>
            </a:fld>
            <a:endParaRPr lang="en-US"/>
          </a:p>
        </p:txBody>
      </p:sp>
    </p:spTree>
    <p:extLst>
      <p:ext uri="{BB962C8B-B14F-4D97-AF65-F5344CB8AC3E}">
        <p14:creationId xmlns:p14="http://schemas.microsoft.com/office/powerpoint/2010/main" val="350427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the family, the parish has a primary responsibility for accompanying young disciples. </a:t>
            </a:r>
          </a:p>
        </p:txBody>
      </p:sp>
      <p:sp>
        <p:nvSpPr>
          <p:cNvPr id="4" name="Slide Number Placeholder 3"/>
          <p:cNvSpPr>
            <a:spLocks noGrp="1"/>
          </p:cNvSpPr>
          <p:nvPr>
            <p:ph type="sldNum" sz="quarter" idx="5"/>
          </p:nvPr>
        </p:nvSpPr>
        <p:spPr/>
        <p:txBody>
          <a:bodyPr/>
          <a:lstStyle/>
          <a:p>
            <a:fld id="{D65F6E5F-64B4-4BDB-9F00-A422C2761A73}" type="slidenum">
              <a:rPr lang="en-US" smtClean="0"/>
              <a:t>5</a:t>
            </a:fld>
            <a:endParaRPr lang="en-US"/>
          </a:p>
        </p:txBody>
      </p:sp>
    </p:spTree>
    <p:extLst>
      <p:ext uri="{BB962C8B-B14F-4D97-AF65-F5344CB8AC3E}">
        <p14:creationId xmlns:p14="http://schemas.microsoft.com/office/powerpoint/2010/main" val="1513517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and I share in this mission of accompanying youth with care, witness, and prayers.  Let us join together in this prayer for all faith companions.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2803DF1-A2AB-492D-AF8F-52B313A3C5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415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We are at a historic moment.  This seven-year process has led to </a:t>
            </a:r>
            <a:r>
              <a:rPr lang="en-US" sz="1800" i="1"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Christus </a:t>
            </a:r>
            <a:r>
              <a:rPr lang="en-US" sz="1800" i="1" dirty="0" err="1">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Vivit</a:t>
            </a:r>
            <a:r>
              <a:rPr lang="en-US" sz="1800" dirty="0">
                <a:solidFill>
                  <a:srgbClr val="C00000"/>
                </a:solidFill>
                <a:effectLst/>
                <a:latin typeface="Verdana" panose="020B0604030504040204" pitchFamily="34" charset="0"/>
                <a:ea typeface="Calibri" panose="020F0502020204030204" pitchFamily="34" charset="0"/>
                <a:cs typeface="Times New Roman" panose="02020603050405020304" pitchFamily="18" charset="0"/>
              </a:rPr>
              <a:t>, which is the first Papal Encyclical written especially about young people.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65F6E5F-64B4-4BDB-9F00-A422C2761A73}" type="slidenum">
              <a:rPr lang="en-US" smtClean="0"/>
              <a:t>7</a:t>
            </a:fld>
            <a:endParaRPr lang="en-US"/>
          </a:p>
        </p:txBody>
      </p:sp>
    </p:spTree>
    <p:extLst>
      <p:ext uri="{BB962C8B-B14F-4D97-AF65-F5344CB8AC3E}">
        <p14:creationId xmlns:p14="http://schemas.microsoft.com/office/powerpoint/2010/main" val="3535891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Christus Vivit invites us to see young people in a new way, to see new ways of being Church and Parish, and to understand leadership for ministry with youth in a new way.</a:t>
            </a:r>
          </a:p>
          <a:p>
            <a:endParaRPr lang="en-US" dirty="0"/>
          </a:p>
          <a:p>
            <a:r>
              <a:rPr lang="en-US" dirty="0"/>
              <a:t>In your handouts, pages 1 to 5 there is a description of 10 things from </a:t>
            </a:r>
            <a:r>
              <a:rPr lang="en-US" i="1" dirty="0"/>
              <a:t>Christus </a:t>
            </a:r>
            <a:r>
              <a:rPr lang="en-US" i="1" dirty="0" err="1"/>
              <a:t>Vivit</a:t>
            </a:r>
            <a:r>
              <a:rPr lang="en-US" i="1" dirty="0"/>
              <a:t> </a:t>
            </a:r>
            <a:r>
              <a:rPr lang="en-US" dirty="0"/>
              <a:t>about leadership.  These quotations from the document point to the kind of leadership needed in an accompanying parish.  We are going to divide up to look at these more carefully.  I will ask each group to read over the quotation(s) and be ready to provide one or two examples of how we can live this out as a parish.</a:t>
            </a:r>
          </a:p>
          <a:p>
            <a:endParaRPr lang="en-US" dirty="0"/>
          </a:p>
          <a:p>
            <a:r>
              <a:rPr lang="en-US" dirty="0"/>
              <a:t>Process:</a:t>
            </a:r>
          </a:p>
          <a:p>
            <a:pPr marL="228600" indent="-228600">
              <a:buAutoNum type="arabicPeriod"/>
            </a:pPr>
            <a:r>
              <a:rPr lang="en-US" dirty="0"/>
              <a:t>Divide into groups of three.  Assign the leadership insights individually or in clusters depending on the number of participants.  If you have a group of 30 you can divide into 10 groups.  Assign one leadership insight per group.  If you have more than 30, you can assign one insight to more than one group.  If you have less than thirty, you can group two or three insights together as an assignment for one group, or you can provide examples that you prepare in advance. </a:t>
            </a:r>
          </a:p>
          <a:p>
            <a:pPr marL="228600" indent="-228600">
              <a:buAutoNum type="arabicPeriod"/>
            </a:pPr>
            <a:r>
              <a:rPr lang="en-US" dirty="0"/>
              <a:t>Allow ten minutes for groups to read over the quotations and brainstorm examples.  Ask each group to assign a reporter to share the example with the large group when called upon.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5F6E5F-64B4-4BDB-9F00-A422C2761A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420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0000"/>
                </a:solidFill>
                <a:effectLst/>
                <a:latin typeface="Calibri" panose="020F0502020204030204" pitchFamily="34" charset="0"/>
                <a:ea typeface="SimSun" panose="02010600030101010101" pitchFamily="2" charset="-122"/>
              </a:rPr>
              <a:t>Our first insight is that Leaders in youth ministry reflect Christ.  As people who love young people, our first job is to show Jesus Christ to the young through our words, actions and relationships. Let’s hear from our first group – what are examples of ways we can reflect Christ?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SimSu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SimSun" panose="02010600030101010101" pitchFamily="2" charset="-122"/>
              </a:rPr>
              <a:t>(Pages 1-5 in Handouts) </a:t>
            </a: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9</a:t>
            </a:fld>
            <a:endParaRPr lang="en-US"/>
          </a:p>
        </p:txBody>
      </p:sp>
    </p:spTree>
    <p:extLst>
      <p:ext uri="{BB962C8B-B14F-4D97-AF65-F5344CB8AC3E}">
        <p14:creationId xmlns:p14="http://schemas.microsoft.com/office/powerpoint/2010/main" val="187779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spcBef>
                <a:spcPts val="0"/>
              </a:spcBef>
              <a:spcAft>
                <a:spcPts val="0"/>
              </a:spcAft>
              <a:buNone/>
            </a:pPr>
            <a:endParaRPr lang="en-US" sz="1200" i="0" dirty="0">
              <a:effectLst/>
              <a:latin typeface="Times New Roman" panose="02020603050405020304" pitchFamily="18" charset="0"/>
              <a:ea typeface="SimSun" panose="02010600030101010101" pitchFamily="2" charset="-122"/>
            </a:endParaRPr>
          </a:p>
          <a:p>
            <a:pPr marL="0" marR="0">
              <a:spcBef>
                <a:spcPts val="0"/>
              </a:spcBef>
              <a:spcAft>
                <a:spcPts val="0"/>
              </a:spcAft>
            </a:pPr>
            <a:r>
              <a:rPr lang="en-US" sz="1200" i="0" dirty="0">
                <a:effectLst/>
                <a:latin typeface="Calibri" panose="020F0502020204030204" pitchFamily="34" charset="0"/>
                <a:ea typeface="SimSun" panose="02010600030101010101" pitchFamily="2" charset="-122"/>
              </a:rPr>
              <a:t>Leaders accompany the young – in this quotation, the Emmaus story is provided as the example for us in walking with young people.  We walk with the young in their questions and together we open ourselves to Christ who leads us.  Group 2 – what are our examples of accompanying? </a:t>
            </a:r>
            <a:endParaRPr lang="en-US" sz="1200" i="0" dirty="0">
              <a:effectLst/>
              <a:latin typeface="Times New Roman" panose="02020603050405020304" pitchFamily="18" charset="0"/>
              <a:ea typeface="SimSun" panose="02010600030101010101" pitchFamily="2" charset="-122"/>
            </a:endParaRPr>
          </a:p>
          <a:p>
            <a:endParaRPr lang="en-US" dirty="0"/>
          </a:p>
        </p:txBody>
      </p:sp>
      <p:sp>
        <p:nvSpPr>
          <p:cNvPr id="4" name="Slide Number Placeholder 3"/>
          <p:cNvSpPr>
            <a:spLocks noGrp="1"/>
          </p:cNvSpPr>
          <p:nvPr>
            <p:ph type="sldNum" sz="quarter" idx="5"/>
          </p:nvPr>
        </p:nvSpPr>
        <p:spPr/>
        <p:txBody>
          <a:bodyPr/>
          <a:lstStyle/>
          <a:p>
            <a:fld id="{BBCF2067-8BA0-462E-8B10-20415057DF7B}" type="slidenum">
              <a:rPr lang="en-US" smtClean="0"/>
              <a:t>10</a:t>
            </a:fld>
            <a:endParaRPr lang="en-US"/>
          </a:p>
        </p:txBody>
      </p:sp>
    </p:spTree>
    <p:extLst>
      <p:ext uri="{BB962C8B-B14F-4D97-AF65-F5344CB8AC3E}">
        <p14:creationId xmlns:p14="http://schemas.microsoft.com/office/powerpoint/2010/main" val="21690546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54014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6868516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623767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50015390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56823713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5911219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9018758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pic>
        <p:nvPicPr>
          <p:cNvPr id="11" name="Picture 2" descr="https://www.cmdnet.org/images/stories/cmd_logo_plain-color.png">
            <a:extLst>
              <a:ext uri="{FF2B5EF4-FFF2-40B4-BE49-F238E27FC236}">
                <a16:creationId xmlns:a16="http://schemas.microsoft.com/office/drawing/2014/main" id="{CE29A82D-040D-4291-847D-291CC5C20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68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F6764DA5-CD3D-4590-A511-FCD3BC7A793E}" type="datetimeFigureOut">
              <a:rPr lang="en-US" smtClean="0"/>
              <a:t>4/22/2021</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4FAB73BC-B049-4115-A692-8D63A059BFB8}" type="slidenum">
              <a:rPr lang="en-US" smtClean="0"/>
              <a:t>‹#›</a:t>
            </a:fld>
            <a:endParaRPr lang="en-US" dirty="0"/>
          </a:p>
        </p:txBody>
      </p:sp>
      <p:pic>
        <p:nvPicPr>
          <p:cNvPr id="9" name="Picture 2" descr="https://www.cmdnet.org/images/stories/cmd_logo_plain-color.png">
            <a:extLst>
              <a:ext uri="{FF2B5EF4-FFF2-40B4-BE49-F238E27FC236}">
                <a16:creationId xmlns:a16="http://schemas.microsoft.com/office/drawing/2014/main" id="{42001E52-E614-4569-A918-B32A9E4B8A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678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2" name="Date Placeholder 1"/>
          <p:cNvSpPr>
            <a:spLocks noGrp="1"/>
          </p:cNvSpPr>
          <p:nvPr>
            <p:ph type="dt" sz="half" idx="10"/>
          </p:nvPr>
        </p:nvSpPr>
        <p:spPr/>
        <p:txBody>
          <a:bodyPr/>
          <a:lstStyle/>
          <a:p>
            <a:fld id="{CA4E7D1B-D673-4CF6-8672-009D42ABD2A0}" type="datetimeFigureOut">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
        <p:nvSpPr>
          <p:cNvPr id="8" name="Content Placeholder 7">
            <a:extLst>
              <a:ext uri="{FF2B5EF4-FFF2-40B4-BE49-F238E27FC236}">
                <a16:creationId xmlns:a16="http://schemas.microsoft.com/office/drawing/2014/main" id="{00B77FF9-BDD8-423D-B85B-C38CFC8D9632}"/>
              </a:ext>
            </a:extLst>
          </p:cNvPr>
          <p:cNvSpPr>
            <a:spLocks noGrp="1"/>
          </p:cNvSpPr>
          <p:nvPr>
            <p:ph sz="quarter" idx="13"/>
          </p:nvPr>
        </p:nvSpPr>
        <p:spPr>
          <a:xfrm>
            <a:off x="858838" y="65341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102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Overview">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1F04A2-38D1-E246-9055-0B3BA6D856A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Rectangle 6">
            <a:extLst>
              <a:ext uri="{FF2B5EF4-FFF2-40B4-BE49-F238E27FC236}">
                <a16:creationId xmlns:a16="http://schemas.microsoft.com/office/drawing/2014/main" id="{3F657C63-655E-B74B-897C-A28EC8792BB1}"/>
              </a:ext>
            </a:extLst>
          </p:cNvPr>
          <p:cNvSpPr/>
          <p:nvPr userDrawn="1"/>
        </p:nvSpPr>
        <p:spPr>
          <a:xfrm>
            <a:off x="1778" y="0"/>
            <a:ext cx="6900673" cy="6855487"/>
          </a:xfrm>
          <a:prstGeom prst="rect">
            <a:avLst/>
          </a:prstGeom>
          <a:solidFill>
            <a:srgbClr val="0D335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C35BF845-D2A2-9E45-90C4-DCC42D784979}"/>
              </a:ext>
            </a:extLst>
          </p:cNvPr>
          <p:cNvSpPr>
            <a:spLocks noGrp="1"/>
          </p:cNvSpPr>
          <p:nvPr>
            <p:ph type="body" sz="quarter" idx="11"/>
          </p:nvPr>
        </p:nvSpPr>
        <p:spPr>
          <a:xfrm>
            <a:off x="347663" y="1427163"/>
            <a:ext cx="5961062" cy="5041900"/>
          </a:xfrm>
        </p:spPr>
        <p:txBody>
          <a:bodyPr/>
          <a:lstStyle>
            <a:lvl1pPr>
              <a:defRPr>
                <a:solidFill>
                  <a:schemeClr val="bg1"/>
                </a:solidFill>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BB310627-B5CD-C84D-BEBD-FA0DD11641A0}"/>
              </a:ext>
            </a:extLst>
          </p:cNvPr>
          <p:cNvSpPr/>
          <p:nvPr userDrawn="1"/>
        </p:nvSpPr>
        <p:spPr>
          <a:xfrm flipV="1">
            <a:off x="-344628" y="1189024"/>
            <a:ext cx="9250883" cy="45719"/>
          </a:xfrm>
          <a:prstGeom prst="rect">
            <a:avLst/>
          </a:prstGeom>
          <a:solidFill>
            <a:srgbClr val="EF5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721B13D-71B1-444D-B0B8-5F13DF6818EC}"/>
              </a:ext>
            </a:extLst>
          </p:cNvPr>
          <p:cNvSpPr>
            <a:spLocks noGrp="1"/>
          </p:cNvSpPr>
          <p:nvPr>
            <p:ph type="pic" sz="quarter" idx="12"/>
          </p:nvPr>
        </p:nvSpPr>
        <p:spPr>
          <a:xfrm>
            <a:off x="7288213" y="1427164"/>
            <a:ext cx="4318347" cy="4547672"/>
          </a:xfrm>
        </p:spPr>
        <p:txBody>
          <a:bodyPr/>
          <a:lstStyle/>
          <a:p>
            <a:r>
              <a:rPr lang="en-US"/>
              <a:t>Click icon to add picture</a:t>
            </a:r>
            <a:endParaRPr lang="en-US" dirty="0"/>
          </a:p>
        </p:txBody>
      </p:sp>
      <p:sp>
        <p:nvSpPr>
          <p:cNvPr id="3" name="Title 2">
            <a:extLst>
              <a:ext uri="{FF2B5EF4-FFF2-40B4-BE49-F238E27FC236}">
                <a16:creationId xmlns:a16="http://schemas.microsoft.com/office/drawing/2014/main" id="{C3486BA5-ACFE-AB40-8B96-2D6C7C717F48}"/>
              </a:ext>
            </a:extLst>
          </p:cNvPr>
          <p:cNvSpPr>
            <a:spLocks noGrp="1"/>
          </p:cNvSpPr>
          <p:nvPr>
            <p:ph type="title" hasCustomPrompt="1"/>
          </p:nvPr>
        </p:nvSpPr>
        <p:spPr>
          <a:xfrm>
            <a:off x="335471" y="135664"/>
            <a:ext cx="10515600" cy="1325563"/>
          </a:xfrm>
        </p:spPr>
        <p:txBody>
          <a:bodyPr/>
          <a:lstStyle>
            <a:lvl1pPr>
              <a:defRPr b="1" i="0">
                <a:solidFill>
                  <a:schemeClr val="bg1"/>
                </a:solidFill>
                <a:latin typeface="Asap" panose="020F0504030102060203" pitchFamily="34" charset="77"/>
              </a:defRPr>
            </a:lvl1pPr>
          </a:lstStyle>
          <a:p>
            <a:r>
              <a:rPr lang="en-US" dirty="0"/>
              <a:t>OVERVIEW</a:t>
            </a:r>
          </a:p>
        </p:txBody>
      </p:sp>
      <p:pic>
        <p:nvPicPr>
          <p:cNvPr id="18" name="Picture 17">
            <a:extLst>
              <a:ext uri="{FF2B5EF4-FFF2-40B4-BE49-F238E27FC236}">
                <a16:creationId xmlns:a16="http://schemas.microsoft.com/office/drawing/2014/main" id="{F7303487-F07E-4245-811C-32ABE3041920}"/>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tretch>
            <a:fillRect/>
          </a:stretch>
        </p:blipFill>
        <p:spPr>
          <a:xfrm>
            <a:off x="10614386" y="6230112"/>
            <a:ext cx="651491" cy="166607"/>
          </a:xfrm>
          <a:prstGeom prst="rect">
            <a:avLst/>
          </a:prstGeom>
        </p:spPr>
      </p:pic>
      <p:sp>
        <p:nvSpPr>
          <p:cNvPr id="22" name="Slide Number Placeholder 1">
            <a:extLst>
              <a:ext uri="{FF2B5EF4-FFF2-40B4-BE49-F238E27FC236}">
                <a16:creationId xmlns:a16="http://schemas.microsoft.com/office/drawing/2014/main" id="{7F0BA598-BF46-FF44-8D9B-9E19D4AA46F0}"/>
              </a:ext>
            </a:extLst>
          </p:cNvPr>
          <p:cNvSpPr>
            <a:spLocks noGrp="1"/>
          </p:cNvSpPr>
          <p:nvPr>
            <p:ph type="sldNum" sz="quarter" idx="4"/>
          </p:nvPr>
        </p:nvSpPr>
        <p:spPr>
          <a:xfrm>
            <a:off x="11216337" y="6210377"/>
            <a:ext cx="390223" cy="206075"/>
          </a:xfrm>
          <a:prstGeom prst="rect">
            <a:avLst/>
          </a:prstGeom>
        </p:spPr>
        <p:txBody>
          <a:bodyPr vert="horz" lIns="91440" tIns="45720" rIns="91440" bIns="45720" rtlCol="0" anchor="ctr"/>
          <a:lstStyle>
            <a:lvl1pPr algn="r">
              <a:defRPr sz="1200">
                <a:solidFill>
                  <a:schemeClr val="tx1">
                    <a:tint val="75000"/>
                  </a:schemeClr>
                </a:solidFill>
              </a:defRPr>
            </a:lvl1pPr>
          </a:lstStyle>
          <a:p>
            <a:fld id="{5106C9DE-3A59-8D49-A26D-D498A1DE16FB}" type="slidenum">
              <a:rPr lang="en-US" smtClean="0"/>
              <a:pPr/>
              <a:t>‹#›</a:t>
            </a:fld>
            <a:endParaRPr lang="en-US" dirty="0"/>
          </a:p>
        </p:txBody>
      </p:sp>
    </p:spTree>
    <p:extLst>
      <p:ext uri="{BB962C8B-B14F-4D97-AF65-F5344CB8AC3E}">
        <p14:creationId xmlns:p14="http://schemas.microsoft.com/office/powerpoint/2010/main" val="267373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69670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439935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7926359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2F50DA-2068-468A-9B23-AE84557715DB}"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4049960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2F50DA-2068-468A-9B23-AE84557715DB}" type="datetimeFigureOut">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608201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2F50DA-2068-468A-9B23-AE84557715DB}" type="datetimeFigureOut">
              <a:rPr lang="en-US" smtClean="0"/>
              <a:t>4/22/2021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6128812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2F50DA-2068-468A-9B23-AE84557715DB}" type="datetimeFigureOut">
              <a:rPr lang="en-US" smtClean="0"/>
              <a:t>4/22/2021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1926669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F50DA-2068-468A-9B23-AE84557715DB}" type="datetimeFigureOut">
              <a:rPr lang="en-US" smtClean="0"/>
              <a:t>4/22/2021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3679840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2F50DA-2068-468A-9B23-AE84557715DB}" type="datetimeFigureOut">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607533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82F50DA-2068-468A-9B23-AE84557715DB}" type="datetimeFigureOut">
              <a:rPr lang="en-US" smtClean="0"/>
              <a:t>4/22/2021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4063230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21034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4/22/2021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endParaRPr lang="en-US" dirty="0"/>
          </a:p>
        </p:txBody>
      </p:sp>
    </p:spTree>
    <p:extLst>
      <p:ext uri="{BB962C8B-B14F-4D97-AF65-F5344CB8AC3E}">
        <p14:creationId xmlns:p14="http://schemas.microsoft.com/office/powerpoint/2010/main" val="19968425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2F50DA-2068-468A-9B23-AE84557715DB}" type="datetimeFigureOut">
              <a:rPr lang="en-US" smtClean="0"/>
              <a:t>4/22/2021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D5BF75-E289-403B-BA0F-BBD4F60EA622}" type="slidenum">
              <a:rPr lang="en-US" smtClean="0"/>
              <a:t>‹#›</a:t>
            </a:fld>
            <a:endParaRPr lang="en-US"/>
          </a:p>
        </p:txBody>
      </p:sp>
    </p:spTree>
    <p:extLst>
      <p:ext uri="{BB962C8B-B14F-4D97-AF65-F5344CB8AC3E}">
        <p14:creationId xmlns:p14="http://schemas.microsoft.com/office/powerpoint/2010/main" val="4216201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Overview">
    <p:bg>
      <p:bgPr>
        <a:solidFill>
          <a:schemeClr val="accent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81F04A2-38D1-E246-9055-0B3BA6D856A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Rectangle 6">
            <a:extLst>
              <a:ext uri="{FF2B5EF4-FFF2-40B4-BE49-F238E27FC236}">
                <a16:creationId xmlns:a16="http://schemas.microsoft.com/office/drawing/2014/main" id="{3F657C63-655E-B74B-897C-A28EC8792BB1}"/>
              </a:ext>
            </a:extLst>
          </p:cNvPr>
          <p:cNvSpPr/>
          <p:nvPr userDrawn="1"/>
        </p:nvSpPr>
        <p:spPr>
          <a:xfrm>
            <a:off x="1778" y="0"/>
            <a:ext cx="6900673" cy="6855487"/>
          </a:xfrm>
          <a:prstGeom prst="rect">
            <a:avLst/>
          </a:prstGeom>
          <a:solidFill>
            <a:srgbClr val="0D335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a:extLst>
              <a:ext uri="{FF2B5EF4-FFF2-40B4-BE49-F238E27FC236}">
                <a16:creationId xmlns:a16="http://schemas.microsoft.com/office/drawing/2014/main" id="{C35BF845-D2A2-9E45-90C4-DCC42D784979}"/>
              </a:ext>
            </a:extLst>
          </p:cNvPr>
          <p:cNvSpPr>
            <a:spLocks noGrp="1"/>
          </p:cNvSpPr>
          <p:nvPr>
            <p:ph type="body" sz="quarter" idx="11"/>
          </p:nvPr>
        </p:nvSpPr>
        <p:spPr>
          <a:xfrm>
            <a:off x="347663" y="1427163"/>
            <a:ext cx="5961062" cy="5041900"/>
          </a:xfrm>
        </p:spPr>
        <p:txBody>
          <a:bodyPr/>
          <a:lstStyle>
            <a:lvl1pPr>
              <a:defRPr>
                <a:solidFill>
                  <a:schemeClr val="bg1"/>
                </a:solidFill>
              </a:defRPr>
            </a:lvl1pPr>
            <a:lvl2pPr>
              <a:defRPr>
                <a:solidFill>
                  <a:schemeClr val="bg1"/>
                </a:solidFill>
                <a:latin typeface="Calibri" panose="020F0502020204030204" pitchFamily="34" charset="0"/>
                <a:cs typeface="Calibri" panose="020F0502020204030204" pitchFamily="34" charset="0"/>
              </a:defRPr>
            </a:lvl2pPr>
            <a:lvl3pPr>
              <a:defRPr>
                <a:solidFill>
                  <a:schemeClr val="bg1"/>
                </a:solidFill>
                <a:latin typeface="Calibri" panose="020F0502020204030204" pitchFamily="34" charset="0"/>
                <a:cs typeface="Calibri" panose="020F0502020204030204" pitchFamily="34" charset="0"/>
              </a:defRPr>
            </a:lvl3pPr>
            <a:lvl4pPr>
              <a:defRPr>
                <a:solidFill>
                  <a:schemeClr val="bg1"/>
                </a:solidFill>
                <a:latin typeface="Calibri" panose="020F0502020204030204" pitchFamily="34" charset="0"/>
                <a:cs typeface="Calibri" panose="020F0502020204030204" pitchFamily="34" charset="0"/>
              </a:defRPr>
            </a:lvl4pPr>
            <a:lvl5pPr>
              <a:defRPr>
                <a:solidFill>
                  <a:schemeClr val="bg1"/>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Rectangle 9">
            <a:extLst>
              <a:ext uri="{FF2B5EF4-FFF2-40B4-BE49-F238E27FC236}">
                <a16:creationId xmlns:a16="http://schemas.microsoft.com/office/drawing/2014/main" id="{BB310627-B5CD-C84D-BEBD-FA0DD11641A0}"/>
              </a:ext>
            </a:extLst>
          </p:cNvPr>
          <p:cNvSpPr/>
          <p:nvPr userDrawn="1"/>
        </p:nvSpPr>
        <p:spPr>
          <a:xfrm flipV="1">
            <a:off x="-344628" y="1189024"/>
            <a:ext cx="9250883" cy="45719"/>
          </a:xfrm>
          <a:prstGeom prst="rect">
            <a:avLst/>
          </a:prstGeom>
          <a:solidFill>
            <a:srgbClr val="EF55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B721B13D-71B1-444D-B0B8-5F13DF6818EC}"/>
              </a:ext>
            </a:extLst>
          </p:cNvPr>
          <p:cNvSpPr>
            <a:spLocks noGrp="1"/>
          </p:cNvSpPr>
          <p:nvPr>
            <p:ph type="pic" sz="quarter" idx="12"/>
          </p:nvPr>
        </p:nvSpPr>
        <p:spPr>
          <a:xfrm>
            <a:off x="7288213" y="1427164"/>
            <a:ext cx="4318347" cy="4547672"/>
          </a:xfrm>
        </p:spPr>
        <p:txBody>
          <a:bodyPr/>
          <a:lstStyle/>
          <a:p>
            <a:r>
              <a:rPr lang="en-US"/>
              <a:t>Click icon to add picture</a:t>
            </a:r>
            <a:endParaRPr lang="en-US" dirty="0"/>
          </a:p>
        </p:txBody>
      </p:sp>
      <p:sp>
        <p:nvSpPr>
          <p:cNvPr id="3" name="Title 2">
            <a:extLst>
              <a:ext uri="{FF2B5EF4-FFF2-40B4-BE49-F238E27FC236}">
                <a16:creationId xmlns:a16="http://schemas.microsoft.com/office/drawing/2014/main" id="{C3486BA5-ACFE-AB40-8B96-2D6C7C717F48}"/>
              </a:ext>
            </a:extLst>
          </p:cNvPr>
          <p:cNvSpPr>
            <a:spLocks noGrp="1"/>
          </p:cNvSpPr>
          <p:nvPr>
            <p:ph type="title" hasCustomPrompt="1"/>
          </p:nvPr>
        </p:nvSpPr>
        <p:spPr>
          <a:xfrm>
            <a:off x="335471" y="135664"/>
            <a:ext cx="10515600" cy="1325563"/>
          </a:xfrm>
        </p:spPr>
        <p:txBody>
          <a:bodyPr/>
          <a:lstStyle>
            <a:lvl1pPr>
              <a:defRPr b="1" i="0">
                <a:solidFill>
                  <a:schemeClr val="bg1"/>
                </a:solidFill>
                <a:latin typeface="Asap" panose="020F0504030102060203" pitchFamily="34" charset="77"/>
              </a:defRPr>
            </a:lvl1pPr>
          </a:lstStyle>
          <a:p>
            <a:r>
              <a:rPr lang="en-US" dirty="0"/>
              <a:t>OVERVIEW</a:t>
            </a:r>
          </a:p>
        </p:txBody>
      </p:sp>
      <p:pic>
        <p:nvPicPr>
          <p:cNvPr id="18" name="Picture 17">
            <a:extLst>
              <a:ext uri="{FF2B5EF4-FFF2-40B4-BE49-F238E27FC236}">
                <a16:creationId xmlns:a16="http://schemas.microsoft.com/office/drawing/2014/main" id="{F7303487-F07E-4245-811C-32ABE3041920}"/>
              </a:ext>
            </a:extLst>
          </p:cNvPr>
          <p:cNvPicPr>
            <a:picLocks noChangeAspect="1"/>
          </p:cNvPicPr>
          <p:nvPr userDrawn="1"/>
        </p:nvPicPr>
        <p:blipFill>
          <a:blip r:embed="rId2">
            <a:alphaModFix amt="62000"/>
            <a:extLst>
              <a:ext uri="{28A0092B-C50C-407E-A947-70E740481C1C}">
                <a14:useLocalDpi xmlns:a14="http://schemas.microsoft.com/office/drawing/2010/main" val="0"/>
              </a:ext>
            </a:extLst>
          </a:blip>
          <a:stretch>
            <a:fillRect/>
          </a:stretch>
        </p:blipFill>
        <p:spPr>
          <a:xfrm>
            <a:off x="10614386" y="6230112"/>
            <a:ext cx="651491" cy="166607"/>
          </a:xfrm>
          <a:prstGeom prst="rect">
            <a:avLst/>
          </a:prstGeom>
        </p:spPr>
      </p:pic>
      <p:sp>
        <p:nvSpPr>
          <p:cNvPr id="22" name="Slide Number Placeholder 1">
            <a:extLst>
              <a:ext uri="{FF2B5EF4-FFF2-40B4-BE49-F238E27FC236}">
                <a16:creationId xmlns:a16="http://schemas.microsoft.com/office/drawing/2014/main" id="{7F0BA598-BF46-FF44-8D9B-9E19D4AA46F0}"/>
              </a:ext>
            </a:extLst>
          </p:cNvPr>
          <p:cNvSpPr>
            <a:spLocks noGrp="1"/>
          </p:cNvSpPr>
          <p:nvPr>
            <p:ph type="sldNum" sz="quarter" idx="4"/>
          </p:nvPr>
        </p:nvSpPr>
        <p:spPr>
          <a:xfrm>
            <a:off x="11216337" y="6210377"/>
            <a:ext cx="390223" cy="206075"/>
          </a:xfrm>
          <a:prstGeom prst="rect">
            <a:avLst/>
          </a:prstGeom>
        </p:spPr>
        <p:txBody>
          <a:bodyPr vert="horz" lIns="91440" tIns="45720" rIns="91440" bIns="45720" rtlCol="0" anchor="ctr"/>
          <a:lstStyle>
            <a:lvl1pPr algn="r">
              <a:defRPr sz="1200">
                <a:solidFill>
                  <a:schemeClr val="tx1">
                    <a:tint val="75000"/>
                  </a:schemeClr>
                </a:solidFill>
              </a:defRPr>
            </a:lvl1pPr>
          </a:lstStyle>
          <a:p>
            <a:fld id="{5106C9DE-3A59-8D49-A26D-D498A1DE16FB}" type="slidenum">
              <a:rPr lang="en-US" smtClean="0"/>
              <a:pPr/>
              <a:t>‹#›</a:t>
            </a:fld>
            <a:endParaRPr lang="en-US" dirty="0"/>
          </a:p>
        </p:txBody>
      </p:sp>
    </p:spTree>
    <p:extLst>
      <p:ext uri="{BB962C8B-B14F-4D97-AF65-F5344CB8AC3E}">
        <p14:creationId xmlns:p14="http://schemas.microsoft.com/office/powerpoint/2010/main" val="1905275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7776B032-20E4-BF48-8E17-C922AD2503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583411" y="6063329"/>
            <a:ext cx="1362512" cy="590422"/>
          </a:xfrm>
          <a:prstGeom prst="rect">
            <a:avLst/>
          </a:prstGeom>
        </p:spPr>
      </p:pic>
    </p:spTree>
    <p:extLst>
      <p:ext uri="{BB962C8B-B14F-4D97-AF65-F5344CB8AC3E}">
        <p14:creationId xmlns:p14="http://schemas.microsoft.com/office/powerpoint/2010/main" val="3300287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pic>
        <p:nvPicPr>
          <p:cNvPr id="12" name="Picture 2" descr="https://www.cmdnet.org/images/stories/cmd_logo_plain-color.png">
            <a:extLst>
              <a:ext uri="{FF2B5EF4-FFF2-40B4-BE49-F238E27FC236}">
                <a16:creationId xmlns:a16="http://schemas.microsoft.com/office/drawing/2014/main" id="{05F0C480-24A5-4DBD-BA2C-BB18FD5DA59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32410" y="6172199"/>
            <a:ext cx="1672668" cy="5866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270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4/22/2021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1060343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4/22/2021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077327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664C608-40B1-4030-A28D-5B74BC98ADCE}" type="datetimeFigureOut">
              <a:rPr lang="en-US" smtClean="0"/>
              <a:t>4/22/2021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1538661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039047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4/22/2021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6091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21">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664C608-40B1-4030-A28D-5B74BC98ADCE}" type="datetimeFigureOut">
              <a:rPr lang="en-US" smtClean="0"/>
              <a:t>4/22/2021</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245656546"/>
      </p:ext>
    </p:extLst>
  </p:cSld>
  <p:clrMap bg1="dk1" tx1="lt1" bg2="dk2" tx2="lt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1" r:id="rId13"/>
    <p:sldLayoutId id="2147483962" r:id="rId14"/>
    <p:sldLayoutId id="2147483963" r:id="rId15"/>
    <p:sldLayoutId id="2147483964" r:id="rId16"/>
    <p:sldLayoutId id="2147483965" r:id="rId17"/>
    <p:sldLayoutId id="2147483966" r:id="rId18"/>
    <p:sldLayoutId id="2147483981" r:id="rId19"/>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2F50DA-2068-468A-9B23-AE84557715DB}" type="datetimeFigureOut">
              <a:rPr lang="en-US" smtClean="0"/>
              <a:t>4/22/2021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5BF75-E289-403B-BA0F-BBD4F60EA622}" type="slidenum">
              <a:rPr lang="en-US" smtClean="0"/>
              <a:t>‹#›</a:t>
            </a:fld>
            <a:endParaRPr lang="en-US"/>
          </a:p>
        </p:txBody>
      </p:sp>
    </p:spTree>
    <p:extLst>
      <p:ext uri="{BB962C8B-B14F-4D97-AF65-F5344CB8AC3E}">
        <p14:creationId xmlns:p14="http://schemas.microsoft.com/office/powerpoint/2010/main" val="4067559464"/>
      </p:ext>
    </p:extLst>
  </p:cSld>
  <p:clrMap bg1="dk1" tx1="lt1" bg2="dk2" tx2="lt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 id="2147483979" r:id="rId12"/>
    <p:sldLayoutId id="214748398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 Id="rId5" Type="http://schemas.openxmlformats.org/officeDocument/2006/relationships/image" Target="../media/image13.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68A8980-5323-4E32-9817-A14D0B9184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C1A37955-21EA-4810-9AED-24CF25E260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10586" y="0"/>
            <a:ext cx="12192000" cy="6858000"/>
          </a:xfrm>
          <a:prstGeom prst="rect">
            <a:avLst/>
          </a:prstGeom>
        </p:spPr>
      </p:pic>
      <p:sp>
        <p:nvSpPr>
          <p:cNvPr id="29" name="Rectangle 28">
            <a:extLst>
              <a:ext uri="{FF2B5EF4-FFF2-40B4-BE49-F238E27FC236}">
                <a16:creationId xmlns:a16="http://schemas.microsoft.com/office/drawing/2014/main" id="{8B79A499-6023-4495-8687-96680A5E9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557357"/>
            <a:ext cx="8978671"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4">
            <a:extLst>
              <a:ext uri="{FF2B5EF4-FFF2-40B4-BE49-F238E27FC236}">
                <a16:creationId xmlns:a16="http://schemas.microsoft.com/office/drawing/2014/main" id="{CE9475D0-6BF0-40F0-A7C1-5314B44D2590}"/>
              </a:ext>
            </a:extLst>
          </p:cNvPr>
          <p:cNvSpPr>
            <a:spLocks noGrp="1"/>
          </p:cNvSpPr>
          <p:nvPr>
            <p:ph type="ctrTitle"/>
          </p:nvPr>
        </p:nvSpPr>
        <p:spPr>
          <a:xfrm>
            <a:off x="690908" y="4710483"/>
            <a:ext cx="8133478" cy="940240"/>
          </a:xfrm>
        </p:spPr>
        <p:txBody>
          <a:bodyPr>
            <a:normAutofit/>
          </a:bodyPr>
          <a:lstStyle/>
          <a:p>
            <a:r>
              <a:rPr lang="en-US" sz="3000"/>
              <a:t>Conversation #7 </a:t>
            </a:r>
            <a:br>
              <a:rPr lang="en-US" sz="3000"/>
            </a:br>
            <a:r>
              <a:rPr lang="en-US" sz="3000"/>
              <a:t>Leadership for Accompaniment</a:t>
            </a:r>
          </a:p>
        </p:txBody>
      </p:sp>
      <p:sp>
        <p:nvSpPr>
          <p:cNvPr id="3" name="Subtitle 2">
            <a:extLst>
              <a:ext uri="{FF2B5EF4-FFF2-40B4-BE49-F238E27FC236}">
                <a16:creationId xmlns:a16="http://schemas.microsoft.com/office/drawing/2014/main" id="{F7560CEF-10A7-44F0-8AA2-2882548104BE}"/>
              </a:ext>
            </a:extLst>
          </p:cNvPr>
          <p:cNvSpPr>
            <a:spLocks noGrp="1"/>
          </p:cNvSpPr>
          <p:nvPr>
            <p:ph type="subTitle" idx="1"/>
          </p:nvPr>
        </p:nvSpPr>
        <p:spPr>
          <a:xfrm>
            <a:off x="690908" y="5650118"/>
            <a:ext cx="8133478" cy="406566"/>
          </a:xfrm>
        </p:spPr>
        <p:txBody>
          <a:bodyPr>
            <a:normAutofit/>
          </a:bodyPr>
          <a:lstStyle/>
          <a:p>
            <a:pPr marL="0" indent="0">
              <a:buNone/>
            </a:pPr>
            <a:endParaRPr lang="en-US" sz="1800" dirty="0"/>
          </a:p>
          <a:p>
            <a:pPr marL="0" indent="0">
              <a:buNone/>
            </a:pPr>
            <a:endParaRPr lang="en-US" sz="1800" dirty="0"/>
          </a:p>
        </p:txBody>
      </p:sp>
      <p:pic>
        <p:nvPicPr>
          <p:cNvPr id="6" name="Picture 5" descr="Graphical user interface, website&#10;&#10;Description automatically generated">
            <a:extLst>
              <a:ext uri="{FF2B5EF4-FFF2-40B4-BE49-F238E27FC236}">
                <a16:creationId xmlns:a16="http://schemas.microsoft.com/office/drawing/2014/main" id="{F5A26B74-2FC3-4E38-9D83-69B37281C8FF}"/>
              </a:ext>
            </a:extLst>
          </p:cNvPr>
          <p:cNvPicPr>
            <a:picLocks noChangeAspect="1"/>
          </p:cNvPicPr>
          <p:nvPr/>
        </p:nvPicPr>
        <p:blipFill>
          <a:blip r:embed="rId4"/>
          <a:stretch>
            <a:fillRect/>
          </a:stretch>
        </p:blipFill>
        <p:spPr>
          <a:xfrm>
            <a:off x="1344232" y="640078"/>
            <a:ext cx="9497734" cy="3609141"/>
          </a:xfrm>
          <a:prstGeom prst="rect">
            <a:avLst/>
          </a:prstGeom>
          <a:ln>
            <a:noFill/>
          </a:ln>
          <a:effectLst>
            <a:outerShdw blurRad="76200" dist="63500" dir="5040000" algn="tl" rotWithShape="0">
              <a:srgbClr val="000000">
                <a:alpha val="41000"/>
              </a:srgbClr>
            </a:outerShdw>
          </a:effectLst>
        </p:spPr>
      </p:pic>
      <p:sp>
        <p:nvSpPr>
          <p:cNvPr id="31" name="Rectangle 30">
            <a:extLst>
              <a:ext uri="{FF2B5EF4-FFF2-40B4-BE49-F238E27FC236}">
                <a16:creationId xmlns:a16="http://schemas.microsoft.com/office/drawing/2014/main" id="{BAA1CC66-52B7-4B1A-83B9-4473DABF8A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4557357"/>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a:extLst>
              <a:ext uri="{FF2B5EF4-FFF2-40B4-BE49-F238E27FC236}">
                <a16:creationId xmlns:a16="http://schemas.microsoft.com/office/drawing/2014/main" id="{427A1B02-0BC3-4123-A27E-111F26354A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6" y="6210130"/>
            <a:ext cx="8968085" cy="275942"/>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846EBDA5-97CE-4375-BC99-C7365D1CC6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22301" y="6210130"/>
            <a:ext cx="30802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877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527774" y="2231954"/>
            <a:ext cx="5194176" cy="3704235"/>
          </a:xfrm>
        </p:spPr>
        <p:txBody>
          <a:bodyPr>
            <a:normAutofit fontScale="77500" lnSpcReduction="20000"/>
          </a:bodyPr>
          <a:lstStyle/>
          <a:p>
            <a:pPr marL="0" marR="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Jesus walks with two disciples who did not grasp the meaning of all that happened to him and are leaving Jerusalem and the community behind… </a:t>
            </a:r>
          </a:p>
          <a:p>
            <a:pPr marL="0" marR="0" indent="0">
              <a:buNone/>
            </a:pPr>
            <a:r>
              <a:rPr lang="en-US" sz="3200" b="1" dirty="0">
                <a:effectLst/>
                <a:latin typeface="Tahoma" panose="020B0604030504040204" pitchFamily="34" charset="0"/>
                <a:ea typeface="Tahoma" panose="020B0604030504040204" pitchFamily="34" charset="0"/>
                <a:cs typeface="Tahoma" panose="020B0604030504040204" pitchFamily="34" charset="0"/>
              </a:rPr>
              <a:t>he enters into their night.</a:t>
            </a:r>
            <a:r>
              <a:rPr lang="en-US" sz="3200" dirty="0">
                <a:effectLst/>
                <a:latin typeface="Tahoma" panose="020B0604030504040204" pitchFamily="34" charset="0"/>
                <a:ea typeface="Tahoma" panose="020B0604030504040204" pitchFamily="34" charset="0"/>
                <a:cs typeface="Tahoma" panose="020B0604030504040204" pitchFamily="34" charset="0"/>
              </a:rPr>
              <a:t> </a:t>
            </a:r>
          </a:p>
          <a:p>
            <a:pPr marL="0" marR="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As they listen to him speak,              their hearts burn within them and their minds are opened;                      they then recognize him                   in the breaking of the bread.</a:t>
            </a:r>
          </a:p>
          <a:p>
            <a:pPr marL="0" indent="0">
              <a:buNone/>
            </a:pPr>
            <a:r>
              <a:rPr lang="en-US" sz="2000" i="1" dirty="0">
                <a:latin typeface="Calibri" panose="020F0502020204030204" pitchFamily="34" charset="0"/>
                <a:ea typeface="SimSun" panose="02010600030101010101" pitchFamily="2" charset="-122"/>
              </a:rPr>
              <a:t>Christus Vivit </a:t>
            </a:r>
            <a:r>
              <a:rPr lang="en-US" sz="2000" dirty="0">
                <a:latin typeface="Calibri" panose="020F0502020204030204" pitchFamily="34" charset="0"/>
                <a:ea typeface="SimSun" panose="02010600030101010101" pitchFamily="2" charset="-122"/>
              </a:rPr>
              <a:t># 237</a:t>
            </a:r>
            <a:endParaRPr lang="en-US" sz="2000" dirty="0">
              <a:effectLst/>
              <a:latin typeface="Times New Roman" panose="02020603050405020304" pitchFamily="18" charset="0"/>
              <a:ea typeface="SimSun" panose="02010600030101010101" pitchFamily="2" charset="-122"/>
            </a:endParaRPr>
          </a:p>
          <a:p>
            <a:pPr marL="0" marR="0" indent="0">
              <a:buNone/>
            </a:pPr>
            <a:endParaRPr lang="en-US" sz="2000" dirty="0">
              <a:effectLst/>
              <a:latin typeface="Times New Roman" panose="02020603050405020304" pitchFamily="18" charset="0"/>
              <a:ea typeface="Times New Roman" panose="02020603050405020304" pitchFamily="18" charset="0"/>
            </a:endParaRPr>
          </a:p>
          <a:p>
            <a:endParaRPr lang="en-US" sz="2000" dirty="0"/>
          </a:p>
        </p:txBody>
      </p:sp>
      <p:pic>
        <p:nvPicPr>
          <p:cNvPr id="5" name="Picture 4">
            <a:extLst>
              <a:ext uri="{FF2B5EF4-FFF2-40B4-BE49-F238E27FC236}">
                <a16:creationId xmlns:a16="http://schemas.microsoft.com/office/drawing/2014/main" id="{6A947EC4-F67A-41A5-884B-E3515B10A6FC}"/>
              </a:ext>
            </a:extLst>
          </p:cNvPr>
          <p:cNvPicPr>
            <a:picLocks noChangeAspect="1"/>
          </p:cNvPicPr>
          <p:nvPr/>
        </p:nvPicPr>
        <p:blipFill rotWithShape="1">
          <a:blip r:embed="rId4"/>
          <a:srcRect l="17960" r="22723"/>
          <a:stretch/>
        </p:blipFill>
        <p:spPr>
          <a:xfrm>
            <a:off x="6096000" y="10"/>
            <a:ext cx="6092823" cy="6856310"/>
          </a:xfrm>
          <a:prstGeom prst="rect">
            <a:avLst/>
          </a:prstGeom>
          <a:ln>
            <a:noFill/>
          </a:ln>
          <a:effectLst/>
        </p:spPr>
      </p:pic>
      <p:sp>
        <p:nvSpPr>
          <p:cNvPr id="29" name="Rectangle 28">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282298" y="753228"/>
            <a:ext cx="5813701" cy="1080938"/>
          </a:xfrm>
        </p:spPr>
        <p:txBody>
          <a:bodyPr>
            <a:normAutofit fontScale="90000"/>
          </a:bodyPr>
          <a:lstStyle/>
          <a:p>
            <a:pPr marL="0" marR="0">
              <a:spcBef>
                <a:spcPts val="0"/>
              </a:spcBef>
              <a:spcAft>
                <a:spcPts val="0"/>
              </a:spcAft>
            </a:pPr>
            <a:br>
              <a:rPr lang="en-US" sz="2500" dirty="0">
                <a:latin typeface="Times New Roman" panose="02020603050405020304" pitchFamily="18" charset="0"/>
                <a:ea typeface="SimSun" panose="02010600030101010101" pitchFamily="2" charset="-122"/>
              </a:rPr>
            </a:br>
            <a:r>
              <a:rPr lang="en-US" sz="2500" b="1" dirty="0">
                <a:ea typeface="SimSun" panose="02010600030101010101" pitchFamily="2" charset="-122"/>
              </a:rPr>
              <a:t>2</a:t>
            </a:r>
            <a:r>
              <a:rPr lang="en-US" sz="3100" b="1" dirty="0">
                <a:ea typeface="SimSun" panose="02010600030101010101" pitchFamily="2" charset="-122"/>
              </a:rPr>
              <a:t>. Leaders Accompany the Young </a:t>
            </a:r>
            <a:endParaRPr lang="en-US" sz="3100" b="1" dirty="0"/>
          </a:p>
        </p:txBody>
      </p:sp>
      <p:pic>
        <p:nvPicPr>
          <p:cNvPr id="31" name="Picture 30">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2002672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484816" y="2336873"/>
            <a:ext cx="5388210" cy="3599316"/>
          </a:xfrm>
        </p:spPr>
        <p:txBody>
          <a:bodyPr>
            <a:normAutofit fontScale="77500" lnSpcReduction="20000"/>
          </a:bodyPr>
          <a:lstStyle/>
          <a:p>
            <a:pPr marL="0" marR="0" indent="0">
              <a:spcBef>
                <a:spcPts val="0"/>
              </a:spcBef>
              <a:spcAft>
                <a:spcPts val="0"/>
              </a:spcAft>
              <a:buNone/>
            </a:pPr>
            <a:r>
              <a:rPr lang="en-US" dirty="0">
                <a:effectLst/>
                <a:latin typeface="Tahoma" panose="020B0604030504040204" pitchFamily="34" charset="0"/>
                <a:ea typeface="Tahoma" panose="020B0604030504040204" pitchFamily="34" charset="0"/>
                <a:cs typeface="Tahoma" panose="020B0604030504040204" pitchFamily="34" charset="0"/>
              </a:rPr>
              <a:t>To be credible to young people,                            there are times when (the Church) needs to regain her humility and simply listen, recognizing that what others have to say can provide some light to help her better understand the Gospel. </a:t>
            </a:r>
          </a:p>
          <a:p>
            <a:pPr marL="0" marR="0" indent="0">
              <a:spcBef>
                <a:spcPts val="0"/>
              </a:spcBef>
              <a:spcAft>
                <a:spcPts val="0"/>
              </a:spcAft>
              <a:buNone/>
            </a:pPr>
            <a:endParaRPr lang="en-US" b="1"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b="1" dirty="0">
                <a:effectLst/>
                <a:latin typeface="Tahoma" panose="020B0604030504040204" pitchFamily="34" charset="0"/>
                <a:ea typeface="Tahoma" panose="020B0604030504040204" pitchFamily="34" charset="0"/>
                <a:cs typeface="Tahoma" panose="020B0604030504040204" pitchFamily="34" charset="0"/>
              </a:rPr>
              <a:t>A Church always on the defensive, which loses her humility and stops listening to others, which leaves no room for questions, loses her youth and turns into a museum. </a:t>
            </a:r>
            <a:r>
              <a:rPr lang="en-US" dirty="0">
                <a:effectLst/>
                <a:latin typeface="Tahoma" panose="020B0604030504040204" pitchFamily="34" charset="0"/>
                <a:ea typeface="Tahoma" panose="020B0604030504040204" pitchFamily="34" charset="0"/>
                <a:cs typeface="Tahoma" panose="020B0604030504040204" pitchFamily="34" charset="0"/>
              </a:rPr>
              <a:t> </a:t>
            </a:r>
          </a:p>
          <a:p>
            <a:pPr marL="0" marR="0" indent="0">
              <a:spcBef>
                <a:spcPts val="0"/>
              </a:spcBef>
              <a:spcAft>
                <a:spcPts val="0"/>
              </a:spcAft>
              <a:buNone/>
            </a:pPr>
            <a:endParaRPr lang="en-US"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dirty="0">
                <a:effectLst/>
                <a:latin typeface="Tahoma" panose="020B0604030504040204" pitchFamily="34" charset="0"/>
                <a:ea typeface="Tahoma" panose="020B0604030504040204" pitchFamily="34" charset="0"/>
                <a:cs typeface="Tahoma" panose="020B0604030504040204" pitchFamily="34" charset="0"/>
              </a:rPr>
              <a:t>How, then, will she be able to respond to the dreams of young people?</a:t>
            </a:r>
          </a:p>
          <a:p>
            <a:pPr marL="0" marR="0" indent="0">
              <a:spcBef>
                <a:spcPts val="0"/>
              </a:spcBef>
              <a:spcAft>
                <a:spcPts val="0"/>
              </a:spcAft>
              <a:buNone/>
            </a:pPr>
            <a:endParaRPr lang="en-US" sz="1900" dirty="0">
              <a:effectLst/>
              <a:latin typeface="Times New Roman" panose="02020603050405020304" pitchFamily="18" charset="0"/>
              <a:ea typeface="SimSun" panose="02010600030101010101" pitchFamily="2" charset="-122"/>
            </a:endParaRPr>
          </a:p>
          <a:p>
            <a:pPr marL="0" indent="0">
              <a:buNone/>
            </a:pPr>
            <a:r>
              <a:rPr lang="en-US" sz="1900" i="1" dirty="0">
                <a:latin typeface="Calibri" panose="020F0502020204030204" pitchFamily="34" charset="0"/>
                <a:ea typeface="SimSun" panose="02010600030101010101" pitchFamily="2" charset="-122"/>
              </a:rPr>
              <a:t>Christus Vivit </a:t>
            </a:r>
            <a:r>
              <a:rPr lang="en-US" sz="1900" dirty="0">
                <a:latin typeface="Calibri" panose="020F0502020204030204" pitchFamily="34" charset="0"/>
                <a:ea typeface="SimSun" panose="02010600030101010101" pitchFamily="2" charset="-122"/>
              </a:rPr>
              <a:t># 41</a:t>
            </a:r>
            <a:endParaRPr lang="en-US" sz="1900" dirty="0">
              <a:effectLst/>
              <a:latin typeface="Times New Roman" panose="02020603050405020304" pitchFamily="18" charset="0"/>
              <a:ea typeface="SimSun" panose="02010600030101010101" pitchFamily="2" charset="-122"/>
            </a:endParaRPr>
          </a:p>
          <a:p>
            <a:pPr marL="0" marR="0" indent="0">
              <a:buNone/>
            </a:pPr>
            <a:endParaRPr lang="en-US" sz="1900" dirty="0">
              <a:effectLst/>
              <a:latin typeface="Times New Roman" panose="02020603050405020304" pitchFamily="18" charset="0"/>
              <a:ea typeface="Times New Roman" panose="02020603050405020304" pitchFamily="18" charset="0"/>
            </a:endParaRPr>
          </a:p>
          <a:p>
            <a:endParaRPr lang="en-US" sz="1900" dirty="0"/>
          </a:p>
        </p:txBody>
      </p:sp>
      <p:pic>
        <p:nvPicPr>
          <p:cNvPr id="5" name="Picture 4">
            <a:extLst>
              <a:ext uri="{FF2B5EF4-FFF2-40B4-BE49-F238E27FC236}">
                <a16:creationId xmlns:a16="http://schemas.microsoft.com/office/drawing/2014/main" id="{F970072A-5776-4515-AD06-3D2E3B5C7050}"/>
              </a:ext>
            </a:extLst>
          </p:cNvPr>
          <p:cNvPicPr>
            <a:picLocks noChangeAspect="1"/>
          </p:cNvPicPr>
          <p:nvPr/>
        </p:nvPicPr>
        <p:blipFill rotWithShape="1">
          <a:blip r:embed="rId4"/>
          <a:srcRect t="318" r="2" b="24569"/>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1" y="753228"/>
            <a:ext cx="5041629" cy="1080938"/>
          </a:xfrm>
        </p:spPr>
        <p:txBody>
          <a:bodyPr>
            <a:normAutofit/>
          </a:bodyPr>
          <a:lstStyle/>
          <a:p>
            <a:pPr>
              <a:spcBef>
                <a:spcPts val="0"/>
              </a:spcBef>
            </a:pPr>
            <a:br>
              <a:rPr lang="en-US" sz="2300" dirty="0">
                <a:latin typeface="Times New Roman" panose="02020603050405020304" pitchFamily="18" charset="0"/>
                <a:ea typeface="SimSun" panose="02010600030101010101" pitchFamily="2" charset="-122"/>
              </a:rPr>
            </a:br>
            <a:r>
              <a:rPr lang="en-US" sz="2300" b="1" dirty="0">
                <a:latin typeface="+mn-lt"/>
                <a:ea typeface="SimSun" panose="02010600030101010101" pitchFamily="2" charset="-122"/>
              </a:rPr>
              <a:t>3. Leaders Are Young at Heart </a:t>
            </a:r>
            <a:br>
              <a:rPr lang="en-US" sz="2300" b="1" dirty="0">
                <a:latin typeface="+mn-lt"/>
                <a:ea typeface="SimSun" panose="02010600030101010101" pitchFamily="2" charset="-122"/>
              </a:rPr>
            </a:br>
            <a:endParaRPr lang="en-US" sz="2300" b="1" dirty="0">
              <a:latin typeface="+mn-lt"/>
            </a:endParaRP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857472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355941" y="2231954"/>
            <a:ext cx="5627549" cy="4389775"/>
          </a:xfrm>
        </p:spPr>
        <p:txBody>
          <a:bodyPr>
            <a:normAutofit fontScale="47500" lnSpcReduction="20000"/>
          </a:bodyPr>
          <a:lstStyle/>
          <a:p>
            <a:pPr marL="0" marR="0" indent="0">
              <a:spcBef>
                <a:spcPts val="0"/>
              </a:spcBef>
              <a:spcAft>
                <a:spcPts val="0"/>
              </a:spcAft>
              <a:buNone/>
            </a:pPr>
            <a:r>
              <a:rPr lang="en-US" sz="4600" dirty="0">
                <a:effectLst/>
                <a:latin typeface="Tahoma" panose="020B0604030504040204" pitchFamily="34" charset="0"/>
                <a:ea typeface="Tahoma" panose="020B0604030504040204" pitchFamily="34" charset="0"/>
                <a:cs typeface="Tahoma" panose="020B0604030504040204" pitchFamily="34" charset="0"/>
              </a:rPr>
              <a:t>Rather than listening to young people attentively, “all too often, there is a tendency to provide prepackaged answers and ready-made solutions, without allowing their real questions to emerge and facing the challenges they pose</a:t>
            </a:r>
            <a:r>
              <a:rPr lang="en-US" sz="4600" dirty="0">
                <a:latin typeface="Tahoma" panose="020B0604030504040204" pitchFamily="34" charset="0"/>
                <a:ea typeface="Tahoma" panose="020B0604030504040204" pitchFamily="34" charset="0"/>
                <a:cs typeface="Tahoma" panose="020B0604030504040204" pitchFamily="34" charset="0"/>
              </a:rPr>
              <a:t>.”</a:t>
            </a:r>
            <a:r>
              <a:rPr lang="en-US" sz="4600" dirty="0">
                <a:effectLst/>
                <a:latin typeface="Tahoma" panose="020B0604030504040204" pitchFamily="34" charset="0"/>
                <a:ea typeface="Tahoma" panose="020B0604030504040204" pitchFamily="34" charset="0"/>
                <a:cs typeface="Tahoma" panose="020B0604030504040204" pitchFamily="34" charset="0"/>
              </a:rPr>
              <a:t> </a:t>
            </a:r>
          </a:p>
          <a:p>
            <a:pPr marL="0" marR="0" indent="0">
              <a:spcBef>
                <a:spcPts val="0"/>
              </a:spcBef>
              <a:spcAft>
                <a:spcPts val="0"/>
              </a:spcAft>
              <a:buNone/>
            </a:pPr>
            <a:endParaRPr lang="en-US" sz="46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4600" dirty="0">
                <a:effectLst/>
                <a:latin typeface="Tahoma" panose="020B0604030504040204" pitchFamily="34" charset="0"/>
                <a:ea typeface="Tahoma" panose="020B0604030504040204" pitchFamily="34" charset="0"/>
                <a:cs typeface="Tahoma" panose="020B0604030504040204" pitchFamily="34" charset="0"/>
              </a:rPr>
              <a:t>Yet once the Church sets aside narrow preconceptions and listens carefully to the young, this empathy enriches her, for “it allows young people to make their own contribution to the community, helping it to appreciate new sensitivities and to consider new questions</a:t>
            </a:r>
            <a:r>
              <a:rPr lang="en-US" sz="4600" dirty="0">
                <a:latin typeface="Tahoma" panose="020B0604030504040204" pitchFamily="34" charset="0"/>
                <a:ea typeface="Tahoma" panose="020B0604030504040204" pitchFamily="34" charset="0"/>
                <a:cs typeface="Tahoma" panose="020B0604030504040204" pitchFamily="34" charset="0"/>
              </a:rPr>
              <a:t>.”</a:t>
            </a:r>
            <a:endParaRPr lang="en-US" sz="46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1700" dirty="0">
              <a:effectLst/>
              <a:latin typeface="Times New Roman" panose="02020603050405020304" pitchFamily="18" charset="0"/>
              <a:ea typeface="SimSun" panose="02010600030101010101" pitchFamily="2" charset="-122"/>
            </a:endParaRPr>
          </a:p>
          <a:p>
            <a:pPr marL="0" indent="0">
              <a:buNone/>
            </a:pPr>
            <a:r>
              <a:rPr lang="en-US" sz="1700" i="1" dirty="0">
                <a:latin typeface="Calibri" panose="020F0502020204030204" pitchFamily="34" charset="0"/>
                <a:ea typeface="SimSun" panose="02010600030101010101" pitchFamily="2" charset="-122"/>
              </a:rPr>
              <a:t>Christus Vivit </a:t>
            </a:r>
            <a:r>
              <a:rPr lang="en-US" sz="1700" dirty="0">
                <a:latin typeface="Calibri" panose="020F0502020204030204" pitchFamily="34" charset="0"/>
                <a:ea typeface="SimSun" panose="02010600030101010101" pitchFamily="2" charset="-122"/>
              </a:rPr>
              <a:t># 65</a:t>
            </a:r>
            <a:endParaRPr lang="en-US" sz="1700" dirty="0">
              <a:effectLst/>
              <a:latin typeface="Times New Roman" panose="02020603050405020304" pitchFamily="18" charset="0"/>
              <a:ea typeface="SimSun" panose="02010600030101010101" pitchFamily="2" charset="-122"/>
            </a:endParaRPr>
          </a:p>
          <a:p>
            <a:pPr marL="0" marR="0" indent="0">
              <a:buNone/>
            </a:pPr>
            <a:endParaRPr lang="en-US" sz="1700" dirty="0">
              <a:effectLst/>
              <a:latin typeface="Times New Roman" panose="02020603050405020304" pitchFamily="18" charset="0"/>
              <a:ea typeface="Times New Roman" panose="02020603050405020304" pitchFamily="18" charset="0"/>
            </a:endParaRPr>
          </a:p>
          <a:p>
            <a:endParaRPr lang="en-US" sz="1700" dirty="0"/>
          </a:p>
        </p:txBody>
      </p:sp>
      <p:pic>
        <p:nvPicPr>
          <p:cNvPr id="4" name="Picture 3">
            <a:extLst>
              <a:ext uri="{FF2B5EF4-FFF2-40B4-BE49-F238E27FC236}">
                <a16:creationId xmlns:a16="http://schemas.microsoft.com/office/drawing/2014/main" id="{FE96B14E-FEA6-46C9-8A46-BFDAFA22F78E}"/>
              </a:ext>
            </a:extLst>
          </p:cNvPr>
          <p:cNvPicPr>
            <a:picLocks noChangeAspect="1"/>
          </p:cNvPicPr>
          <p:nvPr/>
        </p:nvPicPr>
        <p:blipFill rotWithShape="1">
          <a:blip r:embed="rId4"/>
          <a:srcRect l="15244" r="24994" b="-1"/>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1" y="753228"/>
            <a:ext cx="5481139" cy="1080938"/>
          </a:xfrm>
        </p:spPr>
        <p:txBody>
          <a:bodyPr>
            <a:normAutofit fontScale="90000"/>
          </a:bodyPr>
          <a:lstStyle/>
          <a:p>
            <a:pPr>
              <a:spcBef>
                <a:spcPts val="0"/>
              </a:spcBef>
            </a:pPr>
            <a:br>
              <a:rPr lang="en-US" sz="1700" b="1" dirty="0">
                <a:latin typeface="Times New Roman" panose="02020603050405020304" pitchFamily="18" charset="0"/>
                <a:ea typeface="SimSun" panose="02010600030101010101" pitchFamily="2" charset="-122"/>
              </a:rPr>
            </a:br>
            <a:r>
              <a:rPr lang="en-US" sz="2400" b="1" dirty="0">
                <a:latin typeface="+mn-lt"/>
                <a:ea typeface="SimSun" panose="02010600030101010101" pitchFamily="2" charset="-122"/>
              </a:rPr>
              <a:t>4. Leaders Take Young People Seriously, Listen to Them and Stay Close                          to Their Concerns</a:t>
            </a:r>
            <a:br>
              <a:rPr lang="en-US" sz="1700" dirty="0">
                <a:latin typeface="Calibri" panose="020F0502020204030204" pitchFamily="34" charset="0"/>
                <a:ea typeface="SimSun" panose="02010600030101010101" pitchFamily="2" charset="-122"/>
              </a:rPr>
            </a:br>
            <a:endParaRPr lang="en-US" sz="1700" dirty="0"/>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0155929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625965" y="2289068"/>
            <a:ext cx="5216375" cy="4191512"/>
          </a:xfrm>
        </p:spPr>
        <p:txBody>
          <a:bodyPr>
            <a:normAutofit fontScale="70000" lnSpcReduction="20000"/>
          </a:bodyPr>
          <a:lstStyle/>
          <a:p>
            <a:pPr marL="0" marR="0" indent="0">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Youth Ministry has to be synodal</a:t>
            </a:r>
            <a:r>
              <a:rPr lang="en-US" sz="3200" dirty="0">
                <a:effectLst/>
                <a:latin typeface="Tahoma" panose="020B0604030504040204" pitchFamily="34" charset="0"/>
                <a:ea typeface="Tahoma" panose="020B0604030504040204" pitchFamily="34" charset="0"/>
                <a:cs typeface="Tahoma" panose="020B0604030504040204" pitchFamily="34" charset="0"/>
              </a:rPr>
              <a:t>;</a:t>
            </a:r>
          </a:p>
          <a:p>
            <a:pPr marL="0" marR="0" indent="0">
              <a:spcBef>
                <a:spcPts val="0"/>
              </a:spcBef>
              <a:spcAft>
                <a:spcPts val="0"/>
              </a:spcAft>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it should involve a “journeying together” that values the charisms that the Spirit bestows in accordance with the vocation and role of each of the Church’s members, through a process of                   co-responsibility... </a:t>
            </a:r>
          </a:p>
          <a:p>
            <a:pPr marL="0" marR="0" indent="0">
              <a:spcBef>
                <a:spcPts val="0"/>
              </a:spcBef>
              <a:spcAft>
                <a:spcPts val="0"/>
              </a:spcAft>
              <a:buNone/>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Motivated by this spirit, </a:t>
            </a:r>
            <a:r>
              <a:rPr lang="en-US" sz="3200" b="1" dirty="0">
                <a:effectLst/>
                <a:latin typeface="Tahoma" panose="020B0604030504040204" pitchFamily="34" charset="0"/>
                <a:ea typeface="Tahoma" panose="020B0604030504040204" pitchFamily="34" charset="0"/>
                <a:cs typeface="Tahoma" panose="020B0604030504040204" pitchFamily="34" charset="0"/>
              </a:rPr>
              <a:t>we can move towards a participatory and                   co-responsible Church</a:t>
            </a:r>
            <a:r>
              <a:rPr lang="en-US" sz="3200" dirty="0">
                <a:effectLst/>
                <a:latin typeface="Tahoma" panose="020B0604030504040204" pitchFamily="34" charset="0"/>
                <a:ea typeface="Tahoma" panose="020B0604030504040204" pitchFamily="34" charset="0"/>
                <a:cs typeface="Tahoma" panose="020B0604030504040204" pitchFamily="34" charset="0"/>
              </a:rPr>
              <a:t>,                             one capable of appreciating its own rich variety, gratefully accepting the contributions of the lay faithful…</a:t>
            </a:r>
          </a:p>
          <a:p>
            <a:pPr marL="0" marR="0" indent="0">
              <a:spcBef>
                <a:spcPts val="0"/>
              </a:spcBef>
              <a:spcAft>
                <a:spcPts val="0"/>
              </a:spcAft>
              <a:buNone/>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i="1" dirty="0">
                <a:latin typeface="Calibri" panose="020F0502020204030204" pitchFamily="34" charset="0"/>
                <a:ea typeface="SimSun" panose="02010600030101010101" pitchFamily="2" charset="-122"/>
              </a:rPr>
              <a:t>Christus Vivit </a:t>
            </a:r>
            <a:r>
              <a:rPr lang="en-US" sz="2000" dirty="0">
                <a:latin typeface="Calibri" panose="020F0502020204030204" pitchFamily="34" charset="0"/>
                <a:ea typeface="SimSun" panose="02010600030101010101" pitchFamily="2" charset="-122"/>
              </a:rPr>
              <a:t># 206</a:t>
            </a:r>
            <a:endParaRPr lang="en-US" sz="2000" dirty="0">
              <a:effectLst/>
              <a:latin typeface="Times New Roman" panose="02020603050405020304" pitchFamily="18" charset="0"/>
              <a:ea typeface="Times New Roman" panose="02020603050405020304" pitchFamily="18" charset="0"/>
            </a:endParaRPr>
          </a:p>
          <a:p>
            <a:endParaRPr lang="en-US" sz="2000" dirty="0"/>
          </a:p>
        </p:txBody>
      </p:sp>
      <p:pic>
        <p:nvPicPr>
          <p:cNvPr id="4" name="Picture 3">
            <a:extLst>
              <a:ext uri="{FF2B5EF4-FFF2-40B4-BE49-F238E27FC236}">
                <a16:creationId xmlns:a16="http://schemas.microsoft.com/office/drawing/2014/main" id="{3EDEE568-8B7E-44B4-929A-DADBFAFB40B4}"/>
              </a:ext>
            </a:extLst>
          </p:cNvPr>
          <p:cNvPicPr>
            <a:picLocks noChangeAspect="1"/>
          </p:cNvPicPr>
          <p:nvPr/>
        </p:nvPicPr>
        <p:blipFill rotWithShape="1">
          <a:blip r:embed="rId4"/>
          <a:srcRect t="17162" r="2" b="7725"/>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2" y="753227"/>
            <a:ext cx="5041628" cy="1329489"/>
          </a:xfrm>
        </p:spPr>
        <p:txBody>
          <a:bodyPr>
            <a:normAutofit fontScale="90000"/>
          </a:bodyPr>
          <a:lstStyle/>
          <a:p>
            <a:pPr>
              <a:spcBef>
                <a:spcPts val="0"/>
              </a:spcBef>
            </a:pPr>
            <a:br>
              <a:rPr lang="en-US" sz="1400" dirty="0">
                <a:latin typeface="Times New Roman" panose="02020603050405020304" pitchFamily="18" charset="0"/>
                <a:ea typeface="SimSun" panose="02010600030101010101" pitchFamily="2" charset="-122"/>
              </a:rPr>
            </a:br>
            <a:r>
              <a:rPr lang="en-US" sz="2400" b="1" dirty="0">
                <a:latin typeface="+mn-lt"/>
                <a:ea typeface="SimSun" panose="02010600030101010101" pitchFamily="2" charset="-122"/>
              </a:rPr>
              <a:t>5. Leaders are Collaborative to Provide Ministry That is Synodal</a:t>
            </a:r>
            <a:br>
              <a:rPr lang="en-US" sz="2400" b="1" dirty="0">
                <a:latin typeface="+mn-lt"/>
                <a:ea typeface="SimSun" panose="02010600030101010101" pitchFamily="2" charset="-122"/>
              </a:rPr>
            </a:br>
            <a:br>
              <a:rPr lang="en-US" sz="2400" b="1" dirty="0">
                <a:latin typeface="+mn-lt"/>
                <a:ea typeface="SimSun" panose="02010600030101010101" pitchFamily="2" charset="-122"/>
              </a:rPr>
            </a:br>
            <a:endParaRPr lang="en-US" sz="2400" b="1" dirty="0">
              <a:latin typeface="+mn-lt"/>
            </a:endParaRP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607326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208655" y="2336872"/>
            <a:ext cx="5887344" cy="4008695"/>
          </a:xfrm>
        </p:spPr>
        <p:txBody>
          <a:bodyPr>
            <a:normAutofit fontScale="62500" lnSpcReduction="20000"/>
          </a:bodyPr>
          <a:lstStyle/>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The young make us see the need for new styles and new strategies. For example, while adults often worry about having everything properly planned, with regular meetings and fixed times, most young people today have little interest                    in this kind of pastoral approach.</a:t>
            </a:r>
          </a:p>
          <a:p>
            <a:pPr marL="0" marR="0" indent="0" algn="ctr">
              <a:spcBef>
                <a:spcPts val="0"/>
              </a:spcBef>
              <a:spcAft>
                <a:spcPts val="0"/>
              </a:spcAft>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Youth ministry needs to become                       more flexible: </a:t>
            </a:r>
          </a:p>
          <a:p>
            <a:pPr marL="0" marR="0" indent="0">
              <a:spcBef>
                <a:spcPts val="0"/>
              </a:spcBef>
              <a:spcAft>
                <a:spcPts val="0"/>
              </a:spcAft>
              <a:buNone/>
            </a:pPr>
            <a:endParaRPr lang="en-US" sz="3200" b="1"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inviting young people to events or occasions that provide an opportunity not only for learning,            but also for conversing, celebrating, singing, listening to real stories, and experiencing a shared encounter with the living God. </a:t>
            </a:r>
          </a:p>
          <a:p>
            <a:pPr marL="0" indent="0">
              <a:buNone/>
            </a:pPr>
            <a:r>
              <a:rPr lang="en-US" sz="1700" i="1" dirty="0">
                <a:latin typeface="Calibri" panose="020F0502020204030204" pitchFamily="34" charset="0"/>
                <a:ea typeface="SimSun" panose="02010600030101010101" pitchFamily="2" charset="-122"/>
              </a:rPr>
              <a:t>Christus Vivit </a:t>
            </a:r>
            <a:r>
              <a:rPr lang="en-US" sz="1700" dirty="0">
                <a:latin typeface="Calibri" panose="020F0502020204030204" pitchFamily="34" charset="0"/>
                <a:ea typeface="SimSun" panose="02010600030101010101" pitchFamily="2" charset="-122"/>
              </a:rPr>
              <a:t># 204</a:t>
            </a:r>
            <a:endParaRPr lang="en-US" sz="1700" dirty="0">
              <a:effectLst/>
              <a:latin typeface="Times New Roman" panose="02020603050405020304" pitchFamily="18" charset="0"/>
              <a:ea typeface="SimSun" panose="02010600030101010101" pitchFamily="2" charset="-122"/>
            </a:endParaRPr>
          </a:p>
          <a:p>
            <a:pPr marL="0" marR="0" indent="0">
              <a:buNone/>
            </a:pPr>
            <a:endParaRPr lang="en-US" sz="1700" dirty="0">
              <a:effectLst/>
              <a:latin typeface="Times New Roman" panose="02020603050405020304" pitchFamily="18" charset="0"/>
              <a:ea typeface="Times New Roman" panose="02020603050405020304" pitchFamily="18" charset="0"/>
            </a:endParaRPr>
          </a:p>
          <a:p>
            <a:endParaRPr lang="en-US" sz="1700" dirty="0"/>
          </a:p>
        </p:txBody>
      </p:sp>
      <p:pic>
        <p:nvPicPr>
          <p:cNvPr id="4" name="Picture 3">
            <a:extLst>
              <a:ext uri="{FF2B5EF4-FFF2-40B4-BE49-F238E27FC236}">
                <a16:creationId xmlns:a16="http://schemas.microsoft.com/office/drawing/2014/main" id="{8E1E8AE6-8349-415F-AE6A-B8CCDE614742}"/>
              </a:ext>
            </a:extLst>
          </p:cNvPr>
          <p:cNvPicPr>
            <a:picLocks noChangeAspect="1"/>
          </p:cNvPicPr>
          <p:nvPr/>
        </p:nvPicPr>
        <p:blipFill rotWithShape="1">
          <a:blip r:embed="rId4"/>
          <a:srcRect r="2" b="24887"/>
          <a:stretch/>
        </p:blipFill>
        <p:spPr>
          <a:xfrm>
            <a:off x="6096000" y="10"/>
            <a:ext cx="6092823" cy="6856310"/>
          </a:xfrm>
          <a:prstGeom prst="rect">
            <a:avLst/>
          </a:prstGeom>
          <a:ln>
            <a:noFill/>
          </a:ln>
          <a:effectLst/>
        </p:spPr>
      </p:pic>
      <p:sp>
        <p:nvSpPr>
          <p:cNvPr id="13" name="Rectangle 12">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1" y="753228"/>
            <a:ext cx="5041629" cy="1080938"/>
          </a:xfrm>
        </p:spPr>
        <p:txBody>
          <a:bodyPr>
            <a:normAutofit fontScale="90000"/>
          </a:bodyPr>
          <a:lstStyle/>
          <a:p>
            <a:pPr marR="0" lvl="0">
              <a:spcBef>
                <a:spcPts val="0"/>
              </a:spcBef>
              <a:spcAft>
                <a:spcPts val="0"/>
              </a:spcAft>
              <a:tabLst>
                <a:tab pos="457200" algn="l"/>
              </a:tabLst>
            </a:pPr>
            <a:br>
              <a:rPr lang="en-US" sz="1700" dirty="0">
                <a:latin typeface="Times New Roman" panose="02020603050405020304" pitchFamily="18" charset="0"/>
                <a:ea typeface="SimSun" panose="02010600030101010101" pitchFamily="2" charset="-122"/>
              </a:rPr>
            </a:br>
            <a:br>
              <a:rPr lang="en-US" sz="1700" dirty="0">
                <a:latin typeface="Times New Roman" panose="02020603050405020304" pitchFamily="18" charset="0"/>
                <a:ea typeface="SimSun" panose="02010600030101010101" pitchFamily="2" charset="-122"/>
              </a:rPr>
            </a:br>
            <a:r>
              <a:rPr lang="en-US" sz="3100" b="1" dirty="0">
                <a:latin typeface="+mn-lt"/>
                <a:ea typeface="SimSun" panose="02010600030101010101" pitchFamily="2" charset="-122"/>
              </a:rPr>
              <a:t>6. Leaders Are Flexible</a:t>
            </a:r>
            <a:br>
              <a:rPr lang="en-US" sz="3100" b="1" dirty="0">
                <a:latin typeface="+mn-lt"/>
                <a:ea typeface="SimSun" panose="02010600030101010101" pitchFamily="2" charset="-122"/>
              </a:rPr>
            </a:br>
            <a:endParaRPr lang="en-US" sz="3100" b="1" dirty="0">
              <a:latin typeface="+mn-lt"/>
            </a:endParaRPr>
          </a:p>
        </p:txBody>
      </p:sp>
      <p:pic>
        <p:nvPicPr>
          <p:cNvPr id="15" name="Picture 14">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717519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680322" y="2336873"/>
            <a:ext cx="5041628" cy="3599316"/>
          </a:xfrm>
        </p:spPr>
        <p:txBody>
          <a:bodyPr>
            <a:normAutofit fontScale="70000" lnSpcReduction="20000"/>
          </a:bodyPr>
          <a:lstStyle/>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This involves growing in a relationship with the Father, in awareness of being part of a family and a people,                    and in openness to being filled with the Holy Spirit and led to carry out the mission God gives them, their personal vocation. </a:t>
            </a:r>
          </a:p>
          <a:p>
            <a:pPr marL="0" marR="0" indent="0">
              <a:spcBef>
                <a:spcPts val="0"/>
              </a:spcBef>
              <a:spcAft>
                <a:spcPts val="0"/>
              </a:spcAft>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…Rather, we need projects that can strengthen them, accompany them and impel them to encounter others, to engage in generous service,             in mission.</a:t>
            </a:r>
          </a:p>
          <a:p>
            <a:pPr marL="0" marR="0" indent="0">
              <a:spcBef>
                <a:spcPts val="0"/>
              </a:spcBef>
              <a:spcAft>
                <a:spcPts val="0"/>
              </a:spcAft>
              <a:buNone/>
            </a:pPr>
            <a:endParaRPr lang="en-US" sz="1700" dirty="0">
              <a:effectLst/>
              <a:latin typeface="Times New Roman" panose="02020603050405020304" pitchFamily="18" charset="0"/>
              <a:ea typeface="SimSun" panose="02010600030101010101" pitchFamily="2" charset="-122"/>
            </a:endParaRPr>
          </a:p>
          <a:p>
            <a:pPr marL="0" indent="0">
              <a:buNone/>
            </a:pPr>
            <a:r>
              <a:rPr lang="en-US" sz="1700" i="1" dirty="0">
                <a:latin typeface="Calibri" panose="020F0502020204030204" pitchFamily="34" charset="0"/>
                <a:ea typeface="SimSun" panose="02010600030101010101" pitchFamily="2" charset="-122"/>
              </a:rPr>
              <a:t>Christus Vivit </a:t>
            </a:r>
            <a:r>
              <a:rPr lang="en-US" sz="1700" dirty="0">
                <a:latin typeface="Calibri" panose="020F0502020204030204" pitchFamily="34" charset="0"/>
                <a:ea typeface="SimSun" panose="02010600030101010101" pitchFamily="2" charset="-122"/>
              </a:rPr>
              <a:t># 30</a:t>
            </a:r>
            <a:endParaRPr lang="en-US" sz="1700" dirty="0">
              <a:effectLst/>
              <a:latin typeface="Times New Roman" panose="02020603050405020304" pitchFamily="18" charset="0"/>
              <a:ea typeface="SimSun" panose="02010600030101010101" pitchFamily="2" charset="-122"/>
            </a:endParaRPr>
          </a:p>
          <a:p>
            <a:pPr marL="0" marR="0" indent="0">
              <a:buNone/>
            </a:pPr>
            <a:endParaRPr lang="en-US" sz="1700" dirty="0">
              <a:effectLst/>
              <a:latin typeface="Times New Roman" panose="02020603050405020304" pitchFamily="18" charset="0"/>
              <a:ea typeface="Times New Roman" panose="02020603050405020304" pitchFamily="18" charset="0"/>
            </a:endParaRPr>
          </a:p>
          <a:p>
            <a:endParaRPr lang="en-US" sz="1700" dirty="0"/>
          </a:p>
        </p:txBody>
      </p:sp>
      <p:pic>
        <p:nvPicPr>
          <p:cNvPr id="5" name="Picture 4">
            <a:extLst>
              <a:ext uri="{FF2B5EF4-FFF2-40B4-BE49-F238E27FC236}">
                <a16:creationId xmlns:a16="http://schemas.microsoft.com/office/drawing/2014/main" id="{EF01ECBD-2E80-424C-ACB3-D6A396A7CFEB}"/>
              </a:ext>
            </a:extLst>
          </p:cNvPr>
          <p:cNvPicPr>
            <a:picLocks noChangeAspect="1"/>
          </p:cNvPicPr>
          <p:nvPr/>
        </p:nvPicPr>
        <p:blipFill rotWithShape="1">
          <a:blip r:embed="rId4"/>
          <a:srcRect l="32634" r="8049"/>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1" y="753228"/>
            <a:ext cx="5041629" cy="1080938"/>
          </a:xfrm>
        </p:spPr>
        <p:txBody>
          <a:bodyPr>
            <a:normAutofit fontScale="90000"/>
          </a:bodyPr>
          <a:lstStyle/>
          <a:p>
            <a:pPr>
              <a:spcBef>
                <a:spcPts val="0"/>
              </a:spcBef>
            </a:pPr>
            <a:br>
              <a:rPr lang="en-US" sz="1400" dirty="0">
                <a:latin typeface="Times New Roman" panose="02020603050405020304" pitchFamily="18" charset="0"/>
                <a:ea typeface="SimSun" panose="02010600030101010101" pitchFamily="2" charset="-122"/>
              </a:rPr>
            </a:br>
            <a:r>
              <a:rPr lang="en-US" sz="2700" b="1" dirty="0">
                <a:latin typeface="+mn-lt"/>
                <a:ea typeface="SimSun" panose="02010600030101010101" pitchFamily="2" charset="-122"/>
              </a:rPr>
              <a:t>7. Leaders Empower               Young People for Mission </a:t>
            </a:r>
            <a:br>
              <a:rPr lang="en-US" sz="1400" dirty="0">
                <a:latin typeface="Calibri" panose="020F0502020204030204" pitchFamily="34" charset="0"/>
                <a:ea typeface="SimSun" panose="02010600030101010101" pitchFamily="2" charset="-122"/>
              </a:rPr>
            </a:br>
            <a:br>
              <a:rPr lang="en-US" sz="1400" dirty="0">
                <a:latin typeface="Times New Roman" panose="02020603050405020304" pitchFamily="18" charset="0"/>
                <a:ea typeface="SimSun" panose="02010600030101010101" pitchFamily="2" charset="-122"/>
              </a:rPr>
            </a:br>
            <a:endParaRPr lang="en-US" sz="1400"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749268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6" name="Rectangle 25">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305217" y="2113872"/>
            <a:ext cx="5416733" cy="4477171"/>
          </a:xfrm>
        </p:spPr>
        <p:txBody>
          <a:bodyPr>
            <a:normAutofit fontScale="77500" lnSpcReduction="20000"/>
          </a:bodyPr>
          <a:lstStyle/>
          <a:p>
            <a:pPr marL="45720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a:t>
            </a:r>
            <a:r>
              <a:rPr lang="en-US" sz="3200" b="1" dirty="0">
                <a:effectLst/>
                <a:latin typeface="Tahoma" panose="020B0604030504040204" pitchFamily="34" charset="0"/>
                <a:ea typeface="Tahoma" panose="020B0604030504040204" pitchFamily="34" charset="0"/>
                <a:cs typeface="Tahoma" panose="020B0604030504040204" pitchFamily="34" charset="0"/>
              </a:rPr>
              <a:t>many young people get bored; they lose the fire of their encounter with Christ and the joy of following him</a:t>
            </a:r>
            <a:r>
              <a:rPr lang="en-US" sz="3200" dirty="0">
                <a:effectLst/>
                <a:latin typeface="Tahoma" panose="020B0604030504040204" pitchFamily="34" charset="0"/>
                <a:ea typeface="Tahoma" panose="020B0604030504040204" pitchFamily="34" charset="0"/>
                <a:cs typeface="Tahoma" panose="020B0604030504040204" pitchFamily="34" charset="0"/>
              </a:rPr>
              <a:t>;</a:t>
            </a:r>
          </a:p>
          <a:p>
            <a:pPr marL="45720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many give up and others become downcast or negative.</a:t>
            </a:r>
          </a:p>
          <a:p>
            <a:pPr marL="457200" marR="0" indent="0">
              <a:spcBef>
                <a:spcPts val="0"/>
              </a:spcBef>
              <a:spcAft>
                <a:spcPts val="0"/>
              </a:spcAft>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45720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Rather than being too concerned with communicating a great deal of doctrine, let us first try to awaken and consolidate the great experiences that sustain the Christian life. </a:t>
            </a:r>
          </a:p>
          <a:p>
            <a:pPr marL="0" marR="0" indent="0">
              <a:spcBef>
                <a:spcPts val="0"/>
              </a:spcBef>
              <a:spcAft>
                <a:spcPts val="0"/>
              </a:spcAft>
              <a:buNone/>
            </a:pPr>
            <a:endParaRPr lang="en-US" sz="2000" dirty="0">
              <a:effectLst/>
              <a:latin typeface="Times New Roman" panose="02020603050405020304" pitchFamily="18" charset="0"/>
              <a:ea typeface="SimSun" panose="02010600030101010101" pitchFamily="2" charset="-122"/>
            </a:endParaRPr>
          </a:p>
          <a:p>
            <a:pPr marL="0" indent="0">
              <a:buNone/>
            </a:pPr>
            <a:r>
              <a:rPr lang="en-US" sz="2000" i="1" dirty="0">
                <a:latin typeface="Calibri" panose="020F0502020204030204" pitchFamily="34" charset="0"/>
                <a:ea typeface="SimSun" panose="02010600030101010101" pitchFamily="2" charset="-122"/>
              </a:rPr>
              <a:t>Christus Vivit </a:t>
            </a:r>
            <a:r>
              <a:rPr lang="en-US" sz="2000" dirty="0">
                <a:latin typeface="Calibri" panose="020F0502020204030204" pitchFamily="34" charset="0"/>
                <a:ea typeface="SimSun" panose="02010600030101010101" pitchFamily="2" charset="-122"/>
              </a:rPr>
              <a:t># 212</a:t>
            </a:r>
            <a:endParaRPr lang="en-US" sz="2000" dirty="0">
              <a:effectLst/>
              <a:latin typeface="Times New Roman" panose="02020603050405020304" pitchFamily="18" charset="0"/>
              <a:ea typeface="SimSun" panose="02010600030101010101" pitchFamily="2" charset="-122"/>
            </a:endParaRPr>
          </a:p>
          <a:p>
            <a:pPr marL="0" marR="0" indent="0">
              <a:buNone/>
            </a:pPr>
            <a:endParaRPr lang="en-US" sz="2000" dirty="0">
              <a:effectLst/>
              <a:latin typeface="Times New Roman" panose="02020603050405020304" pitchFamily="18" charset="0"/>
              <a:ea typeface="Times New Roman" panose="02020603050405020304" pitchFamily="18" charset="0"/>
            </a:endParaRPr>
          </a:p>
          <a:p>
            <a:endParaRPr lang="en-US" sz="2000" dirty="0"/>
          </a:p>
        </p:txBody>
      </p:sp>
      <p:pic>
        <p:nvPicPr>
          <p:cNvPr id="5" name="Picture 4">
            <a:extLst>
              <a:ext uri="{FF2B5EF4-FFF2-40B4-BE49-F238E27FC236}">
                <a16:creationId xmlns:a16="http://schemas.microsoft.com/office/drawing/2014/main" id="{4996A271-1653-4875-A0DF-6CE9473C7813}"/>
              </a:ext>
            </a:extLst>
          </p:cNvPr>
          <p:cNvPicPr>
            <a:picLocks noChangeAspect="1"/>
          </p:cNvPicPr>
          <p:nvPr/>
        </p:nvPicPr>
        <p:blipFill rotWithShape="1">
          <a:blip r:embed="rId4"/>
          <a:srcRect l="28836" t="-1498" r="11847" b="1498"/>
          <a:stretch/>
        </p:blipFill>
        <p:spPr>
          <a:xfrm>
            <a:off x="6001799" y="-104318"/>
            <a:ext cx="6187026" cy="6962317"/>
          </a:xfrm>
          <a:prstGeom prst="rect">
            <a:avLst/>
          </a:prstGeom>
          <a:ln>
            <a:noFill/>
          </a:ln>
          <a:effectLst/>
        </p:spPr>
      </p:pic>
      <p:sp>
        <p:nvSpPr>
          <p:cNvPr id="29" name="Rectangle 28">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257749" y="877578"/>
            <a:ext cx="5903711" cy="956587"/>
          </a:xfrm>
        </p:spPr>
        <p:txBody>
          <a:bodyPr>
            <a:normAutofit fontScale="90000"/>
          </a:bodyPr>
          <a:lstStyle/>
          <a:p>
            <a:pPr>
              <a:spcBef>
                <a:spcPts val="0"/>
              </a:spcBef>
            </a:pPr>
            <a:br>
              <a:rPr lang="en-US" sz="1700" dirty="0">
                <a:latin typeface="Times New Roman" panose="02020603050405020304" pitchFamily="18" charset="0"/>
                <a:ea typeface="SimSun" panose="02010600030101010101" pitchFamily="2" charset="-122"/>
              </a:rPr>
            </a:br>
            <a:r>
              <a:rPr lang="en-US" sz="2400" b="1" dirty="0">
                <a:latin typeface="+mn-lt"/>
                <a:ea typeface="SimSun" panose="02010600030101010101" pitchFamily="2" charset="-122"/>
              </a:rPr>
              <a:t>8. Leaders Awaken Young People                          to Encounter </a:t>
            </a:r>
            <a:br>
              <a:rPr lang="en-US" sz="2400" b="1" dirty="0">
                <a:latin typeface="+mn-lt"/>
                <a:ea typeface="SimSun" panose="02010600030101010101" pitchFamily="2" charset="-122"/>
              </a:rPr>
            </a:br>
            <a:br>
              <a:rPr lang="en-US" sz="2400" b="1" dirty="0">
                <a:latin typeface="+mn-lt"/>
                <a:ea typeface="SimSun" panose="02010600030101010101" pitchFamily="2" charset="-122"/>
              </a:rPr>
            </a:br>
            <a:endParaRPr lang="en-US" sz="2400" b="1" dirty="0">
              <a:latin typeface="+mn-lt"/>
            </a:endParaRPr>
          </a:p>
        </p:txBody>
      </p:sp>
      <p:pic>
        <p:nvPicPr>
          <p:cNvPr id="31" name="Picture 30">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1392911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A78B9D38-52E5-4EC4-8BB1-DCCA3F0EB5EB}"/>
              </a:ext>
            </a:extLst>
          </p:cNvPr>
          <p:cNvPicPr>
            <a:picLocks noChangeAspect="1"/>
          </p:cNvPicPr>
          <p:nvPr/>
        </p:nvPicPr>
        <p:blipFill rotWithShape="1">
          <a:blip r:embed="rId4"/>
          <a:srcRect l="9683" r="16786"/>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680322" y="753228"/>
            <a:ext cx="3679028" cy="1080938"/>
          </a:xfrm>
        </p:spPr>
        <p:txBody>
          <a:bodyPr>
            <a:normAutofit fontScale="90000"/>
          </a:bodyPr>
          <a:lstStyle/>
          <a:p>
            <a:pPr>
              <a:spcBef>
                <a:spcPts val="0"/>
              </a:spcBef>
            </a:pPr>
            <a:br>
              <a:rPr lang="en-US" sz="1800" dirty="0">
                <a:latin typeface="Times New Roman" panose="02020603050405020304" pitchFamily="18" charset="0"/>
                <a:ea typeface="SimSun" panose="02010600030101010101" pitchFamily="2" charset="-122"/>
              </a:rPr>
            </a:br>
            <a:r>
              <a:rPr lang="en-US" sz="2700" dirty="0">
                <a:latin typeface="+mn-lt"/>
                <a:ea typeface="SimSun" panose="02010600030101010101" pitchFamily="2" charset="-122"/>
              </a:rPr>
              <a:t>9. </a:t>
            </a:r>
            <a:r>
              <a:rPr lang="en-US" sz="2700" b="1" dirty="0">
                <a:latin typeface="+mn-lt"/>
                <a:ea typeface="SimSun" panose="02010600030101010101" pitchFamily="2" charset="-122"/>
              </a:rPr>
              <a:t>Leaders Engage the Parish to Make a Home For All Young People</a:t>
            </a:r>
            <a:br>
              <a:rPr lang="en-US" sz="1800" dirty="0">
                <a:latin typeface="Times New Roman" panose="02020603050405020304" pitchFamily="18" charset="0"/>
                <a:ea typeface="SimSun" panose="02010600030101010101" pitchFamily="2" charset="-122"/>
              </a:rPr>
            </a:br>
            <a:endParaRPr lang="en-US" sz="1800" dirty="0"/>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331393" y="2221562"/>
            <a:ext cx="4222196" cy="4326524"/>
          </a:xfrm>
        </p:spPr>
        <p:txBody>
          <a:bodyPr>
            <a:normAutofit fontScale="77500" lnSpcReduction="20000"/>
          </a:bodyPr>
          <a:lstStyle/>
          <a:p>
            <a:pPr marL="0" marR="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 (Young people) will be better integrated into (parish) communities                </a:t>
            </a:r>
            <a:r>
              <a:rPr lang="en-US" sz="3200" b="1" dirty="0">
                <a:effectLst/>
                <a:latin typeface="Tahoma" panose="020B0604030504040204" pitchFamily="34" charset="0"/>
                <a:ea typeface="Tahoma" panose="020B0604030504040204" pitchFamily="34" charset="0"/>
                <a:cs typeface="Tahoma" panose="020B0604030504040204" pitchFamily="34" charset="0"/>
              </a:rPr>
              <a:t>that are open,                      living their faith,                 eager to radiate Christ, joyful, free, fraternal, and committed.</a:t>
            </a:r>
          </a:p>
          <a:p>
            <a:pPr marL="0" marR="0" indent="0">
              <a:buNone/>
            </a:pPr>
            <a:r>
              <a:rPr lang="en-US" sz="3200" dirty="0">
                <a:effectLst/>
                <a:latin typeface="Tahoma" panose="020B0604030504040204" pitchFamily="34" charset="0"/>
                <a:ea typeface="Tahoma" panose="020B0604030504040204" pitchFamily="34" charset="0"/>
                <a:cs typeface="Tahoma" panose="020B0604030504040204" pitchFamily="34" charset="0"/>
              </a:rPr>
              <a:t>These communities can be settings where they feel that it is possible to cultivate precious relationships.</a:t>
            </a:r>
          </a:p>
          <a:p>
            <a:pPr marL="0" marR="0" indent="0">
              <a:spcBef>
                <a:spcPts val="0"/>
              </a:spcBef>
              <a:spcAft>
                <a:spcPts val="0"/>
              </a:spcAft>
              <a:buNone/>
            </a:pPr>
            <a:endParaRPr lang="en-US" sz="1600" dirty="0">
              <a:effectLst/>
              <a:latin typeface="Times New Roman" panose="02020603050405020304" pitchFamily="18" charset="0"/>
              <a:ea typeface="SimSun" panose="02010600030101010101" pitchFamily="2" charset="-122"/>
            </a:endParaRPr>
          </a:p>
          <a:p>
            <a:pPr marL="0" indent="0">
              <a:buNone/>
            </a:pPr>
            <a:r>
              <a:rPr lang="en-US" sz="1600" i="1" dirty="0">
                <a:latin typeface="Calibri" panose="020F0502020204030204" pitchFamily="34" charset="0"/>
                <a:ea typeface="SimSun" panose="02010600030101010101" pitchFamily="2" charset="-122"/>
              </a:rPr>
              <a:t>Christus Vivit </a:t>
            </a:r>
            <a:r>
              <a:rPr lang="en-US" sz="1600" dirty="0">
                <a:latin typeface="Calibri" panose="020F0502020204030204" pitchFamily="34" charset="0"/>
                <a:ea typeface="SimSun" panose="02010600030101010101" pitchFamily="2" charset="-122"/>
              </a:rPr>
              <a:t># 220</a:t>
            </a:r>
            <a:endParaRPr lang="en-US" sz="1600" dirty="0"/>
          </a:p>
        </p:txBody>
      </p:sp>
    </p:spTree>
    <p:extLst>
      <p:ext uri="{BB962C8B-B14F-4D97-AF65-F5344CB8AC3E}">
        <p14:creationId xmlns:p14="http://schemas.microsoft.com/office/powerpoint/2010/main" val="10239763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C3A94C25-EAA9-4D7F-B4FF-E8919BC14A26}"/>
              </a:ext>
            </a:extLst>
          </p:cNvPr>
          <p:cNvSpPr>
            <a:spLocks noGrp="1"/>
          </p:cNvSpPr>
          <p:nvPr>
            <p:ph idx="1"/>
          </p:nvPr>
        </p:nvSpPr>
        <p:spPr>
          <a:xfrm>
            <a:off x="472541" y="2346690"/>
            <a:ext cx="5437305" cy="4256627"/>
          </a:xfrm>
        </p:spPr>
        <p:txBody>
          <a:bodyPr>
            <a:normAutofit fontScale="85000" lnSpcReduction="10000"/>
          </a:bodyPr>
          <a:lstStyle/>
          <a:p>
            <a:pPr marL="0" marR="0" lvl="0" indent="0">
              <a:spcBef>
                <a:spcPts val="0"/>
              </a:spcBef>
              <a:spcAft>
                <a:spcPts val="0"/>
              </a:spcAft>
              <a:buNone/>
              <a:tabLst>
                <a:tab pos="457200" algn="l"/>
              </a:tabLst>
            </a:pPr>
            <a:r>
              <a:rPr lang="en-US" sz="3200" dirty="0">
                <a:effectLst/>
                <a:latin typeface="Tahoma" panose="020B0604030504040204" pitchFamily="34" charset="0"/>
                <a:ea typeface="Tahoma" panose="020B0604030504040204" pitchFamily="34" charset="0"/>
                <a:cs typeface="Tahoma" panose="020B0604030504040204" pitchFamily="34" charset="0"/>
              </a:rPr>
              <a:t>The Synod insisted that “the </a:t>
            </a:r>
            <a:r>
              <a:rPr lang="en-US" sz="3200" b="1" dirty="0">
                <a:effectLst/>
                <a:latin typeface="Tahoma" panose="020B0604030504040204" pitchFamily="34" charset="0"/>
                <a:ea typeface="Tahoma" panose="020B0604030504040204" pitchFamily="34" charset="0"/>
                <a:cs typeface="Tahoma" panose="020B0604030504040204" pitchFamily="34" charset="0"/>
              </a:rPr>
              <a:t>family continues to be the principal point of reference</a:t>
            </a:r>
            <a:r>
              <a:rPr lang="en-US" sz="3200" dirty="0">
                <a:effectLst/>
                <a:latin typeface="Tahoma" panose="020B0604030504040204" pitchFamily="34" charset="0"/>
                <a:ea typeface="Tahoma" panose="020B0604030504040204" pitchFamily="34" charset="0"/>
                <a:cs typeface="Tahoma" panose="020B0604030504040204" pitchFamily="34" charset="0"/>
              </a:rPr>
              <a:t>  for young people. </a:t>
            </a:r>
          </a:p>
          <a:p>
            <a:pPr marL="0" marR="0" lvl="0" indent="0">
              <a:spcBef>
                <a:spcPts val="0"/>
              </a:spcBef>
              <a:spcAft>
                <a:spcPts val="0"/>
              </a:spcAft>
              <a:buNone/>
              <a:tabLst>
                <a:tab pos="457200" algn="l"/>
              </a:tabLst>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marR="0" lvl="0" indent="0">
              <a:spcBef>
                <a:spcPts val="0"/>
              </a:spcBef>
              <a:spcAft>
                <a:spcPts val="0"/>
              </a:spcAft>
              <a:buNone/>
              <a:tabLst>
                <a:tab pos="457200" algn="l"/>
              </a:tabLst>
            </a:pPr>
            <a:r>
              <a:rPr lang="en-US" sz="3200" dirty="0">
                <a:effectLst/>
                <a:latin typeface="Tahoma" panose="020B0604030504040204" pitchFamily="34" charset="0"/>
                <a:ea typeface="Tahoma" panose="020B0604030504040204" pitchFamily="34" charset="0"/>
                <a:cs typeface="Tahoma" panose="020B0604030504040204" pitchFamily="34" charset="0"/>
              </a:rPr>
              <a:t>Children appreciate the love and care of their parents, they give importance to family bonds, and they hope to succeed in forming  a family when it is their time.”</a:t>
            </a:r>
            <a:r>
              <a:rPr lang="en-US" sz="3200" spc="-5" dirty="0">
                <a:effectLst/>
                <a:latin typeface="Tahoma" panose="020B0604030504040204" pitchFamily="34" charset="0"/>
                <a:ea typeface="Tahoma" panose="020B0604030504040204" pitchFamily="34" charset="0"/>
                <a:cs typeface="Tahoma" panose="020B0604030504040204" pitchFamily="34" charset="0"/>
              </a:rPr>
              <a:t> </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000" i="1" dirty="0">
                <a:latin typeface="Calibri" panose="020F0502020204030204" pitchFamily="34" charset="0"/>
                <a:ea typeface="SimSun" panose="02010600030101010101" pitchFamily="2" charset="-122"/>
              </a:rPr>
              <a:t>Christus Vivit </a:t>
            </a:r>
            <a:r>
              <a:rPr lang="en-US" sz="2000" dirty="0">
                <a:latin typeface="Calibri" panose="020F0502020204030204" pitchFamily="34" charset="0"/>
                <a:ea typeface="SimSun" panose="02010600030101010101" pitchFamily="2" charset="-122"/>
              </a:rPr>
              <a:t># 262</a:t>
            </a:r>
            <a:endParaRPr lang="en-US" sz="2000" dirty="0"/>
          </a:p>
        </p:txBody>
      </p:sp>
      <p:pic>
        <p:nvPicPr>
          <p:cNvPr id="5" name="Picture 4">
            <a:extLst>
              <a:ext uri="{FF2B5EF4-FFF2-40B4-BE49-F238E27FC236}">
                <a16:creationId xmlns:a16="http://schemas.microsoft.com/office/drawing/2014/main" id="{F9E00546-53CF-42DD-844C-720CF828E000}"/>
              </a:ext>
            </a:extLst>
          </p:cNvPr>
          <p:cNvPicPr>
            <a:picLocks noChangeAspect="1"/>
          </p:cNvPicPr>
          <p:nvPr/>
        </p:nvPicPr>
        <p:blipFill rotWithShape="1">
          <a:blip r:embed="rId4"/>
          <a:srcRect r="40683"/>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65463C9-2159-4066-969F-AD5C98A11DCC}"/>
              </a:ext>
            </a:extLst>
          </p:cNvPr>
          <p:cNvSpPr>
            <a:spLocks noGrp="1"/>
          </p:cNvSpPr>
          <p:nvPr>
            <p:ph type="title"/>
          </p:nvPr>
        </p:nvSpPr>
        <p:spPr>
          <a:xfrm>
            <a:off x="472543" y="753228"/>
            <a:ext cx="5249408" cy="1080938"/>
          </a:xfrm>
        </p:spPr>
        <p:txBody>
          <a:bodyPr>
            <a:normAutofit fontScale="90000"/>
          </a:bodyPr>
          <a:lstStyle/>
          <a:p>
            <a:pPr>
              <a:spcBef>
                <a:spcPts val="0"/>
              </a:spcBef>
            </a:pPr>
            <a:br>
              <a:rPr lang="en-US" sz="1400" dirty="0">
                <a:latin typeface="Times New Roman" panose="02020603050405020304" pitchFamily="18" charset="0"/>
                <a:ea typeface="SimSun" panose="02010600030101010101" pitchFamily="2" charset="-122"/>
              </a:rPr>
            </a:br>
            <a:r>
              <a:rPr lang="en-US" sz="2400" b="1" dirty="0">
                <a:latin typeface="+mn-lt"/>
                <a:ea typeface="SimSun" panose="02010600030101010101" pitchFamily="2" charset="-122"/>
              </a:rPr>
              <a:t>10. Leaders Support Families Who Accompany the Young </a:t>
            </a:r>
            <a:br>
              <a:rPr lang="en-US" sz="1400" b="1" dirty="0">
                <a:latin typeface="Times New Roman" panose="02020603050405020304" pitchFamily="18" charset="0"/>
                <a:ea typeface="SimSun" panose="02010600030101010101" pitchFamily="2" charset="-122"/>
              </a:rPr>
            </a:br>
            <a:br>
              <a:rPr lang="en-US" sz="1400" dirty="0">
                <a:latin typeface="Times New Roman" panose="02020603050405020304" pitchFamily="18" charset="0"/>
                <a:ea typeface="SimSun" panose="02010600030101010101" pitchFamily="2" charset="-122"/>
              </a:rPr>
            </a:br>
            <a:endParaRPr lang="en-US" sz="1400"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156636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92" name="Group 191">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93" name="Rectangle 192">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 name="Picture 193">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052" name="Picture 5">
            <a:extLst>
              <a:ext uri="{FF2B5EF4-FFF2-40B4-BE49-F238E27FC236}">
                <a16:creationId xmlns:a16="http://schemas.microsoft.com/office/drawing/2014/main" id="{D36B8719-D51A-4841-AE6D-05378751B1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
          <a:stretch/>
        </p:blipFill>
        <p:spPr bwMode="auto">
          <a:xfrm>
            <a:off x="4636008" y="10"/>
            <a:ext cx="7552815" cy="6856310"/>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195" name="Rectangle 19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78005D6-A373-4706-81B2-3DCAF10E0290}"/>
              </a:ext>
            </a:extLst>
          </p:cNvPr>
          <p:cNvSpPr>
            <a:spLocks noGrp="1"/>
          </p:cNvSpPr>
          <p:nvPr>
            <p:ph type="title"/>
          </p:nvPr>
        </p:nvSpPr>
        <p:spPr>
          <a:xfrm>
            <a:off x="680322" y="753228"/>
            <a:ext cx="3679028" cy="1080938"/>
          </a:xfrm>
        </p:spPr>
        <p:txBody>
          <a:bodyPr>
            <a:normAutofit fontScale="90000"/>
          </a:bodyPr>
          <a:lstStyle/>
          <a:p>
            <a:pPr marL="0" marR="0" lvl="0" indent="0" defTabSz="914400" rtl="0" eaLnBrk="0" fontAlgn="base" latinLnBrk="0" hangingPunct="0">
              <a:spcBef>
                <a:spcPct val="0"/>
              </a:spcBef>
              <a:spcAft>
                <a:spcPct val="0"/>
              </a:spcAft>
              <a:buClrTx/>
              <a:buSzTx/>
              <a:buFontTx/>
              <a:buNone/>
              <a:tabLst/>
            </a:pPr>
            <a:r>
              <a:rPr kumimoji="0" lang="en-US" altLang="zh-CN" sz="2700" b="1" i="0" u="none" strike="noStrike" cap="none" normalizeH="0" baseline="0" dirty="0">
                <a:ln>
                  <a:noFill/>
                </a:ln>
                <a:effectLst/>
                <a:latin typeface="+mn-lt"/>
                <a:ea typeface="SimSun" panose="02010600030101010101" pitchFamily="2" charset="-122"/>
                <a:cs typeface="Calibri" panose="020F0502020204030204" pitchFamily="34" charset="0"/>
              </a:rPr>
              <a:t>Leadership in Parishes Who Accompany Youth</a:t>
            </a:r>
            <a:endParaRPr kumimoji="0" lang="en-US" altLang="zh-CN" sz="2700" b="1" i="0" u="none" strike="noStrike" cap="none" normalizeH="0" baseline="0" dirty="0">
              <a:ln>
                <a:noFill/>
              </a:ln>
              <a:effectLst/>
              <a:latin typeface="+mn-lt"/>
              <a:ea typeface="Calibri" panose="020F0502020204030204" pitchFamily="34" charset="0"/>
              <a:cs typeface="Times New Roman" panose="02020603050405020304" pitchFamily="18" charset="0"/>
            </a:endParaRPr>
          </a:p>
          <a:p>
            <a:pPr marL="0" marR="0" lvl="0" indent="0" defTabSz="914400" rtl="0" eaLnBrk="0" fontAlgn="base" latinLnBrk="0" hangingPunct="0">
              <a:spcBef>
                <a:spcPct val="0"/>
              </a:spcBef>
              <a:spcAft>
                <a:spcPct val="0"/>
              </a:spcAft>
              <a:buClrTx/>
              <a:buSzTx/>
              <a:buFontTx/>
              <a:buNone/>
              <a:tabLst/>
            </a:pPr>
            <a:endParaRPr kumimoji="0" lang="en-US" altLang="zh-CN" sz="2700" b="0" i="0" u="none" strike="noStrike" cap="none" normalizeH="0" baseline="0" dirty="0">
              <a:ln>
                <a:noFill/>
              </a:ln>
              <a:effectLst/>
              <a:latin typeface="Arial" panose="020B0604020202020204" pitchFamily="34" charset="0"/>
            </a:endParaRPr>
          </a:p>
        </p:txBody>
      </p:sp>
      <p:pic>
        <p:nvPicPr>
          <p:cNvPr id="196" name="Picture 19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DFF39BC-DD3A-43F7-B689-73BBE1F3579B}"/>
              </a:ext>
            </a:extLst>
          </p:cNvPr>
          <p:cNvSpPr>
            <a:spLocks noGrp="1"/>
          </p:cNvSpPr>
          <p:nvPr>
            <p:ph idx="1"/>
          </p:nvPr>
        </p:nvSpPr>
        <p:spPr>
          <a:xfrm>
            <a:off x="515502" y="2068140"/>
            <a:ext cx="3915350" cy="4571999"/>
          </a:xfrm>
        </p:spPr>
        <p:txBody>
          <a:bodyPr>
            <a:normAutofit fontScale="77500" lnSpcReduction="20000"/>
          </a:bodyPr>
          <a:lstStyle/>
          <a:p>
            <a:pPr marL="0" marR="0" lvl="0" indent="0" defTabSz="914400" rtl="0" eaLnBrk="0" fontAlgn="base" latinLnBrk="0" hangingPunct="0">
              <a:spcBef>
                <a:spcPct val="0"/>
              </a:spcBef>
              <a:spcAft>
                <a:spcPts val="600"/>
              </a:spcAft>
              <a:buClrTx/>
              <a:buSzTx/>
              <a:buFontTx/>
              <a:buNone/>
              <a:tabLst/>
            </a:pPr>
            <a:r>
              <a:rPr kumimoji="0" lang="en-US" altLang="en-US" sz="3200" b="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Parishes accompany youth on their journey toward holiness as missionary disciples. </a:t>
            </a:r>
          </a:p>
          <a:p>
            <a:pPr marL="0" marR="0" lvl="0" indent="0" defTabSz="914400" rtl="0" eaLnBrk="0" fontAlgn="base" latinLnBrk="0" hangingPunct="0">
              <a:spcBef>
                <a:spcPct val="0"/>
              </a:spcBef>
              <a:spcAft>
                <a:spcPts val="600"/>
              </a:spcAft>
              <a:buClrTx/>
              <a:buSzTx/>
              <a:buFontTx/>
              <a:buNone/>
              <a:tabLst/>
            </a:pPr>
            <a:r>
              <a:rPr kumimoji="0" lang="en-US" altLang="en-US" sz="3200" b="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 </a:t>
            </a:r>
          </a:p>
          <a:p>
            <a:pPr marL="0" marR="0" lvl="0" indent="0" defTabSz="914400" rtl="0" eaLnBrk="0" fontAlgn="base" latinLnBrk="0" hangingPunct="0">
              <a:spcBef>
                <a:spcPct val="0"/>
              </a:spcBef>
              <a:spcAft>
                <a:spcPts val="600"/>
              </a:spcAft>
              <a:buClrTx/>
              <a:buSzTx/>
              <a:buFontTx/>
              <a:buNone/>
              <a:tabLst/>
            </a:pPr>
            <a:r>
              <a:rPr kumimoji="0" lang="en-US" altLang="en-US" sz="3200" b="1"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Leaders in ministry with youth animate these actions by listening, planning, implementing, evaluating, and engaging the community in the accompaniment                   of youth. </a:t>
            </a:r>
          </a:p>
          <a:p>
            <a:pPr marL="0" marR="0" lvl="0" indent="0" defTabSz="914400" rtl="0" eaLnBrk="0" fontAlgn="base" latinLnBrk="0" hangingPunct="0">
              <a:spcBef>
                <a:spcPct val="0"/>
              </a:spcBef>
              <a:spcAft>
                <a:spcPts val="600"/>
              </a:spcAft>
              <a:buClrTx/>
              <a:buSzTx/>
              <a:buFontTx/>
              <a:buNone/>
              <a:tabLst/>
            </a:pPr>
            <a:endParaRPr kumimoji="0" lang="en-US" altLang="en-US" sz="16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618514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7" name="Group 66">
            <a:extLst>
              <a:ext uri="{FF2B5EF4-FFF2-40B4-BE49-F238E27FC236}">
                <a16:creationId xmlns:a16="http://schemas.microsoft.com/office/drawing/2014/main" id="{7D0669C1-CDCE-41C7-A9AB-65D9119F83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8" name="Rectangle 67">
              <a:extLst>
                <a:ext uri="{FF2B5EF4-FFF2-40B4-BE49-F238E27FC236}">
                  <a16:creationId xmlns:a16="http://schemas.microsoft.com/office/drawing/2014/main" id="{1F80B4EE-271C-45C6-9338-555D3B0C4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Picture 68">
              <a:extLst>
                <a:ext uri="{FF2B5EF4-FFF2-40B4-BE49-F238E27FC236}">
                  <a16:creationId xmlns:a16="http://schemas.microsoft.com/office/drawing/2014/main" id="{6FCF3DCC-E585-4F88-8F8B-4EABFEF062C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71" name="Rectangle 70">
            <a:extLst>
              <a:ext uri="{FF2B5EF4-FFF2-40B4-BE49-F238E27FC236}">
                <a16:creationId xmlns:a16="http://schemas.microsoft.com/office/drawing/2014/main" id="{F1AACF4D-AF22-463C-97CE-C34F0783C0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3E84D4-386D-4127-A79A-B131905251DE}"/>
              </a:ext>
            </a:extLst>
          </p:cNvPr>
          <p:cNvSpPr>
            <a:spLocks noGrp="1"/>
          </p:cNvSpPr>
          <p:nvPr>
            <p:ph type="title"/>
          </p:nvPr>
        </p:nvSpPr>
        <p:spPr>
          <a:xfrm>
            <a:off x="680321" y="753228"/>
            <a:ext cx="5632247" cy="1080938"/>
          </a:xfrm>
        </p:spPr>
        <p:txBody>
          <a:bodyPr>
            <a:normAutofit/>
          </a:bodyPr>
          <a:lstStyle/>
          <a:p>
            <a:r>
              <a:rPr lang="en-US" b="1" dirty="0"/>
              <a:t>The Art of Accompaniment</a:t>
            </a:r>
          </a:p>
        </p:txBody>
      </p:sp>
      <p:pic>
        <p:nvPicPr>
          <p:cNvPr id="73" name="Picture 72">
            <a:extLst>
              <a:ext uri="{FF2B5EF4-FFF2-40B4-BE49-F238E27FC236}">
                <a16:creationId xmlns:a16="http://schemas.microsoft.com/office/drawing/2014/main" id="{6524329A-37E7-4025-B6E9-A97D4053689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
        <p:nvSpPr>
          <p:cNvPr id="3" name="Content Placeholder 2">
            <a:extLst>
              <a:ext uri="{FF2B5EF4-FFF2-40B4-BE49-F238E27FC236}">
                <a16:creationId xmlns:a16="http://schemas.microsoft.com/office/drawing/2014/main" id="{B9589AE7-D8DA-4A32-918C-54273AC81CBA}"/>
              </a:ext>
            </a:extLst>
          </p:cNvPr>
          <p:cNvSpPr>
            <a:spLocks noGrp="1"/>
          </p:cNvSpPr>
          <p:nvPr>
            <p:ph idx="1"/>
          </p:nvPr>
        </p:nvSpPr>
        <p:spPr>
          <a:xfrm>
            <a:off x="680321" y="2336873"/>
            <a:ext cx="6008913" cy="3599316"/>
          </a:xfrm>
        </p:spPr>
        <p:txBody>
          <a:bodyPr>
            <a:normAutofit fontScale="92500" lnSpcReduction="10000"/>
          </a:bodyPr>
          <a:lstStyle/>
          <a:p>
            <a:pPr marL="0" indent="0">
              <a:buNone/>
            </a:pPr>
            <a:r>
              <a:rPr lang="en-US" sz="3200" dirty="0">
                <a:effectLst/>
                <a:latin typeface="Tahoma" panose="020B0604030504040204" pitchFamily="34" charset="0"/>
                <a:ea typeface="Times New Roman" panose="02020603050405020304" pitchFamily="18" charset="0"/>
              </a:rPr>
              <a:t>The Church will have to                initiate everyone –                  </a:t>
            </a:r>
            <a:r>
              <a:rPr lang="en-US" sz="3200" b="1" dirty="0">
                <a:effectLst/>
                <a:latin typeface="Tahoma" panose="020B0604030504040204" pitchFamily="34" charset="0"/>
                <a:ea typeface="Times New Roman" panose="02020603050405020304" pitchFamily="18" charset="0"/>
              </a:rPr>
              <a:t>priests, religious and laity         </a:t>
            </a:r>
            <a:r>
              <a:rPr lang="en-US" sz="3200" dirty="0">
                <a:effectLst/>
                <a:latin typeface="Tahoma" panose="020B0604030504040204" pitchFamily="34" charset="0"/>
                <a:ea typeface="Times New Roman" panose="02020603050405020304" pitchFamily="18" charset="0"/>
              </a:rPr>
              <a:t>into this “art of accompaniment” which teaches us to remove our sandals before the sacred ground of the other…. </a:t>
            </a:r>
          </a:p>
          <a:p>
            <a:pPr marL="0" indent="0">
              <a:buNone/>
            </a:pPr>
            <a:endParaRPr lang="en-US" sz="2000" dirty="0">
              <a:latin typeface="Tahoma" panose="020B0604030504040204" pitchFamily="34" charset="0"/>
            </a:endParaRPr>
          </a:p>
          <a:p>
            <a:pPr marL="0" indent="0">
              <a:buNone/>
            </a:pPr>
            <a:r>
              <a:rPr lang="en-US" sz="2000" dirty="0">
                <a:latin typeface="Tahoma" panose="020B0604030504040204" pitchFamily="34" charset="0"/>
              </a:rPr>
              <a:t>Pope Francis, Evangeli Gaudium, #169</a:t>
            </a:r>
            <a:endParaRPr lang="en-US" sz="2000" dirty="0"/>
          </a:p>
        </p:txBody>
      </p:sp>
      <p:pic>
        <p:nvPicPr>
          <p:cNvPr id="4" name="Picture 3">
            <a:extLst>
              <a:ext uri="{FF2B5EF4-FFF2-40B4-BE49-F238E27FC236}">
                <a16:creationId xmlns:a16="http://schemas.microsoft.com/office/drawing/2014/main" id="{A4932D92-827A-4D34-ABE5-C06095BBB13F}"/>
              </a:ext>
            </a:extLst>
          </p:cNvPr>
          <p:cNvPicPr>
            <a:picLocks noChangeAspect="1"/>
          </p:cNvPicPr>
          <p:nvPr/>
        </p:nvPicPr>
        <p:blipFill rotWithShape="1">
          <a:blip r:embed="rId5"/>
          <a:srcRect r="4" b="9983"/>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5" name="Picture 4">
            <a:extLst>
              <a:ext uri="{FF2B5EF4-FFF2-40B4-BE49-F238E27FC236}">
                <a16:creationId xmlns:a16="http://schemas.microsoft.com/office/drawing/2014/main" id="{2789C8D7-8D1B-4939-A638-31CE003A6E56}"/>
              </a:ext>
            </a:extLst>
          </p:cNvPr>
          <p:cNvPicPr>
            <a:picLocks noChangeAspect="1"/>
          </p:cNvPicPr>
          <p:nvPr/>
        </p:nvPicPr>
        <p:blipFill rotWithShape="1">
          <a:blip r:embed="rId6"/>
          <a:srcRect r="4" b="12920"/>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8867372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2" name="Rectangle 31">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20DE97AE-E432-47FE-9455-EA23427170B6}"/>
              </a:ext>
            </a:extLst>
          </p:cNvPr>
          <p:cNvPicPr>
            <a:picLocks noChangeAspect="1"/>
          </p:cNvPicPr>
          <p:nvPr/>
        </p:nvPicPr>
        <p:blipFill rotWithShape="1">
          <a:blip r:embed="rId4"/>
          <a:srcRect l="11559" r="14910"/>
          <a:stretch/>
        </p:blipFill>
        <p:spPr>
          <a:xfrm>
            <a:off x="4636008" y="10"/>
            <a:ext cx="7552815" cy="6856310"/>
          </a:xfrm>
          <a:prstGeom prst="rect">
            <a:avLst/>
          </a:prstGeom>
          <a:ln>
            <a:noFill/>
          </a:ln>
          <a:effectLst/>
        </p:spPr>
      </p:pic>
      <p:sp>
        <p:nvSpPr>
          <p:cNvPr id="35" name="Rectangle 34">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2" y="753228"/>
            <a:ext cx="3679028" cy="1080938"/>
          </a:xfrm>
        </p:spPr>
        <p:txBody>
          <a:bodyPr>
            <a:normAutofit/>
          </a:bodyPr>
          <a:lstStyle/>
          <a:p>
            <a:r>
              <a:rPr lang="en-US" sz="2400" b="1" dirty="0"/>
              <a:t>The Parish Accompanies </a:t>
            </a:r>
          </a:p>
        </p:txBody>
      </p:sp>
      <p:pic>
        <p:nvPicPr>
          <p:cNvPr id="37" name="Picture 36">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indent="0" algn="ctr">
              <a:spcBef>
                <a:spcPts val="0"/>
              </a:spcBef>
              <a:buNone/>
            </a:pPr>
            <a:r>
              <a:rPr lang="en-US" sz="3200" b="1" dirty="0">
                <a:latin typeface="Tahoma" panose="020B0604030504040204" pitchFamily="34" charset="0"/>
                <a:ea typeface="Tahoma" panose="020B0604030504040204" pitchFamily="34" charset="0"/>
                <a:cs typeface="Tahoma" panose="020B0604030504040204" pitchFamily="34" charset="0"/>
              </a:rPr>
              <a:t>Parish Leaders Support Accompaniment </a:t>
            </a:r>
          </a:p>
          <a:p>
            <a:endParaRPr lang="en-US" sz="1600" dirty="0"/>
          </a:p>
        </p:txBody>
      </p:sp>
    </p:spTree>
    <p:extLst>
      <p:ext uri="{BB962C8B-B14F-4D97-AF65-F5344CB8AC3E}">
        <p14:creationId xmlns:p14="http://schemas.microsoft.com/office/powerpoint/2010/main" val="3197348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409D6B0E-6E04-4051-B1CE-53BA105A44E2}"/>
              </a:ext>
            </a:extLst>
          </p:cNvPr>
          <p:cNvPicPr>
            <a:picLocks noChangeAspect="1"/>
          </p:cNvPicPr>
          <p:nvPr/>
        </p:nvPicPr>
        <p:blipFill rotWithShape="1">
          <a:blip r:embed="rId4"/>
          <a:srcRect l="10683" r="13309" b="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533911" y="753228"/>
            <a:ext cx="4091462" cy="1080938"/>
          </a:xfrm>
        </p:spPr>
        <p:txBody>
          <a:bodyPr>
            <a:normAutofit/>
          </a:bodyPr>
          <a:lstStyle/>
          <a:p>
            <a:r>
              <a:rPr lang="en-US" sz="2400" b="1" dirty="0"/>
              <a:t>The Parish Accompanies - 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Listen                        and                       Assess Needs</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spTree>
    <p:extLst>
      <p:ext uri="{BB962C8B-B14F-4D97-AF65-F5344CB8AC3E}">
        <p14:creationId xmlns:p14="http://schemas.microsoft.com/office/powerpoint/2010/main" val="4148273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63" name="Group 62">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64" name="Rectangle 63">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68E75792-D614-4D7D-9381-3CBEAFC257E9}"/>
              </a:ext>
            </a:extLst>
          </p:cNvPr>
          <p:cNvPicPr>
            <a:picLocks noChangeAspect="1"/>
          </p:cNvPicPr>
          <p:nvPr/>
        </p:nvPicPr>
        <p:blipFill rotWithShape="1">
          <a:blip r:embed="rId4"/>
          <a:srcRect t="17116" r="1" b="22290"/>
          <a:stretch/>
        </p:blipFill>
        <p:spPr>
          <a:xfrm>
            <a:off x="4636008" y="10"/>
            <a:ext cx="7552815" cy="6856310"/>
          </a:xfrm>
          <a:prstGeom prst="rect">
            <a:avLst/>
          </a:prstGeom>
          <a:ln>
            <a:noFill/>
          </a:ln>
          <a:effectLst/>
        </p:spPr>
      </p:pic>
      <p:sp>
        <p:nvSpPr>
          <p:cNvPr id="67" name="Rectangle 66">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1" y="753228"/>
            <a:ext cx="3955685" cy="1080938"/>
          </a:xfrm>
        </p:spPr>
        <p:txBody>
          <a:bodyPr>
            <a:normAutofit/>
          </a:bodyPr>
          <a:lstStyle/>
          <a:p>
            <a:r>
              <a:rPr lang="en-US" sz="2400" b="1" dirty="0"/>
              <a:t>The Parish Accompanies – Leaders Support Accompaniment</a:t>
            </a:r>
          </a:p>
        </p:txBody>
      </p:sp>
      <p:pic>
        <p:nvPicPr>
          <p:cNvPr id="69" name="Picture 68">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Utilize Resources               and                  Research                          Best Practices</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spTree>
    <p:extLst>
      <p:ext uri="{BB962C8B-B14F-4D97-AF65-F5344CB8AC3E}">
        <p14:creationId xmlns:p14="http://schemas.microsoft.com/office/powerpoint/2010/main" val="3656380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51666EE2-8CF6-4C58-B06A-3DB16922ED6B}"/>
              </a:ext>
            </a:extLst>
          </p:cNvPr>
          <p:cNvPicPr>
            <a:picLocks noChangeAspect="1"/>
          </p:cNvPicPr>
          <p:nvPr/>
        </p:nvPicPr>
        <p:blipFill rotWithShape="1">
          <a:blip r:embed="rId4"/>
          <a:srcRect l="9502" r="16967"/>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1" y="753228"/>
            <a:ext cx="3945051" cy="1080938"/>
          </a:xfrm>
        </p:spPr>
        <p:txBody>
          <a:bodyPr>
            <a:normAutofit/>
          </a:bodyPr>
          <a:lstStyle/>
          <a:p>
            <a:r>
              <a:rPr lang="en-US" sz="2400" b="1" dirty="0"/>
              <a:t>The Parish Accompanies – 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Plan                          and                 Implement Ministry Responses </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spTree>
    <p:extLst>
      <p:ext uri="{BB962C8B-B14F-4D97-AF65-F5344CB8AC3E}">
        <p14:creationId xmlns:p14="http://schemas.microsoft.com/office/powerpoint/2010/main" val="141675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7358F8-19C3-4CD0-8635-F359DD0065C0}"/>
              </a:ext>
            </a:extLst>
          </p:cNvPr>
          <p:cNvPicPr>
            <a:picLocks noChangeAspect="1"/>
          </p:cNvPicPr>
          <p:nvPr/>
        </p:nvPicPr>
        <p:blipFill rotWithShape="1">
          <a:blip r:embed="rId3"/>
          <a:srcRect l="17134" r="13190"/>
          <a:stretch/>
        </p:blipFill>
        <p:spPr>
          <a:xfrm>
            <a:off x="4636008" y="10"/>
            <a:ext cx="7552815" cy="6856310"/>
          </a:xfrm>
          <a:prstGeom prst="rect">
            <a:avLst/>
          </a:prstGeom>
          <a:ln>
            <a:noFill/>
          </a:ln>
          <a:effectLst/>
        </p:spPr>
      </p:pic>
      <p:sp>
        <p:nvSpPr>
          <p:cNvPr id="2" name="Title 1">
            <a:extLst>
              <a:ext uri="{FF2B5EF4-FFF2-40B4-BE49-F238E27FC236}">
                <a16:creationId xmlns:a16="http://schemas.microsoft.com/office/drawing/2014/main" id="{813466F3-997E-4297-900E-DE08548718F8}"/>
              </a:ext>
            </a:extLst>
          </p:cNvPr>
          <p:cNvSpPr>
            <a:spLocks noGrp="1"/>
          </p:cNvSpPr>
          <p:nvPr>
            <p:ph type="title"/>
          </p:nvPr>
        </p:nvSpPr>
        <p:spPr>
          <a:xfrm>
            <a:off x="375782" y="753228"/>
            <a:ext cx="3983568" cy="1080938"/>
          </a:xfrm>
        </p:spPr>
        <p:txBody>
          <a:bodyPr>
            <a:normAutofit fontScale="90000"/>
          </a:bodyPr>
          <a:lstStyle/>
          <a:p>
            <a:r>
              <a:rPr lang="en-US" sz="2400" b="1" dirty="0"/>
              <a:t>Leaders Support the Parish’s Accompaniment Through These Three Actions:</a:t>
            </a:r>
          </a:p>
        </p:txBody>
      </p:sp>
      <p:sp>
        <p:nvSpPr>
          <p:cNvPr id="3" name="Content Placeholder 2">
            <a:extLst>
              <a:ext uri="{FF2B5EF4-FFF2-40B4-BE49-F238E27FC236}">
                <a16:creationId xmlns:a16="http://schemas.microsoft.com/office/drawing/2014/main" id="{40883A9A-1958-488D-BDBC-B5EB966DF14A}"/>
              </a:ext>
            </a:extLst>
          </p:cNvPr>
          <p:cNvSpPr>
            <a:spLocks noGrp="1"/>
          </p:cNvSpPr>
          <p:nvPr>
            <p:ph idx="1"/>
          </p:nvPr>
        </p:nvSpPr>
        <p:spPr>
          <a:xfrm>
            <a:off x="116601" y="2121426"/>
            <a:ext cx="4406303" cy="4506440"/>
          </a:xfrm>
        </p:spPr>
        <p:txBody>
          <a:bodyPr>
            <a:normAutofit fontScale="62500" lnSpcReduction="20000"/>
          </a:bodyPr>
          <a:lstStyle/>
          <a:p>
            <a:pPr marL="457200" lvl="1" indent="0">
              <a:spcBef>
                <a:spcPts val="0"/>
              </a:spcBef>
              <a:spcAft>
                <a:spcPts val="800"/>
              </a:spcAft>
              <a:buNone/>
            </a:pPr>
            <a:r>
              <a:rPr lang="en-US" sz="1600" dirty="0">
                <a:effectLst/>
                <a:latin typeface="Calibri" panose="020F0502020204030204" pitchFamily="34" charset="0"/>
                <a:ea typeface="Calibri" panose="020F0502020204030204" pitchFamily="34" charset="0"/>
              </a:rPr>
              <a:t> </a:t>
            </a:r>
          </a:p>
          <a:p>
            <a:pPr lvl="1">
              <a:spcBef>
                <a:spcPts val="0"/>
              </a:spcBef>
              <a:spcAft>
                <a:spcPts val="800"/>
              </a:spcAft>
            </a:pPr>
            <a:r>
              <a:rPr lang="en-US" sz="4100" dirty="0">
                <a:effectLst/>
                <a:latin typeface="Tahoma" panose="020B0604030504040204" pitchFamily="34" charset="0"/>
                <a:ea typeface="Tahoma" panose="020B0604030504040204" pitchFamily="34" charset="0"/>
                <a:cs typeface="Tahoma" panose="020B0604030504040204" pitchFamily="34" charset="0"/>
              </a:rPr>
              <a:t>Empowering                    the parish to accompany young disciples</a:t>
            </a:r>
          </a:p>
          <a:p>
            <a:pPr lvl="1">
              <a:spcBef>
                <a:spcPts val="0"/>
              </a:spcBef>
              <a:spcAft>
                <a:spcPts val="800"/>
              </a:spcAft>
            </a:pPr>
            <a:endParaRPr lang="en-US" sz="4100" dirty="0">
              <a:effectLst/>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800"/>
              </a:spcAft>
            </a:pPr>
            <a:r>
              <a:rPr lang="en-US" sz="4100" dirty="0">
                <a:effectLst/>
                <a:latin typeface="Tahoma" panose="020B0604030504040204" pitchFamily="34" charset="0"/>
                <a:ea typeface="Tahoma" panose="020B0604030504040204" pitchFamily="34" charset="0"/>
                <a:cs typeface="Tahoma" panose="020B0604030504040204" pitchFamily="34" charset="0"/>
              </a:rPr>
              <a:t>Equipping                   Parents and Faith Companions</a:t>
            </a:r>
          </a:p>
          <a:p>
            <a:pPr lvl="1">
              <a:spcBef>
                <a:spcPts val="0"/>
              </a:spcBef>
              <a:spcAft>
                <a:spcPts val="800"/>
              </a:spcAft>
            </a:pPr>
            <a:endParaRPr lang="en-US" sz="4100" dirty="0">
              <a:effectLst/>
              <a:latin typeface="Tahoma" panose="020B0604030504040204" pitchFamily="34" charset="0"/>
              <a:ea typeface="Tahoma" panose="020B0604030504040204" pitchFamily="34" charset="0"/>
              <a:cs typeface="Tahoma" panose="020B0604030504040204" pitchFamily="34" charset="0"/>
            </a:endParaRPr>
          </a:p>
          <a:p>
            <a:pPr lvl="1">
              <a:spcBef>
                <a:spcPts val="0"/>
              </a:spcBef>
              <a:spcAft>
                <a:spcPts val="800"/>
              </a:spcAft>
            </a:pPr>
            <a:r>
              <a:rPr lang="en-US" sz="4100" dirty="0">
                <a:effectLst/>
                <a:latin typeface="Tahoma" panose="020B0604030504040204" pitchFamily="34" charset="0"/>
                <a:ea typeface="Tahoma" panose="020B0604030504040204" pitchFamily="34" charset="0"/>
                <a:cs typeface="Tahoma" panose="020B0604030504040204" pitchFamily="34" charset="0"/>
              </a:rPr>
              <a:t>Transforming                 ministries to provide accompaniment</a:t>
            </a:r>
          </a:p>
          <a:p>
            <a:endParaRPr lang="en-US" sz="1600" dirty="0"/>
          </a:p>
        </p:txBody>
      </p:sp>
    </p:spTree>
    <p:extLst>
      <p:ext uri="{BB962C8B-B14F-4D97-AF65-F5344CB8AC3E}">
        <p14:creationId xmlns:p14="http://schemas.microsoft.com/office/powerpoint/2010/main" val="2326222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16D051E9-697F-4CEA-96BC-DD43CE34B958}"/>
              </a:ext>
            </a:extLst>
          </p:cNvPr>
          <p:cNvPicPr>
            <a:picLocks noChangeAspect="1"/>
          </p:cNvPicPr>
          <p:nvPr/>
        </p:nvPicPr>
        <p:blipFill rotWithShape="1">
          <a:blip r:embed="rId4"/>
          <a:srcRect t="4775" b="31226"/>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1" y="753228"/>
            <a:ext cx="3945051" cy="1080938"/>
          </a:xfrm>
        </p:spPr>
        <p:txBody>
          <a:bodyPr>
            <a:normAutofit/>
          </a:bodyPr>
          <a:lstStyle/>
          <a:p>
            <a:r>
              <a:rPr lang="en-US" sz="2400" b="1" dirty="0"/>
              <a:t>The Parish Accompanies – 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Collaborate             and                           Form Partnerships</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spTree>
    <p:extLst>
      <p:ext uri="{BB962C8B-B14F-4D97-AF65-F5344CB8AC3E}">
        <p14:creationId xmlns:p14="http://schemas.microsoft.com/office/powerpoint/2010/main" val="576921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DCC4BD82-A28C-4EDE-AE7B-81517B0243B6}"/>
              </a:ext>
            </a:extLst>
          </p:cNvPr>
          <p:cNvPicPr>
            <a:picLocks noChangeAspect="1"/>
          </p:cNvPicPr>
          <p:nvPr/>
        </p:nvPicPr>
        <p:blipFill rotWithShape="1">
          <a:blip r:embed="rId4"/>
          <a:srcRect t="8005" r="1" b="31401"/>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1" y="753228"/>
            <a:ext cx="3945051" cy="1080938"/>
          </a:xfrm>
        </p:spPr>
        <p:txBody>
          <a:bodyPr>
            <a:normAutofit/>
          </a:bodyPr>
          <a:lstStyle/>
          <a:p>
            <a:r>
              <a:rPr lang="en-US" sz="2400" b="1" dirty="0"/>
              <a:t>The Parish Accompanies – 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Empower              Other                Leaders </a:t>
            </a:r>
          </a:p>
          <a:p>
            <a:pPr marL="0" indent="0">
              <a:buNone/>
            </a:pPr>
            <a:endParaRPr lang="en-US" sz="1600" dirty="0"/>
          </a:p>
        </p:txBody>
      </p:sp>
    </p:spTree>
    <p:extLst>
      <p:ext uri="{BB962C8B-B14F-4D97-AF65-F5344CB8AC3E}">
        <p14:creationId xmlns:p14="http://schemas.microsoft.com/office/powerpoint/2010/main" val="3584948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13CDB35F-8D29-4AE1-9803-C673931DAB8F}"/>
              </a:ext>
            </a:extLst>
          </p:cNvPr>
          <p:cNvPicPr>
            <a:picLocks noChangeAspect="1"/>
          </p:cNvPicPr>
          <p:nvPr/>
        </p:nvPicPr>
        <p:blipFill rotWithShape="1">
          <a:blip r:embed="rId4"/>
          <a:srcRect l="-974" r="27719" b="2"/>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2" y="753228"/>
            <a:ext cx="4014416" cy="1080938"/>
          </a:xfrm>
        </p:spPr>
        <p:txBody>
          <a:bodyPr>
            <a:normAutofit/>
          </a:bodyPr>
          <a:lstStyle/>
          <a:p>
            <a:r>
              <a:rPr lang="en-US" sz="2400" b="1" dirty="0"/>
              <a:t>The Parish Accompanies – Leaders Support Accompaniment</a:t>
            </a: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a:spcBef>
                <a:spcPts val="0"/>
              </a:spcBef>
            </a:pPr>
            <a:endParaRPr lang="en-US" sz="1600" b="1" dirty="0">
              <a:effectLst/>
              <a:latin typeface="Calibri" panose="020F0502020204030204" pitchFamily="34" charset="0"/>
              <a:ea typeface="SimSun" panose="02010600030101010101" pitchFamily="2" charset="-122"/>
            </a:endParaRPr>
          </a:p>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Evaluate                 and              Innovate </a:t>
            </a:r>
            <a:r>
              <a:rPr lang="en-US" sz="3200" dirty="0">
                <a:effectLst/>
                <a:latin typeface="Tahoma" panose="020B0604030504040204" pitchFamily="34" charset="0"/>
                <a:ea typeface="Tahoma" panose="020B0604030504040204" pitchFamily="34" charset="0"/>
                <a:cs typeface="Tahoma" panose="020B0604030504040204" pitchFamily="34" charset="0"/>
              </a:rPr>
              <a:t> </a:t>
            </a:r>
          </a:p>
          <a:p>
            <a:endParaRPr lang="en-US" sz="1600" dirty="0"/>
          </a:p>
        </p:txBody>
      </p:sp>
    </p:spTree>
    <p:extLst>
      <p:ext uri="{BB962C8B-B14F-4D97-AF65-F5344CB8AC3E}">
        <p14:creationId xmlns:p14="http://schemas.microsoft.com/office/powerpoint/2010/main" val="3926855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CF02916F-858C-4541-8335-5212D4722170}"/>
              </a:ext>
            </a:extLst>
          </p:cNvPr>
          <p:cNvPicPr>
            <a:picLocks noChangeAspect="1"/>
          </p:cNvPicPr>
          <p:nvPr/>
        </p:nvPicPr>
        <p:blipFill rotWithShape="1">
          <a:blip r:embed="rId4"/>
          <a:srcRect l="15524" r="10944"/>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BE6D0C7-D559-4F36-9CC8-8DFAF62C53C7}"/>
              </a:ext>
            </a:extLst>
          </p:cNvPr>
          <p:cNvSpPr>
            <a:spLocks noGrp="1"/>
          </p:cNvSpPr>
          <p:nvPr>
            <p:ph type="title"/>
          </p:nvPr>
        </p:nvSpPr>
        <p:spPr>
          <a:xfrm>
            <a:off x="680321" y="753228"/>
            <a:ext cx="3955685" cy="1080938"/>
          </a:xfrm>
        </p:spPr>
        <p:txBody>
          <a:bodyPr>
            <a:normAutofit/>
          </a:bodyPr>
          <a:lstStyle/>
          <a:p>
            <a:r>
              <a:rPr lang="en-US" sz="2400" b="1" dirty="0"/>
              <a:t>The Parish Accompanies – 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B527D505-D8F2-4E32-801D-14A7A6390D67}"/>
              </a:ext>
            </a:extLst>
          </p:cNvPr>
          <p:cNvSpPr>
            <a:spLocks noGrp="1"/>
          </p:cNvSpPr>
          <p:nvPr>
            <p:ph idx="1"/>
          </p:nvPr>
        </p:nvSpPr>
        <p:spPr>
          <a:xfrm>
            <a:off x="680322" y="2336873"/>
            <a:ext cx="3581635" cy="3599316"/>
          </a:xfrm>
        </p:spPr>
        <p:txBody>
          <a:bodyPr>
            <a:normAutofit/>
          </a:bodyPr>
          <a:lstStyle/>
          <a:p>
            <a:pPr marL="0" marR="0" indent="0" algn="ctr">
              <a:spcBef>
                <a:spcPts val="0"/>
              </a:spcBef>
              <a:spcAft>
                <a:spcPts val="0"/>
              </a:spcAft>
              <a:buNone/>
            </a:pPr>
            <a:r>
              <a:rPr lang="en-US" sz="3200" b="1" dirty="0">
                <a:effectLst/>
                <a:latin typeface="Tahoma" panose="020B0604030504040204" pitchFamily="34" charset="0"/>
                <a:ea typeface="Tahoma" panose="020B0604030504040204" pitchFamily="34" charset="0"/>
                <a:cs typeface="Tahoma" panose="020B0604030504040204" pitchFamily="34" charset="0"/>
              </a:rPr>
              <a:t>Leaders Share           a Vision, Inspire,                   and                    Support </a:t>
            </a:r>
            <a:endParaRPr lang="en-US" sz="3200" dirty="0">
              <a:effectLst/>
              <a:latin typeface="Tahoma" panose="020B0604030504040204" pitchFamily="34" charset="0"/>
              <a:ea typeface="Tahoma" panose="020B0604030504040204" pitchFamily="34" charset="0"/>
              <a:cs typeface="Tahoma" panose="020B0604030504040204" pitchFamily="34" charset="0"/>
            </a:endParaRPr>
          </a:p>
          <a:p>
            <a:endParaRPr lang="en-US" sz="1600" dirty="0"/>
          </a:p>
        </p:txBody>
      </p:sp>
    </p:spTree>
    <p:extLst>
      <p:ext uri="{BB962C8B-B14F-4D97-AF65-F5344CB8AC3E}">
        <p14:creationId xmlns:p14="http://schemas.microsoft.com/office/powerpoint/2010/main" val="1590139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D047-8A4A-4F80-8A56-F6FE50E5C417}"/>
              </a:ext>
            </a:extLst>
          </p:cNvPr>
          <p:cNvSpPr>
            <a:spLocks noGrp="1"/>
          </p:cNvSpPr>
          <p:nvPr>
            <p:ph type="title"/>
          </p:nvPr>
        </p:nvSpPr>
        <p:spPr/>
        <p:txBody>
          <a:bodyPr/>
          <a:lstStyle/>
          <a:p>
            <a:r>
              <a:rPr lang="en-US" dirty="0"/>
              <a:t>Who is Responsible for Accompaniment?</a:t>
            </a:r>
          </a:p>
        </p:txBody>
      </p:sp>
      <p:sp>
        <p:nvSpPr>
          <p:cNvPr id="4" name="Text Placeholder 3">
            <a:extLst>
              <a:ext uri="{FF2B5EF4-FFF2-40B4-BE49-F238E27FC236}">
                <a16:creationId xmlns:a16="http://schemas.microsoft.com/office/drawing/2014/main" id="{DE83AE5D-B1C6-4DEB-BD8A-B4D577CBD89A}"/>
              </a:ext>
            </a:extLst>
          </p:cNvPr>
          <p:cNvSpPr>
            <a:spLocks noGrp="1"/>
          </p:cNvSpPr>
          <p:nvPr>
            <p:ph type="body" idx="1"/>
          </p:nvPr>
        </p:nvSpPr>
        <p:spPr/>
        <p:txBody>
          <a:bodyPr/>
          <a:lstStyle/>
          <a:p>
            <a:r>
              <a:rPr lang="en-US" dirty="0"/>
              <a:t>Parish	</a:t>
            </a:r>
          </a:p>
        </p:txBody>
      </p:sp>
      <p:sp>
        <p:nvSpPr>
          <p:cNvPr id="12" name="Text Placeholder 11">
            <a:extLst>
              <a:ext uri="{FF2B5EF4-FFF2-40B4-BE49-F238E27FC236}">
                <a16:creationId xmlns:a16="http://schemas.microsoft.com/office/drawing/2014/main" id="{BE9AE8AB-E824-4E05-8ADB-1061A382388A}"/>
              </a:ext>
            </a:extLst>
          </p:cNvPr>
          <p:cNvSpPr>
            <a:spLocks noGrp="1"/>
          </p:cNvSpPr>
          <p:nvPr>
            <p:ph type="body" sz="half" idx="18"/>
          </p:nvPr>
        </p:nvSpPr>
        <p:spPr/>
        <p:txBody>
          <a:bodyPr/>
          <a:lstStyle/>
          <a:p>
            <a:endParaRPr lang="en-US"/>
          </a:p>
        </p:txBody>
      </p:sp>
      <p:sp>
        <p:nvSpPr>
          <p:cNvPr id="5" name="Text Placeholder 4">
            <a:extLst>
              <a:ext uri="{FF2B5EF4-FFF2-40B4-BE49-F238E27FC236}">
                <a16:creationId xmlns:a16="http://schemas.microsoft.com/office/drawing/2014/main" id="{3614586F-D19B-41B0-BBD5-6CA709BAB32B}"/>
              </a:ext>
            </a:extLst>
          </p:cNvPr>
          <p:cNvSpPr>
            <a:spLocks noGrp="1"/>
          </p:cNvSpPr>
          <p:nvPr>
            <p:ph type="body" sz="quarter" idx="3"/>
          </p:nvPr>
        </p:nvSpPr>
        <p:spPr/>
        <p:txBody>
          <a:bodyPr/>
          <a:lstStyle/>
          <a:p>
            <a:r>
              <a:rPr lang="en-US" dirty="0"/>
              <a:t>Coordinator of Youth Ministry</a:t>
            </a:r>
          </a:p>
        </p:txBody>
      </p:sp>
      <p:pic>
        <p:nvPicPr>
          <p:cNvPr id="18" name="Picture Placeholder 17">
            <a:extLst>
              <a:ext uri="{FF2B5EF4-FFF2-40B4-BE49-F238E27FC236}">
                <a16:creationId xmlns:a16="http://schemas.microsoft.com/office/drawing/2014/main" id="{C66C51DF-9F82-46C8-A86F-1C79AF683917}"/>
              </a:ext>
            </a:extLst>
          </p:cNvPr>
          <p:cNvPicPr>
            <a:picLocks noGrp="1" noChangeAspect="1"/>
          </p:cNvPicPr>
          <p:nvPr>
            <p:ph type="pic" idx="21"/>
          </p:nvPr>
        </p:nvPicPr>
        <p:blipFill rotWithShape="1">
          <a:blip r:embed="rId3"/>
          <a:srcRect l="-332" t="24182" r="332" b="40490"/>
          <a:stretch/>
        </p:blipFill>
        <p:spPr>
          <a:xfrm>
            <a:off x="3945470" y="2336873"/>
            <a:ext cx="3063240" cy="1524000"/>
          </a:xfrm>
          <a:prstGeom prst="rect">
            <a:avLst/>
          </a:prstGeom>
        </p:spPr>
      </p:pic>
      <p:sp>
        <p:nvSpPr>
          <p:cNvPr id="13" name="Text Placeholder 12">
            <a:extLst>
              <a:ext uri="{FF2B5EF4-FFF2-40B4-BE49-F238E27FC236}">
                <a16:creationId xmlns:a16="http://schemas.microsoft.com/office/drawing/2014/main" id="{CA4BAC24-39C0-4CF1-A5F9-8794D451059E}"/>
              </a:ext>
            </a:extLst>
          </p:cNvPr>
          <p:cNvSpPr>
            <a:spLocks noGrp="1"/>
          </p:cNvSpPr>
          <p:nvPr>
            <p:ph type="body" sz="half" idx="19"/>
          </p:nvPr>
        </p:nvSpPr>
        <p:spPr/>
        <p:txBody>
          <a:bodyPr/>
          <a:lstStyle/>
          <a:p>
            <a:endParaRPr lang="en-US"/>
          </a:p>
        </p:txBody>
      </p:sp>
      <p:sp>
        <p:nvSpPr>
          <p:cNvPr id="6" name="Text Placeholder 5">
            <a:extLst>
              <a:ext uri="{FF2B5EF4-FFF2-40B4-BE49-F238E27FC236}">
                <a16:creationId xmlns:a16="http://schemas.microsoft.com/office/drawing/2014/main" id="{068F5706-AB7E-479B-8E6F-0735F264A3B0}"/>
              </a:ext>
            </a:extLst>
          </p:cNvPr>
          <p:cNvSpPr>
            <a:spLocks noGrp="1"/>
          </p:cNvSpPr>
          <p:nvPr>
            <p:ph type="body" sz="quarter" idx="13"/>
          </p:nvPr>
        </p:nvSpPr>
        <p:spPr/>
        <p:txBody>
          <a:bodyPr/>
          <a:lstStyle/>
          <a:p>
            <a:r>
              <a:rPr lang="en-US" dirty="0"/>
              <a:t>Youth Ministry Coordinating Team</a:t>
            </a:r>
          </a:p>
        </p:txBody>
      </p:sp>
      <p:pic>
        <p:nvPicPr>
          <p:cNvPr id="19" name="Picture Placeholder 18">
            <a:extLst>
              <a:ext uri="{FF2B5EF4-FFF2-40B4-BE49-F238E27FC236}">
                <a16:creationId xmlns:a16="http://schemas.microsoft.com/office/drawing/2014/main" id="{62C2B08B-8996-4EE5-B3C2-FFC5D90BE76D}"/>
              </a:ext>
            </a:extLst>
          </p:cNvPr>
          <p:cNvPicPr>
            <a:picLocks noGrp="1" noChangeAspect="1"/>
          </p:cNvPicPr>
          <p:nvPr>
            <p:ph type="pic" idx="22"/>
          </p:nvPr>
        </p:nvPicPr>
        <p:blipFill>
          <a:blip r:embed="rId4"/>
          <a:srcRect t="12694" b="12694"/>
          <a:stretch>
            <a:fillRect/>
          </a:stretch>
        </p:blipFill>
        <p:spPr>
          <a:prstGeom prst="rect">
            <a:avLst/>
          </a:prstGeom>
        </p:spPr>
      </p:pic>
      <p:sp>
        <p:nvSpPr>
          <p:cNvPr id="14" name="Text Placeholder 13">
            <a:extLst>
              <a:ext uri="{FF2B5EF4-FFF2-40B4-BE49-F238E27FC236}">
                <a16:creationId xmlns:a16="http://schemas.microsoft.com/office/drawing/2014/main" id="{5B1D663E-5437-4FDA-B80A-4D3741854393}"/>
              </a:ext>
            </a:extLst>
          </p:cNvPr>
          <p:cNvSpPr>
            <a:spLocks noGrp="1"/>
          </p:cNvSpPr>
          <p:nvPr>
            <p:ph type="body" sz="half" idx="20"/>
          </p:nvPr>
        </p:nvSpPr>
        <p:spPr/>
        <p:txBody>
          <a:bodyPr/>
          <a:lstStyle/>
          <a:p>
            <a:endParaRPr lang="en-US"/>
          </a:p>
        </p:txBody>
      </p:sp>
      <p:pic>
        <p:nvPicPr>
          <p:cNvPr id="11" name="Picture Placeholder 10">
            <a:extLst>
              <a:ext uri="{FF2B5EF4-FFF2-40B4-BE49-F238E27FC236}">
                <a16:creationId xmlns:a16="http://schemas.microsoft.com/office/drawing/2014/main" id="{54B7DAC9-D869-440F-AD98-E723A04AB145}"/>
              </a:ext>
            </a:extLst>
          </p:cNvPr>
          <p:cNvPicPr>
            <a:picLocks noGrp="1" noChangeAspect="1"/>
          </p:cNvPicPr>
          <p:nvPr>
            <p:ph type="pic" idx="15"/>
          </p:nvPr>
        </p:nvPicPr>
        <p:blipFill rotWithShape="1">
          <a:blip r:embed="rId5"/>
          <a:srcRect t="23817" b="42867"/>
          <a:stretch/>
        </p:blipFill>
        <p:spPr>
          <a:xfrm>
            <a:off x="680318" y="2336873"/>
            <a:ext cx="3049705" cy="1524000"/>
          </a:xfrm>
          <a:prstGeom prst="rect">
            <a:avLst/>
          </a:prstGeom>
        </p:spPr>
      </p:pic>
    </p:spTree>
    <p:extLst>
      <p:ext uri="{BB962C8B-B14F-4D97-AF65-F5344CB8AC3E}">
        <p14:creationId xmlns:p14="http://schemas.microsoft.com/office/powerpoint/2010/main" val="2607541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75" name="Rectangle 74">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ACD58C-5B6E-4266-B28A-24FCAAA5F25D}"/>
              </a:ext>
            </a:extLst>
          </p:cNvPr>
          <p:cNvSpPr>
            <a:spLocks noGrp="1"/>
          </p:cNvSpPr>
          <p:nvPr>
            <p:ph type="title"/>
          </p:nvPr>
        </p:nvSpPr>
        <p:spPr>
          <a:xfrm>
            <a:off x="257751" y="753228"/>
            <a:ext cx="4558694" cy="1080938"/>
          </a:xfrm>
        </p:spPr>
        <p:txBody>
          <a:bodyPr>
            <a:normAutofit/>
          </a:bodyPr>
          <a:lstStyle/>
          <a:p>
            <a:r>
              <a:rPr lang="en-US" sz="2400" b="1" dirty="0"/>
              <a:t>Accompany All Young People</a:t>
            </a:r>
          </a:p>
        </p:txBody>
      </p:sp>
      <p:pic>
        <p:nvPicPr>
          <p:cNvPr id="79" name="Picture 78">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043AA0D6-8CC9-4185-803D-4E6E324266D5}"/>
              </a:ext>
            </a:extLst>
          </p:cNvPr>
          <p:cNvSpPr>
            <a:spLocks noGrp="1"/>
          </p:cNvSpPr>
          <p:nvPr>
            <p:ph idx="1"/>
          </p:nvPr>
        </p:nvSpPr>
        <p:spPr>
          <a:xfrm>
            <a:off x="680321" y="2336873"/>
            <a:ext cx="3656289" cy="3599316"/>
          </a:xfrm>
        </p:spPr>
        <p:txBody>
          <a:bodyPr>
            <a:normAutofit fontScale="85000" lnSpcReduction="20000"/>
          </a:bodyPr>
          <a:lstStyle/>
          <a:p>
            <a:pPr marL="0" indent="0" fontAlgn="base">
              <a:buNone/>
            </a:pPr>
            <a:r>
              <a:rPr lang="en-US" sz="3200" dirty="0">
                <a:latin typeface="Tahoma" panose="020B0604030504040204" pitchFamily="34" charset="0"/>
                <a:ea typeface="Tahoma" panose="020B0604030504040204" pitchFamily="34" charset="0"/>
                <a:cs typeface="Tahoma" panose="020B0604030504040204" pitchFamily="34" charset="0"/>
              </a:rPr>
              <a:t>“…just as our Lord Jesus Christ walked alongside the disciples of Emmaus</a:t>
            </a:r>
          </a:p>
          <a:p>
            <a:pPr marL="0" indent="0" fontAlgn="base">
              <a:buNone/>
            </a:pPr>
            <a:r>
              <a:rPr lang="en-US" sz="3200" dirty="0">
                <a:latin typeface="Tahoma" panose="020B0604030504040204" pitchFamily="34" charset="0"/>
                <a:ea typeface="Tahoma" panose="020B0604030504040204" pitchFamily="34" charset="0"/>
                <a:cs typeface="Tahoma" panose="020B0604030504040204" pitchFamily="34" charset="0"/>
              </a:rPr>
              <a:t>the Church is also urged to accompany              all young people,  without exception, towards the joy                   of love.”</a:t>
            </a:r>
          </a:p>
          <a:p>
            <a:pPr marL="0" indent="0">
              <a:buNone/>
            </a:pPr>
            <a:r>
              <a:rPr lang="en-US" sz="1400" dirty="0" err="1"/>
              <a:t>Instrumentum</a:t>
            </a:r>
            <a:r>
              <a:rPr lang="en-US" sz="1400" dirty="0"/>
              <a:t> </a:t>
            </a:r>
            <a:r>
              <a:rPr lang="en-US" sz="1400" dirty="0" err="1"/>
              <a:t>Laboris</a:t>
            </a:r>
            <a:r>
              <a:rPr lang="en-US" sz="1400" dirty="0"/>
              <a:t> 2018, #1</a:t>
            </a:r>
          </a:p>
          <a:p>
            <a:pPr marL="0" indent="0">
              <a:buNone/>
            </a:pPr>
            <a:endParaRPr lang="en-US" sz="1400" dirty="0"/>
          </a:p>
          <a:p>
            <a:pPr marL="0" indent="0">
              <a:buNone/>
            </a:pPr>
            <a:endParaRPr lang="en-US" sz="1400" dirty="0"/>
          </a:p>
        </p:txBody>
      </p:sp>
      <p:pic>
        <p:nvPicPr>
          <p:cNvPr id="1026" name="Picture 2" descr="Related image">
            <a:extLst>
              <a:ext uri="{FF2B5EF4-FFF2-40B4-BE49-F238E27FC236}">
                <a16:creationId xmlns:a16="http://schemas.microsoft.com/office/drawing/2014/main" id="{8E556400-F5AD-453C-A021-12D7124C8E7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39" t="12485" r="18683" b="-12484"/>
          <a:stretch/>
        </p:blipFill>
        <p:spPr bwMode="auto">
          <a:xfrm>
            <a:off x="5376158" y="640080"/>
            <a:ext cx="6069343" cy="5577840"/>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07648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6" name="Rectangle 15">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2" name="Picture 1">
            <a:extLst>
              <a:ext uri="{FF2B5EF4-FFF2-40B4-BE49-F238E27FC236}">
                <a16:creationId xmlns:a16="http://schemas.microsoft.com/office/drawing/2014/main" id="{F9862F60-FAD6-4711-8474-0ABDF539A948}"/>
              </a:ext>
            </a:extLst>
          </p:cNvPr>
          <p:cNvPicPr>
            <a:picLocks noChangeAspect="1"/>
          </p:cNvPicPr>
          <p:nvPr/>
        </p:nvPicPr>
        <p:blipFill rotWithShape="1">
          <a:blip r:embed="rId4"/>
          <a:srcRect l="27503" r="10532" b="-2"/>
          <a:stretch/>
        </p:blipFill>
        <p:spPr>
          <a:xfrm>
            <a:off x="4636008" y="10"/>
            <a:ext cx="7552815" cy="6856310"/>
          </a:xfrm>
          <a:prstGeom prst="rect">
            <a:avLst/>
          </a:prstGeom>
          <a:ln>
            <a:noFill/>
          </a:ln>
          <a:effectLst/>
        </p:spPr>
      </p:pic>
      <p:sp>
        <p:nvSpPr>
          <p:cNvPr id="19" name="Rectangle 18">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a:extLst>
              <a:ext uri="{FF2B5EF4-FFF2-40B4-BE49-F238E27FC236}">
                <a16:creationId xmlns:a16="http://schemas.microsoft.com/office/drawing/2014/main" id="{3EBBD606-7EA8-44F5-80B3-152DB5D5175E}"/>
              </a:ext>
            </a:extLst>
          </p:cNvPr>
          <p:cNvSpPr>
            <a:spLocks noGrp="1"/>
          </p:cNvSpPr>
          <p:nvPr>
            <p:ph type="title"/>
          </p:nvPr>
        </p:nvSpPr>
        <p:spPr>
          <a:xfrm>
            <a:off x="484817" y="753228"/>
            <a:ext cx="4271290" cy="1080938"/>
          </a:xfrm>
        </p:spPr>
        <p:txBody>
          <a:bodyPr>
            <a:normAutofit fontScale="90000"/>
          </a:bodyPr>
          <a:lstStyle/>
          <a:p>
            <a:r>
              <a:rPr lang="en-US" sz="2400" b="1" dirty="0"/>
              <a:t>Tasks of Leadership in Parishes Who Accompany Youth</a:t>
            </a:r>
            <a:br>
              <a:rPr lang="en-US" sz="2000" dirty="0"/>
            </a:br>
            <a:endParaRPr lang="en-US" sz="2000" dirty="0"/>
          </a:p>
        </p:txBody>
      </p:sp>
      <p:pic>
        <p:nvPicPr>
          <p:cNvPr id="21" name="Picture 20">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10" name="Content Placeholder 9">
            <a:extLst>
              <a:ext uri="{FF2B5EF4-FFF2-40B4-BE49-F238E27FC236}">
                <a16:creationId xmlns:a16="http://schemas.microsoft.com/office/drawing/2014/main" id="{EB1FFB87-5D16-4C83-9CDA-EE17523EFBD8}"/>
              </a:ext>
            </a:extLst>
          </p:cNvPr>
          <p:cNvSpPr>
            <a:spLocks noGrp="1"/>
          </p:cNvSpPr>
          <p:nvPr>
            <p:ph idx="1"/>
          </p:nvPr>
        </p:nvSpPr>
        <p:spPr>
          <a:xfrm>
            <a:off x="484818" y="2049729"/>
            <a:ext cx="3927622" cy="4572000"/>
          </a:xfrm>
        </p:spPr>
        <p:txBody>
          <a:bodyPr>
            <a:normAutofit fontScale="70000" lnSpcReduction="20000"/>
          </a:bodyPr>
          <a:lstStyle/>
          <a:p>
            <a:endParaRPr lang="en-US" sz="1400" dirty="0"/>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Parishes accompany youth  on their journey toward holiness as missionary disciples.  </a:t>
            </a:r>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Leaders support this engagement by: </a:t>
            </a:r>
          </a:p>
          <a:p>
            <a:r>
              <a:rPr lang="en-US" sz="3200" dirty="0">
                <a:latin typeface="Tahoma" panose="020B0604030504040204" pitchFamily="34" charset="0"/>
                <a:ea typeface="Tahoma" panose="020B0604030504040204" pitchFamily="34" charset="0"/>
                <a:cs typeface="Tahoma" panose="020B0604030504040204" pitchFamily="34" charset="0"/>
              </a:rPr>
              <a:t>Engaging Youth with the Parish Community</a:t>
            </a:r>
          </a:p>
          <a:p>
            <a:r>
              <a:rPr lang="en-US" sz="3200" dirty="0">
                <a:latin typeface="Tahoma" panose="020B0604030504040204" pitchFamily="34" charset="0"/>
                <a:ea typeface="Tahoma" panose="020B0604030504040204" pitchFamily="34" charset="0"/>
                <a:cs typeface="Tahoma" panose="020B0604030504040204" pitchFamily="34" charset="0"/>
              </a:rPr>
              <a:t>Empowering Parents and Faith Companions</a:t>
            </a:r>
          </a:p>
          <a:p>
            <a:r>
              <a:rPr lang="en-US" sz="3200" dirty="0">
                <a:latin typeface="Tahoma" panose="020B0604030504040204" pitchFamily="34" charset="0"/>
                <a:ea typeface="Tahoma" panose="020B0604030504040204" pitchFamily="34" charset="0"/>
                <a:cs typeface="Tahoma" panose="020B0604030504040204" pitchFamily="34" charset="0"/>
              </a:rPr>
              <a:t>Providing Ministries to Youth that Promote Accompaniment</a:t>
            </a:r>
          </a:p>
          <a:p>
            <a:r>
              <a:rPr lang="en-US" sz="3200" dirty="0">
                <a:latin typeface="Tahoma" panose="020B0604030504040204" pitchFamily="34" charset="0"/>
                <a:ea typeface="Tahoma" panose="020B0604030504040204" pitchFamily="34" charset="0"/>
                <a:cs typeface="Tahoma" panose="020B0604030504040204" pitchFamily="34" charset="0"/>
              </a:rPr>
              <a:t>Evaluating and Planning for Accompaniment </a:t>
            </a:r>
          </a:p>
          <a:p>
            <a:endParaRPr lang="en-US" sz="1400" dirty="0"/>
          </a:p>
          <a:p>
            <a:endParaRPr lang="en-US" sz="1400" dirty="0"/>
          </a:p>
          <a:p>
            <a:endParaRPr lang="en-US" sz="1400" dirty="0"/>
          </a:p>
        </p:txBody>
      </p:sp>
    </p:spTree>
    <p:extLst>
      <p:ext uri="{BB962C8B-B14F-4D97-AF65-F5344CB8AC3E}">
        <p14:creationId xmlns:p14="http://schemas.microsoft.com/office/powerpoint/2010/main" val="1504875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8" name="Picture 37">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40" name="Picture 39">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42" name="Rectangle 41">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4" name="Rectangle 43">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 name="Picture 1">
            <a:extLst>
              <a:ext uri="{FF2B5EF4-FFF2-40B4-BE49-F238E27FC236}">
                <a16:creationId xmlns:a16="http://schemas.microsoft.com/office/drawing/2014/main" id="{41A368D1-EBC9-4B2F-B0E0-4C5684C6B7B7}"/>
              </a:ext>
            </a:extLst>
          </p:cNvPr>
          <p:cNvPicPr>
            <a:picLocks noChangeAspect="1"/>
          </p:cNvPicPr>
          <p:nvPr/>
        </p:nvPicPr>
        <p:blipFill rotWithShape="1">
          <a:blip r:embed="rId6"/>
          <a:srcRect l="8698" r="17787" b="-1"/>
          <a:stretch/>
        </p:blipFill>
        <p:spPr>
          <a:xfrm>
            <a:off x="4644526" y="10"/>
            <a:ext cx="7552945" cy="6857990"/>
          </a:xfrm>
          <a:prstGeom prst="rect">
            <a:avLst/>
          </a:prstGeom>
          <a:ln>
            <a:noFill/>
          </a:ln>
          <a:effectLst/>
        </p:spPr>
      </p:pic>
      <p:pic>
        <p:nvPicPr>
          <p:cNvPr id="46" name="Picture 45">
            <a:extLst>
              <a:ext uri="{FF2B5EF4-FFF2-40B4-BE49-F238E27FC236}">
                <a16:creationId xmlns:a16="http://schemas.microsoft.com/office/drawing/2014/main" id="{25D611BD-13D6-4754-93F1-8ABAB811692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7"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48" name="Rectangle 47">
            <a:extLst>
              <a:ext uri="{FF2B5EF4-FFF2-40B4-BE49-F238E27FC236}">
                <a16:creationId xmlns:a16="http://schemas.microsoft.com/office/drawing/2014/main" id="{D1564798-5942-49A9-89E9-7BF6D0239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a:extLst>
              <a:ext uri="{FF2B5EF4-FFF2-40B4-BE49-F238E27FC236}">
                <a16:creationId xmlns:a16="http://schemas.microsoft.com/office/drawing/2014/main" id="{1AF5AD43-B8CC-4C75-892D-6C716500D399}"/>
              </a:ext>
            </a:extLst>
          </p:cNvPr>
          <p:cNvSpPr>
            <a:spLocks noGrp="1"/>
          </p:cNvSpPr>
          <p:nvPr>
            <p:ph type="title"/>
          </p:nvPr>
        </p:nvSpPr>
        <p:spPr>
          <a:xfrm>
            <a:off x="680322" y="2063262"/>
            <a:ext cx="3739278" cy="2661138"/>
          </a:xfrm>
        </p:spPr>
        <p:txBody>
          <a:bodyPr vert="horz" lIns="91440" tIns="45720" rIns="91440" bIns="45720" rtlCol="0" anchor="b">
            <a:normAutofit/>
          </a:bodyPr>
          <a:lstStyle/>
          <a:p>
            <a:pPr algn="r"/>
            <a:r>
              <a:rPr lang="en-US" sz="4200" dirty="0"/>
              <a:t>Parish Leaders Who Share in Leadership for Youth Ministry</a:t>
            </a:r>
          </a:p>
        </p:txBody>
      </p:sp>
      <p:sp>
        <p:nvSpPr>
          <p:cNvPr id="10" name="Content Placeholder 9">
            <a:extLst>
              <a:ext uri="{FF2B5EF4-FFF2-40B4-BE49-F238E27FC236}">
                <a16:creationId xmlns:a16="http://schemas.microsoft.com/office/drawing/2014/main" id="{8F99EAEB-D5A6-4367-880F-C8D0B489E16F}"/>
              </a:ext>
            </a:extLst>
          </p:cNvPr>
          <p:cNvSpPr>
            <a:spLocks noGrp="1"/>
          </p:cNvSpPr>
          <p:nvPr>
            <p:ph idx="1"/>
          </p:nvPr>
        </p:nvSpPr>
        <p:spPr>
          <a:xfrm>
            <a:off x="680323" y="5101298"/>
            <a:ext cx="3739277" cy="1116622"/>
          </a:xfrm>
        </p:spPr>
        <p:txBody>
          <a:bodyPr vert="horz" lIns="91440" tIns="45720" rIns="91440" bIns="45720" rtlCol="0">
            <a:normAutofit/>
          </a:bodyPr>
          <a:lstStyle/>
          <a:p>
            <a:pPr marL="0" indent="0" algn="r">
              <a:buNone/>
            </a:pPr>
            <a:r>
              <a:rPr lang="en-US" sz="3600" dirty="0">
                <a:latin typeface="Tahoma" panose="020B0604030504040204" pitchFamily="34" charset="0"/>
                <a:ea typeface="Tahoma" panose="020B0604030504040204" pitchFamily="34" charset="0"/>
                <a:cs typeface="Tahoma" panose="020B0604030504040204" pitchFamily="34" charset="0"/>
              </a:rPr>
              <a:t>Pastor</a:t>
            </a:r>
          </a:p>
        </p:txBody>
      </p:sp>
    </p:spTree>
    <p:extLst>
      <p:ext uri="{BB962C8B-B14F-4D97-AF65-F5344CB8AC3E}">
        <p14:creationId xmlns:p14="http://schemas.microsoft.com/office/powerpoint/2010/main" val="2656388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4F9E7DD7-C0A5-44EC-865C-5FAE1D8A157C}"/>
              </a:ext>
            </a:extLst>
          </p:cNvPr>
          <p:cNvSpPr>
            <a:spLocks noGrp="1"/>
          </p:cNvSpPr>
          <p:nvPr>
            <p:ph idx="1"/>
          </p:nvPr>
        </p:nvSpPr>
        <p:spPr>
          <a:xfrm>
            <a:off x="589144" y="2068140"/>
            <a:ext cx="5388209" cy="4788179"/>
          </a:xfrm>
        </p:spPr>
        <p:txBody>
          <a:bodyPr>
            <a:normAutofit fontScale="47500" lnSpcReduction="20000"/>
          </a:bodyPr>
          <a:lstStyle/>
          <a:p>
            <a:pPr marL="0" marR="0" indent="0">
              <a:spcBef>
                <a:spcPts val="0"/>
              </a:spcBef>
              <a:spcAft>
                <a:spcPts val="0"/>
              </a:spcAft>
              <a:buNone/>
            </a:pPr>
            <a:r>
              <a:rPr lang="en-US" sz="3300" b="1" dirty="0">
                <a:effectLst/>
                <a:latin typeface="Tahoma" panose="020B0604030504040204" pitchFamily="34" charset="0"/>
                <a:ea typeface="Tahoma" panose="020B0604030504040204" pitchFamily="34" charset="0"/>
                <a:cs typeface="Tahoma" panose="020B0604030504040204" pitchFamily="34" charset="0"/>
              </a:rPr>
              <a:t>Position Overview:</a:t>
            </a:r>
            <a:r>
              <a:rPr lang="en-US" sz="3300" dirty="0">
                <a:effectLst/>
                <a:latin typeface="Tahoma" panose="020B0604030504040204" pitchFamily="34" charset="0"/>
                <a:ea typeface="Tahoma" panose="020B0604030504040204" pitchFamily="34" charset="0"/>
                <a:cs typeface="Tahoma" panose="020B0604030504040204" pitchFamily="34" charset="0"/>
              </a:rPr>
              <a:t> </a:t>
            </a:r>
          </a:p>
          <a:p>
            <a:pPr marL="0" marR="0" indent="0">
              <a:spcBef>
                <a:spcPts val="0"/>
              </a:spcBef>
              <a:spcAft>
                <a:spcPts val="0"/>
              </a:spcAft>
              <a:buNone/>
            </a:pPr>
            <a:r>
              <a:rPr lang="en-US" sz="3300" dirty="0">
                <a:effectLst/>
                <a:latin typeface="Tahoma" panose="020B0604030504040204" pitchFamily="34" charset="0"/>
                <a:ea typeface="Tahoma" panose="020B0604030504040204" pitchFamily="34" charset="0"/>
                <a:cs typeface="Tahoma" panose="020B0604030504040204" pitchFamily="34" charset="0"/>
              </a:rPr>
              <a:t> </a:t>
            </a:r>
          </a:p>
          <a:p>
            <a:pPr marL="0" marR="0" indent="0">
              <a:spcBef>
                <a:spcPts val="0"/>
              </a:spcBef>
              <a:spcAft>
                <a:spcPts val="0"/>
              </a:spcAft>
              <a:buNone/>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of Youth Ministry facilitates the gifts of the community and supports the leadership team, ministry leaders, and the parish community as they accompany youth on their journey toward holiness as missionary disciples. </a:t>
            </a:r>
          </a:p>
          <a:p>
            <a:pPr marL="0" marR="0" indent="0">
              <a:spcBef>
                <a:spcPts val="0"/>
              </a:spcBef>
              <a:spcAft>
                <a:spcPts val="0"/>
              </a:spcAft>
              <a:buNone/>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provides leadership for ministry             that accompanies and engages youth.</a:t>
            </a:r>
          </a:p>
          <a:p>
            <a:pPr marL="0" indent="0">
              <a:spcBef>
                <a:spcPts val="0"/>
              </a:spcBef>
              <a:buNone/>
            </a:pPr>
            <a:r>
              <a:rPr lang="en-US" sz="3300" dirty="0">
                <a:effectLst/>
                <a:latin typeface="Tahoma" panose="020B0604030504040204" pitchFamily="34" charset="0"/>
                <a:ea typeface="Tahoma" panose="020B0604030504040204" pitchFamily="34" charset="0"/>
                <a:cs typeface="Tahoma" panose="020B0604030504040204" pitchFamily="34" charset="0"/>
              </a:rPr>
              <a:t> </a:t>
            </a:r>
          </a:p>
          <a:p>
            <a:pPr>
              <a:spcBef>
                <a:spcPts val="0"/>
              </a:spcBef>
              <a:tabLst>
                <a:tab pos="457200" algn="l"/>
              </a:tabLst>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facilitates the development                     of an accompanying ministry with young and                 older adolescents</a:t>
            </a:r>
          </a:p>
          <a:p>
            <a:pPr>
              <a:spcBef>
                <a:spcPts val="0"/>
              </a:spcBef>
              <a:tabLst>
                <a:tab pos="457200" algn="l"/>
              </a:tabLst>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promotes the formation of youth               as missionary disciples. </a:t>
            </a:r>
          </a:p>
          <a:p>
            <a:pPr>
              <a:spcBef>
                <a:spcPts val="0"/>
              </a:spcBef>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acts as an advocate                                   and link for youth.</a:t>
            </a:r>
          </a:p>
          <a:p>
            <a:pPr>
              <a:spcBef>
                <a:spcPts val="0"/>
              </a:spcBef>
            </a:pPr>
            <a:endParaRPr lang="en-US" sz="33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300" dirty="0">
                <a:effectLst/>
                <a:latin typeface="Tahoma" panose="020B0604030504040204" pitchFamily="34" charset="0"/>
                <a:ea typeface="Tahoma" panose="020B0604030504040204" pitchFamily="34" charset="0"/>
                <a:cs typeface="Tahoma" panose="020B0604030504040204" pitchFamily="34" charset="0"/>
              </a:rPr>
              <a:t>The Coordinator recruits, prepares, and supports               adult and youth leaders in youth ministry. </a:t>
            </a:r>
          </a:p>
          <a:p>
            <a:pPr marL="0" marR="0" indent="0">
              <a:spcBef>
                <a:spcPts val="0"/>
              </a:spcBef>
              <a:spcAft>
                <a:spcPts val="800"/>
              </a:spcAft>
              <a:buNone/>
            </a:pPr>
            <a:r>
              <a:rPr lang="en-US" sz="3300" b="1" dirty="0">
                <a:effectLst/>
                <a:latin typeface="Tahoma" panose="020B0604030504040204" pitchFamily="34" charset="0"/>
                <a:ea typeface="Tahoma" panose="020B0604030504040204" pitchFamily="34" charset="0"/>
                <a:cs typeface="Tahoma" panose="020B0604030504040204" pitchFamily="34" charset="0"/>
              </a:rPr>
              <a:t> </a:t>
            </a:r>
            <a:endParaRPr lang="en-US" sz="3300" dirty="0">
              <a:effectLst/>
              <a:latin typeface="Tahoma" panose="020B0604030504040204" pitchFamily="34" charset="0"/>
              <a:ea typeface="Tahoma" panose="020B0604030504040204" pitchFamily="34" charset="0"/>
              <a:cs typeface="Tahoma" panose="020B0604030504040204" pitchFamily="34" charset="0"/>
            </a:endParaRPr>
          </a:p>
          <a:p>
            <a:endParaRPr lang="en-US" sz="1400" dirty="0"/>
          </a:p>
        </p:txBody>
      </p:sp>
      <p:pic>
        <p:nvPicPr>
          <p:cNvPr id="5" name="Picture 4">
            <a:extLst>
              <a:ext uri="{FF2B5EF4-FFF2-40B4-BE49-F238E27FC236}">
                <a16:creationId xmlns:a16="http://schemas.microsoft.com/office/drawing/2014/main" id="{9E0BF5B6-9A70-4FBC-BAAE-78A8111687B6}"/>
              </a:ext>
            </a:extLst>
          </p:cNvPr>
          <p:cNvPicPr>
            <a:picLocks noChangeAspect="1"/>
          </p:cNvPicPr>
          <p:nvPr/>
        </p:nvPicPr>
        <p:blipFill rotWithShape="1">
          <a:blip r:embed="rId4"/>
          <a:srcRect l="9351" r="31332"/>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E2AC48C-09CE-4310-84B5-3E2136AAC929}"/>
              </a:ext>
            </a:extLst>
          </p:cNvPr>
          <p:cNvSpPr>
            <a:spLocks noGrp="1"/>
          </p:cNvSpPr>
          <p:nvPr>
            <p:ph type="title"/>
          </p:nvPr>
        </p:nvSpPr>
        <p:spPr>
          <a:xfrm>
            <a:off x="680321" y="753228"/>
            <a:ext cx="5041629" cy="1080938"/>
          </a:xfrm>
        </p:spPr>
        <p:txBody>
          <a:bodyPr>
            <a:normAutofit/>
          </a:bodyPr>
          <a:lstStyle/>
          <a:p>
            <a:r>
              <a:rPr lang="en-US" sz="2400" b="1" kern="0" dirty="0">
                <a:latin typeface="+mn-lt"/>
                <a:ea typeface="Calibri" panose="020F0502020204030204" pitchFamily="34" charset="0"/>
                <a:cs typeface="Calibri" panose="020F0502020204030204" pitchFamily="34" charset="0"/>
              </a:rPr>
              <a:t>Leadership Role Description for the Coordinator of Youth Ministry</a:t>
            </a:r>
            <a:br>
              <a:rPr lang="en-US" sz="2300" b="1" kern="0" dirty="0">
                <a:latin typeface="Calibri" panose="020F0502020204030204" pitchFamily="34" charset="0"/>
                <a:ea typeface="Calibri" panose="020F0502020204030204" pitchFamily="34" charset="0"/>
                <a:cs typeface="Times New Roman" panose="02020603050405020304" pitchFamily="18" charset="0"/>
              </a:rPr>
            </a:br>
            <a:endParaRPr lang="en-US" sz="2300" dirty="0"/>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4292423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5B988D63-FA8B-436C-902E-E5005BC0492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43" name="Rectangle 42">
              <a:extLst>
                <a:ext uri="{FF2B5EF4-FFF2-40B4-BE49-F238E27FC236}">
                  <a16:creationId xmlns:a16="http://schemas.microsoft.com/office/drawing/2014/main" id="{2FD177FB-983E-4035-8B7A-655342A7E1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3">
              <a:extLst>
                <a:ext uri="{FF2B5EF4-FFF2-40B4-BE49-F238E27FC236}">
                  <a16:creationId xmlns:a16="http://schemas.microsoft.com/office/drawing/2014/main" id="{9596D9C3-C0FC-4500-A696-55B9F77BB7A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FD23D15D-6728-418C-BD91-806DEAC5910E}"/>
              </a:ext>
            </a:extLst>
          </p:cNvPr>
          <p:cNvPicPr>
            <a:picLocks noChangeAspect="1"/>
          </p:cNvPicPr>
          <p:nvPr/>
        </p:nvPicPr>
        <p:blipFill rotWithShape="1">
          <a:blip r:embed="rId4"/>
          <a:srcRect l="14659" r="40158"/>
          <a:stretch/>
        </p:blipFill>
        <p:spPr>
          <a:xfrm>
            <a:off x="7547810" y="10"/>
            <a:ext cx="4641013" cy="6856310"/>
          </a:xfrm>
          <a:prstGeom prst="rect">
            <a:avLst/>
          </a:prstGeom>
          <a:ln>
            <a:noFill/>
          </a:ln>
          <a:effectLst/>
        </p:spPr>
      </p:pic>
      <p:sp>
        <p:nvSpPr>
          <p:cNvPr id="46" name="Rectangle 45">
            <a:extLst>
              <a:ext uri="{FF2B5EF4-FFF2-40B4-BE49-F238E27FC236}">
                <a16:creationId xmlns:a16="http://schemas.microsoft.com/office/drawing/2014/main" id="{C493E730-2044-49B5-A022-B8D6F35934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C3C337-68F0-4651-99DD-179AA6825709}"/>
              </a:ext>
            </a:extLst>
          </p:cNvPr>
          <p:cNvSpPr>
            <a:spLocks noGrp="1"/>
          </p:cNvSpPr>
          <p:nvPr>
            <p:ph type="title"/>
          </p:nvPr>
        </p:nvSpPr>
        <p:spPr>
          <a:xfrm>
            <a:off x="680321" y="753228"/>
            <a:ext cx="7087552" cy="1080938"/>
          </a:xfrm>
        </p:spPr>
        <p:txBody>
          <a:bodyPr>
            <a:normAutofit/>
          </a:bodyPr>
          <a:lstStyle/>
          <a:p>
            <a:r>
              <a:rPr lang="en-US" sz="2400" b="1" dirty="0"/>
              <a:t>Process for the Coordinator Role</a:t>
            </a:r>
          </a:p>
        </p:txBody>
      </p:sp>
      <p:pic>
        <p:nvPicPr>
          <p:cNvPr id="48" name="Picture 47">
            <a:extLst>
              <a:ext uri="{FF2B5EF4-FFF2-40B4-BE49-F238E27FC236}">
                <a16:creationId xmlns:a16="http://schemas.microsoft.com/office/drawing/2014/main" id="{78976801-4346-4636-BA62-265C81DFE7C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3" name="Content Placeholder 2">
            <a:extLst>
              <a:ext uri="{FF2B5EF4-FFF2-40B4-BE49-F238E27FC236}">
                <a16:creationId xmlns:a16="http://schemas.microsoft.com/office/drawing/2014/main" id="{A9AF5926-B0FB-4FB6-ACC5-07EFAECEBD5A}"/>
              </a:ext>
            </a:extLst>
          </p:cNvPr>
          <p:cNvSpPr>
            <a:spLocks noGrp="1"/>
          </p:cNvSpPr>
          <p:nvPr>
            <p:ph idx="1"/>
          </p:nvPr>
        </p:nvSpPr>
        <p:spPr>
          <a:xfrm>
            <a:off x="472542" y="2178604"/>
            <a:ext cx="6879479" cy="4504494"/>
          </a:xfrm>
        </p:spPr>
        <p:txBody>
          <a:bodyPr>
            <a:normAutofit fontScale="62500" lnSpcReduction="20000"/>
          </a:bodyPr>
          <a:lstStyle/>
          <a:p>
            <a:pPr marL="0" marR="0" lvl="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What are some personal qualities we should seek in the Coordinator of Youth Ministry?</a:t>
            </a:r>
          </a:p>
          <a:p>
            <a:pPr marL="0" marR="0" indent="0">
              <a:spcBef>
                <a:spcPts val="0"/>
              </a:spcBef>
              <a:spcAft>
                <a:spcPts val="800"/>
              </a:spcAft>
              <a:buNone/>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Who should take on the role of Youth Ministry Coordinator for Our Parish?</a:t>
            </a:r>
          </a:p>
          <a:p>
            <a:pPr marL="742950" marR="0" lvl="1" indent="-285750">
              <a:spcBef>
                <a:spcPts val="0"/>
              </a:spcBef>
              <a:spcAft>
                <a:spcPts val="800"/>
              </a:spcAft>
              <a:buFont typeface="Symbol" panose="05050102010706020507" pitchFamily="18" charset="2"/>
              <a:buChar char=""/>
            </a:pPr>
            <a:r>
              <a:rPr lang="en-US" sz="3200" dirty="0">
                <a:effectLst/>
                <a:latin typeface="Tahoma" panose="020B0604030504040204" pitchFamily="34" charset="0"/>
                <a:ea typeface="Tahoma" panose="020B0604030504040204" pitchFamily="34" charset="0"/>
                <a:cs typeface="Tahoma" panose="020B0604030504040204" pitchFamily="34" charset="0"/>
              </a:rPr>
              <a:t>A volunteer </a:t>
            </a:r>
          </a:p>
          <a:p>
            <a:pPr marL="742950" marR="0" lvl="1" indent="-285750">
              <a:spcBef>
                <a:spcPts val="0"/>
              </a:spcBef>
              <a:spcAft>
                <a:spcPts val="800"/>
              </a:spcAft>
              <a:buFont typeface="Symbol" panose="05050102010706020507" pitchFamily="18" charset="2"/>
              <a:buChar char=""/>
            </a:pPr>
            <a:r>
              <a:rPr lang="en-US" sz="3200" dirty="0">
                <a:effectLst/>
                <a:latin typeface="Tahoma" panose="020B0604030504040204" pitchFamily="34" charset="0"/>
                <a:ea typeface="Tahoma" panose="020B0604030504040204" pitchFamily="34" charset="0"/>
                <a:cs typeface="Tahoma" panose="020B0604030504040204" pitchFamily="34" charset="0"/>
              </a:rPr>
              <a:t>A part-time or full-time staff person </a:t>
            </a:r>
          </a:p>
          <a:p>
            <a:pPr marL="742950" marR="0" lvl="1" indent="-285750">
              <a:spcBef>
                <a:spcPts val="0"/>
              </a:spcBef>
              <a:spcAft>
                <a:spcPts val="800"/>
              </a:spcAft>
              <a:buFont typeface="Symbol" panose="05050102010706020507" pitchFamily="18" charset="2"/>
              <a:buChar char=""/>
            </a:pPr>
            <a:r>
              <a:rPr lang="en-US" sz="3200" dirty="0">
                <a:effectLst/>
                <a:latin typeface="Tahoma" panose="020B0604030504040204" pitchFamily="34" charset="0"/>
                <a:ea typeface="Tahoma" panose="020B0604030504040204" pitchFamily="34" charset="0"/>
                <a:cs typeface="Tahoma" panose="020B0604030504040204" pitchFamily="34" charset="0"/>
              </a:rPr>
              <a:t>Assign the position to one of our existing staff</a:t>
            </a:r>
          </a:p>
          <a:p>
            <a:pPr marL="457200" marR="0" lvl="1"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  </a:t>
            </a:r>
          </a:p>
          <a:p>
            <a:pPr marL="0" marR="0" lvl="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Who would supervise this position? </a:t>
            </a:r>
          </a:p>
          <a:p>
            <a:pPr marL="0" marR="0" lvl="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What background, experience and skills would be helpful? </a:t>
            </a:r>
          </a:p>
          <a:p>
            <a:pPr marL="0" marR="0" lvl="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Where could we look, who could we talk to                                  in searching for this position? </a:t>
            </a:r>
          </a:p>
          <a:p>
            <a:pPr marL="0" marR="0" indent="0">
              <a:spcBef>
                <a:spcPts val="0"/>
              </a:spcBef>
              <a:spcAft>
                <a:spcPts val="80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What support should we provide? </a:t>
            </a:r>
          </a:p>
          <a:p>
            <a:pPr marL="0" marR="0" indent="0">
              <a:spcBef>
                <a:spcPts val="0"/>
              </a:spcBef>
              <a:spcAft>
                <a:spcPts val="800"/>
              </a:spcAft>
              <a:buNone/>
            </a:pPr>
            <a:endParaRPr lang="en-US" sz="14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767772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32" name="Rectangle 31">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DB4CF749-D048-418E-AA49-9BE4B3AA0CB2}"/>
              </a:ext>
            </a:extLst>
          </p:cNvPr>
          <p:cNvSpPr>
            <a:spLocks noGrp="1"/>
          </p:cNvSpPr>
          <p:nvPr>
            <p:ph idx="1"/>
          </p:nvPr>
        </p:nvSpPr>
        <p:spPr>
          <a:xfrm>
            <a:off x="589145" y="2121426"/>
            <a:ext cx="5277744" cy="4666000"/>
          </a:xfrm>
        </p:spPr>
        <p:txBody>
          <a:bodyPr>
            <a:normAutofit fontScale="70000" lnSpcReduction="20000"/>
          </a:bodyPr>
          <a:lstStyle/>
          <a:p>
            <a:pPr marL="0" marR="0" indent="0">
              <a:spcBef>
                <a:spcPts val="0"/>
              </a:spcBef>
              <a:spcAft>
                <a:spcPts val="0"/>
              </a:spcAft>
              <a:buNone/>
            </a:pPr>
            <a:r>
              <a:rPr lang="en-US" sz="3200" b="1" dirty="0">
                <a:latin typeface="Tahoma" panose="020B0604030504040204" pitchFamily="34" charset="0"/>
                <a:ea typeface="Tahoma" panose="020B0604030504040204" pitchFamily="34" charset="0"/>
                <a:cs typeface="Tahoma" panose="020B0604030504040204" pitchFamily="34" charset="0"/>
              </a:rPr>
              <a:t>R</a:t>
            </a:r>
            <a:r>
              <a:rPr lang="en-US" sz="3200" b="1" dirty="0">
                <a:effectLst/>
                <a:latin typeface="Tahoma" panose="020B0604030504040204" pitchFamily="34" charset="0"/>
                <a:ea typeface="Tahoma" panose="020B0604030504040204" pitchFamily="34" charset="0"/>
                <a:cs typeface="Tahoma" panose="020B0604030504040204" pitchFamily="34" charset="0"/>
              </a:rPr>
              <a:t>ole Overview:  </a:t>
            </a:r>
            <a:r>
              <a:rPr lang="en-US" sz="3200" dirty="0">
                <a:effectLst/>
                <a:latin typeface="Tahoma" panose="020B0604030504040204" pitchFamily="34" charset="0"/>
                <a:ea typeface="Tahoma" panose="020B0604030504040204" pitchFamily="34" charset="0"/>
                <a:cs typeface="Tahoma" panose="020B0604030504040204" pitchFamily="34" charset="0"/>
              </a:rPr>
              <a:t>The Youth Ministry Coordinating team works on behalf of the parish community to support youth on their journey toward holiness as missionary disciples. </a:t>
            </a:r>
          </a:p>
          <a:p>
            <a:pPr marL="0" marR="0" indent="0">
              <a:spcBef>
                <a:spcPts val="0"/>
              </a:spcBef>
              <a:spcAft>
                <a:spcPts val="0"/>
              </a:spcAft>
              <a:buNone/>
            </a:pPr>
            <a:endParaRPr lang="en-US" sz="3200" b="1" dirty="0">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200" dirty="0">
                <a:effectLst/>
                <a:latin typeface="Tahoma" panose="020B0604030504040204" pitchFamily="34" charset="0"/>
                <a:ea typeface="Tahoma" panose="020B0604030504040204" pitchFamily="34" charset="0"/>
                <a:cs typeface="Tahoma" panose="020B0604030504040204" pitchFamily="34" charset="0"/>
              </a:rPr>
              <a:t>The Youth Ministry Coordinating Team shares leadership in overseeing the parish’s ministry to accompany youth. </a:t>
            </a:r>
          </a:p>
          <a:p>
            <a:pPr>
              <a:spcBef>
                <a:spcPts val="0"/>
              </a:spcBef>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tabLst>
                <a:tab pos="457200" algn="l"/>
              </a:tabLst>
            </a:pPr>
            <a:r>
              <a:rPr lang="en-US" sz="3200" dirty="0">
                <a:effectLst/>
                <a:latin typeface="Tahoma" panose="020B0604030504040204" pitchFamily="34" charset="0"/>
                <a:ea typeface="Tahoma" panose="020B0604030504040204" pitchFamily="34" charset="0"/>
                <a:cs typeface="Tahoma" panose="020B0604030504040204" pitchFamily="34" charset="0"/>
              </a:rPr>
              <a:t>The Youth Ministry Coordinating Team facilitates the development of an accompanying ministry with young  and older adolescents.</a:t>
            </a:r>
          </a:p>
          <a:p>
            <a:pPr>
              <a:spcBef>
                <a:spcPts val="0"/>
              </a:spcBef>
              <a:tabLst>
                <a:tab pos="457200" algn="l"/>
              </a:tabLst>
            </a:pPr>
            <a:endParaRPr lang="en-US" sz="3200" dirty="0">
              <a:effectLst/>
              <a:latin typeface="Tahoma" panose="020B0604030504040204" pitchFamily="34" charset="0"/>
              <a:ea typeface="Tahoma" panose="020B0604030504040204" pitchFamily="34" charset="0"/>
              <a:cs typeface="Tahoma" panose="020B0604030504040204" pitchFamily="34" charset="0"/>
            </a:endParaRPr>
          </a:p>
          <a:p>
            <a:pPr>
              <a:spcBef>
                <a:spcPts val="0"/>
              </a:spcBef>
            </a:pPr>
            <a:r>
              <a:rPr lang="en-US" sz="3200" dirty="0">
                <a:effectLst/>
                <a:latin typeface="Tahoma" panose="020B0604030504040204" pitchFamily="34" charset="0"/>
                <a:ea typeface="Tahoma" panose="020B0604030504040204" pitchFamily="34" charset="0"/>
                <a:cs typeface="Tahoma" panose="020B0604030504040204" pitchFamily="34" charset="0"/>
              </a:rPr>
              <a:t>The Youth Ministry Coordinating Team promotes the formation of youth               as missionary disciples. </a:t>
            </a:r>
          </a:p>
          <a:p>
            <a:endParaRPr lang="en-US" sz="1700" dirty="0"/>
          </a:p>
        </p:txBody>
      </p:sp>
      <p:pic>
        <p:nvPicPr>
          <p:cNvPr id="5" name="Picture 4">
            <a:extLst>
              <a:ext uri="{FF2B5EF4-FFF2-40B4-BE49-F238E27FC236}">
                <a16:creationId xmlns:a16="http://schemas.microsoft.com/office/drawing/2014/main" id="{ABD937E2-A3EA-44BE-95E5-942A0051B70A}"/>
              </a:ext>
            </a:extLst>
          </p:cNvPr>
          <p:cNvPicPr>
            <a:picLocks noChangeAspect="1"/>
          </p:cNvPicPr>
          <p:nvPr/>
        </p:nvPicPr>
        <p:blipFill rotWithShape="1">
          <a:blip r:embed="rId4"/>
          <a:srcRect r="50013" b="-2"/>
          <a:stretch/>
        </p:blipFill>
        <p:spPr>
          <a:xfrm>
            <a:off x="6096000" y="10"/>
            <a:ext cx="6092823" cy="6856310"/>
          </a:xfrm>
          <a:prstGeom prst="rect">
            <a:avLst/>
          </a:prstGeom>
          <a:ln>
            <a:noFill/>
          </a:ln>
          <a:effectLst/>
        </p:spPr>
      </p:pic>
      <p:sp>
        <p:nvSpPr>
          <p:cNvPr id="35" name="Rectangle 34">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2E73F50-11EE-4593-AF34-D254C1FA7B83}"/>
              </a:ext>
            </a:extLst>
          </p:cNvPr>
          <p:cNvSpPr>
            <a:spLocks noGrp="1"/>
          </p:cNvSpPr>
          <p:nvPr>
            <p:ph type="title"/>
          </p:nvPr>
        </p:nvSpPr>
        <p:spPr>
          <a:xfrm>
            <a:off x="680321" y="753228"/>
            <a:ext cx="5751164" cy="1080938"/>
          </a:xfrm>
        </p:spPr>
        <p:txBody>
          <a:bodyPr>
            <a:normAutofit fontScale="90000"/>
          </a:bodyPr>
          <a:lstStyle/>
          <a:p>
            <a:r>
              <a:rPr lang="en-US" sz="2700" b="1" kern="0" dirty="0">
                <a:latin typeface="+mn-lt"/>
                <a:ea typeface="Calibri" panose="020F0502020204030204" pitchFamily="34" charset="0"/>
                <a:cs typeface="Calibri" panose="020F0502020204030204" pitchFamily="34" charset="0"/>
              </a:rPr>
              <a:t>Leadership Role Description for              the Youth Ministry Coordinating Team</a:t>
            </a:r>
            <a:br>
              <a:rPr lang="en-US" sz="2300" b="1" kern="0" dirty="0">
                <a:latin typeface="Calibri" panose="020F0502020204030204" pitchFamily="34" charset="0"/>
                <a:ea typeface="Calibri" panose="020F0502020204030204" pitchFamily="34" charset="0"/>
                <a:cs typeface="Times New Roman" panose="02020603050405020304" pitchFamily="18" charset="0"/>
              </a:rPr>
            </a:br>
            <a:endParaRPr lang="en-US" sz="2300" dirty="0"/>
          </a:p>
        </p:txBody>
      </p:sp>
      <p:pic>
        <p:nvPicPr>
          <p:cNvPr id="37" name="Picture 36">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81289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7A865E47-4365-4F21-B8EA-13B2C12BCB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0CE24988-BB27-40E5-A961-9FA7ED0DB9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80BDE80E-ADE0-4E16-8F80-306A15F4D3F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sp>
        <p:nvSpPr>
          <p:cNvPr id="3" name="Content Placeholder 2">
            <a:extLst>
              <a:ext uri="{FF2B5EF4-FFF2-40B4-BE49-F238E27FC236}">
                <a16:creationId xmlns:a16="http://schemas.microsoft.com/office/drawing/2014/main" id="{A9AF5926-B0FB-4FB6-ACC5-07EFAECEBD5A}"/>
              </a:ext>
            </a:extLst>
          </p:cNvPr>
          <p:cNvSpPr>
            <a:spLocks noGrp="1"/>
          </p:cNvSpPr>
          <p:nvPr>
            <p:ph idx="1"/>
          </p:nvPr>
        </p:nvSpPr>
        <p:spPr>
          <a:xfrm>
            <a:off x="680322" y="2336873"/>
            <a:ext cx="5041628" cy="3599316"/>
          </a:xfrm>
        </p:spPr>
        <p:txBody>
          <a:bodyPr>
            <a:noAutofit/>
          </a:bodyPr>
          <a:lstStyle/>
          <a:p>
            <a:pPr marL="0" indent="0">
              <a:buNone/>
            </a:pPr>
            <a:r>
              <a:rPr lang="en-US" dirty="0">
                <a:latin typeface="Tahoma" panose="020B0604030504040204" pitchFamily="34" charset="0"/>
                <a:ea typeface="Tahoma" panose="020B0604030504040204" pitchFamily="34" charset="0"/>
                <a:cs typeface="Tahoma" panose="020B0604030504040204" pitchFamily="34" charset="0"/>
              </a:rPr>
              <a:t>What are some personal qualities we should seek in members of the Youth Ministry Coordinating Team?</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What background, experience and skills would be helpful? </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Where could we look, who could we talk to in searching for                   members of this team? </a:t>
            </a:r>
          </a:p>
          <a:p>
            <a:pPr marL="0" indent="0">
              <a:buNone/>
            </a:pPr>
            <a:r>
              <a:rPr lang="en-US" dirty="0">
                <a:latin typeface="Tahoma" panose="020B0604030504040204" pitchFamily="34" charset="0"/>
                <a:ea typeface="Tahoma" panose="020B0604030504040204" pitchFamily="34" charset="0"/>
                <a:cs typeface="Tahoma" panose="020B0604030504040204" pitchFamily="34" charset="0"/>
              </a:rPr>
              <a:t>What support should we provide? </a:t>
            </a:r>
          </a:p>
        </p:txBody>
      </p:sp>
      <p:pic>
        <p:nvPicPr>
          <p:cNvPr id="5" name="Picture 4">
            <a:extLst>
              <a:ext uri="{FF2B5EF4-FFF2-40B4-BE49-F238E27FC236}">
                <a16:creationId xmlns:a16="http://schemas.microsoft.com/office/drawing/2014/main" id="{15261831-C996-4540-9A28-ADBEE28A5CF5}"/>
              </a:ext>
            </a:extLst>
          </p:cNvPr>
          <p:cNvPicPr>
            <a:picLocks noChangeAspect="1"/>
          </p:cNvPicPr>
          <p:nvPr/>
        </p:nvPicPr>
        <p:blipFill rotWithShape="1">
          <a:blip r:embed="rId4"/>
          <a:srcRect l="17505" r="23177"/>
          <a:stretch/>
        </p:blipFill>
        <p:spPr>
          <a:xfrm>
            <a:off x="6096000" y="10"/>
            <a:ext cx="6092823" cy="6856310"/>
          </a:xfrm>
          <a:prstGeom prst="rect">
            <a:avLst/>
          </a:prstGeom>
          <a:ln>
            <a:noFill/>
          </a:ln>
          <a:effectLst/>
        </p:spPr>
      </p:pic>
      <p:sp>
        <p:nvSpPr>
          <p:cNvPr id="24" name="Rectangle 23">
            <a:extLst>
              <a:ext uri="{FF2B5EF4-FFF2-40B4-BE49-F238E27FC236}">
                <a16:creationId xmlns:a16="http://schemas.microsoft.com/office/drawing/2014/main" id="{13BC1C09-8FD1-4619-B317-E9EED5E55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99753"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3C3C337-68F0-4651-99DD-179AA6825709}"/>
              </a:ext>
            </a:extLst>
          </p:cNvPr>
          <p:cNvSpPr>
            <a:spLocks noGrp="1"/>
          </p:cNvSpPr>
          <p:nvPr>
            <p:ph type="title"/>
          </p:nvPr>
        </p:nvSpPr>
        <p:spPr>
          <a:xfrm>
            <a:off x="680321" y="753228"/>
            <a:ext cx="5689794" cy="1080938"/>
          </a:xfrm>
        </p:spPr>
        <p:txBody>
          <a:bodyPr>
            <a:normAutofit/>
          </a:bodyPr>
          <a:lstStyle/>
          <a:p>
            <a:r>
              <a:rPr lang="en-US" sz="2400" b="1" dirty="0"/>
              <a:t>Process for the Role of                          the Youth Ministry Coordinating Team</a:t>
            </a:r>
          </a:p>
        </p:txBody>
      </p:sp>
      <p:pic>
        <p:nvPicPr>
          <p:cNvPr id="26" name="Picture 25">
            <a:extLst>
              <a:ext uri="{FF2B5EF4-FFF2-40B4-BE49-F238E27FC236}">
                <a16:creationId xmlns:a16="http://schemas.microsoft.com/office/drawing/2014/main" id="{D3143E80-C928-46DB-9299-0BD06348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6492240" cy="261714"/>
          </a:xfrm>
          <a:prstGeom prst="rect">
            <a:avLst/>
          </a:prstGeom>
        </p:spPr>
      </p:pic>
    </p:spTree>
    <p:extLst>
      <p:ext uri="{BB962C8B-B14F-4D97-AF65-F5344CB8AC3E}">
        <p14:creationId xmlns:p14="http://schemas.microsoft.com/office/powerpoint/2010/main" val="3773198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0" name="Rectangle 9">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4" name="Picture 3">
            <a:extLst>
              <a:ext uri="{FF2B5EF4-FFF2-40B4-BE49-F238E27FC236}">
                <a16:creationId xmlns:a16="http://schemas.microsoft.com/office/drawing/2014/main" id="{F85761E9-7402-4673-A396-96AF82A62934}"/>
              </a:ext>
            </a:extLst>
          </p:cNvPr>
          <p:cNvPicPr>
            <a:picLocks noChangeAspect="1"/>
          </p:cNvPicPr>
          <p:nvPr/>
        </p:nvPicPr>
        <p:blipFill rotWithShape="1">
          <a:blip r:embed="rId4"/>
          <a:srcRect l="9250" r="17219"/>
          <a:stretch/>
        </p:blipFill>
        <p:spPr>
          <a:xfrm>
            <a:off x="4636008" y="10"/>
            <a:ext cx="7552815" cy="6856310"/>
          </a:xfrm>
          <a:prstGeom prst="rect">
            <a:avLst/>
          </a:prstGeom>
          <a:ln>
            <a:noFill/>
          </a:ln>
          <a:effectLst/>
        </p:spPr>
      </p:pic>
      <p:sp>
        <p:nvSpPr>
          <p:cNvPr id="13" name="Rectangle 12">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62D431E-6317-4100-8279-916647BBBED4}"/>
              </a:ext>
            </a:extLst>
          </p:cNvPr>
          <p:cNvSpPr>
            <a:spLocks noGrp="1"/>
          </p:cNvSpPr>
          <p:nvPr>
            <p:ph type="title"/>
          </p:nvPr>
        </p:nvSpPr>
        <p:spPr>
          <a:xfrm>
            <a:off x="276161" y="753228"/>
            <a:ext cx="4633369" cy="1080938"/>
          </a:xfrm>
        </p:spPr>
        <p:txBody>
          <a:bodyPr>
            <a:normAutofit fontScale="90000"/>
          </a:bodyPr>
          <a:lstStyle/>
          <a:p>
            <a:r>
              <a:rPr lang="en-US" sz="2400" b="1" dirty="0"/>
              <a:t>Conclusion – Parishes Accompany</a:t>
            </a:r>
            <a:br>
              <a:rPr lang="en-US" sz="2400" b="1" dirty="0"/>
            </a:br>
            <a:r>
              <a:rPr lang="en-US" sz="2400" b="1" dirty="0"/>
              <a:t>Leaders Support Accompaniment</a:t>
            </a:r>
          </a:p>
        </p:txBody>
      </p:sp>
      <p:pic>
        <p:nvPicPr>
          <p:cNvPr id="15" name="Picture 14">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2D08FE91-2E35-4AA9-85E4-26CC00E4FAAB}"/>
              </a:ext>
            </a:extLst>
          </p:cNvPr>
          <p:cNvSpPr>
            <a:spLocks noGrp="1"/>
          </p:cNvSpPr>
          <p:nvPr>
            <p:ph idx="1"/>
          </p:nvPr>
        </p:nvSpPr>
        <p:spPr>
          <a:xfrm>
            <a:off x="343668" y="2121426"/>
            <a:ext cx="4222196" cy="4267100"/>
          </a:xfrm>
        </p:spPr>
        <p:txBody>
          <a:bodyPr>
            <a:normAutofit fontScale="62500" lnSpcReduction="20000"/>
          </a:bodyPr>
          <a:lstStyle/>
          <a:p>
            <a:pPr marL="0" indent="0">
              <a:buNone/>
            </a:pPr>
            <a:r>
              <a:rPr lang="en-US" sz="4600" dirty="0">
                <a:effectLst/>
                <a:latin typeface="Tahoma" panose="020B0604030504040204" pitchFamily="34" charset="0"/>
                <a:ea typeface="Calibri" panose="020F0502020204030204" pitchFamily="34" charset="0"/>
                <a:cs typeface="Times New Roman" panose="02020603050405020304" pitchFamily="18" charset="0"/>
              </a:rPr>
              <a:t>The members of the parish and leaders for youth ministry are                               co-responsible                         in the Church’s mission   with young people. </a:t>
            </a:r>
          </a:p>
          <a:p>
            <a:pPr marL="0" indent="0">
              <a:buNone/>
            </a:pPr>
            <a:endParaRPr lang="en-US" dirty="0">
              <a:latin typeface="Tahoma" panose="020B0604030504040204" pitchFamily="34" charset="0"/>
              <a:ea typeface="Calibri" panose="020F0502020204030204" pitchFamily="34" charset="0"/>
              <a:cs typeface="Times New Roman" panose="02020603050405020304" pitchFamily="18" charset="0"/>
            </a:endParaRPr>
          </a:p>
          <a:p>
            <a:pPr marL="457200" lvl="1" indent="0">
              <a:buNone/>
            </a:pPr>
            <a:r>
              <a:rPr lang="en-US" sz="3200" dirty="0">
                <a:effectLst/>
                <a:latin typeface="Tahoma" panose="020B0604030504040204" pitchFamily="34" charset="0"/>
                <a:ea typeface="Calibri" panose="020F0502020204030204" pitchFamily="34" charset="0"/>
                <a:cs typeface="Times New Roman" panose="02020603050405020304" pitchFamily="18" charset="0"/>
              </a:rPr>
              <a:t>Youth ministry…should involve a “journeying together” that values “the charisms that the Spirit bestows in accordance with the vocation and role of each of the Church’s members, through a process of                       co-responsibility...”</a:t>
            </a:r>
            <a:endParaRPr lang="en-US" sz="3200" u="sng" dirty="0">
              <a:effectLst/>
              <a:latin typeface="Tahoma" panose="020B0604030504040204" pitchFamily="34" charset="0"/>
              <a:ea typeface="Calibri" panose="020F0502020204030204" pitchFamily="34" charset="0"/>
              <a:cs typeface="Times New Roman" panose="02020603050405020304" pitchFamily="18" charset="0"/>
            </a:endParaRPr>
          </a:p>
          <a:p>
            <a:pPr marL="0" indent="0">
              <a:buNone/>
            </a:pPr>
            <a:r>
              <a:rPr lang="en-US" sz="1600">
                <a:effectLst/>
                <a:latin typeface="Tahoma" panose="020B0604030504040204" pitchFamily="34" charset="0"/>
                <a:ea typeface="Calibri" panose="020F0502020204030204" pitchFamily="34" charset="0"/>
                <a:cs typeface="Times New Roman" panose="02020603050405020304" pitchFamily="18" charset="0"/>
              </a:rPr>
              <a:t>	Christus </a:t>
            </a:r>
            <a:r>
              <a:rPr lang="en-US" sz="1600" dirty="0">
                <a:effectLst/>
                <a:latin typeface="Tahoma" panose="020B0604030504040204" pitchFamily="34" charset="0"/>
                <a:ea typeface="Calibri" panose="020F0502020204030204" pitchFamily="34" charset="0"/>
                <a:cs typeface="Times New Roman" panose="02020603050405020304" pitchFamily="18" charset="0"/>
              </a:rPr>
              <a:t>Vivit, # 206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sz="1600" dirty="0"/>
          </a:p>
        </p:txBody>
      </p:sp>
    </p:spTree>
    <p:extLst>
      <p:ext uri="{BB962C8B-B14F-4D97-AF65-F5344CB8AC3E}">
        <p14:creationId xmlns:p14="http://schemas.microsoft.com/office/powerpoint/2010/main" val="1965573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224C28B3-E902-49D1-98A0-582D277A0E0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a:extLst>
              <a:ext uri="{FF2B5EF4-FFF2-40B4-BE49-F238E27FC236}">
                <a16:creationId xmlns:a16="http://schemas.microsoft.com/office/drawing/2014/main" id="{F3A6C14C-E755-4A02-821B-6EA2D4C9F20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a:extLst>
              <a:ext uri="{FF2B5EF4-FFF2-40B4-BE49-F238E27FC236}">
                <a16:creationId xmlns:a16="http://schemas.microsoft.com/office/drawing/2014/main" id="{6478287C-E119-4E9C-95B0-518478BD9D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EA4A294F-6D36-425B-8632-27FD6A284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2" name="Picture 21">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FF36F61-47B7-4188-8EA7-2BAFB4E04372}"/>
              </a:ext>
            </a:extLst>
          </p:cNvPr>
          <p:cNvSpPr>
            <a:spLocks noGrp="1"/>
          </p:cNvSpPr>
          <p:nvPr>
            <p:ph type="title"/>
          </p:nvPr>
        </p:nvSpPr>
        <p:spPr>
          <a:xfrm>
            <a:off x="680321" y="753228"/>
            <a:ext cx="5584677" cy="1080938"/>
          </a:xfrm>
        </p:spPr>
        <p:txBody>
          <a:bodyPr vert="horz" lIns="91440" tIns="45720" rIns="91440" bIns="45720" rtlCol="0" anchor="ctr">
            <a:noAutofit/>
          </a:bodyPr>
          <a:lstStyle/>
          <a:p>
            <a:pPr algn="ctr">
              <a:spcAft>
                <a:spcPts val="600"/>
              </a:spcAft>
            </a:pPr>
            <a:r>
              <a:rPr lang="en-US" sz="2800" b="1" i="1" dirty="0">
                <a:solidFill>
                  <a:srgbClr val="FFFFFF"/>
                </a:solidFill>
              </a:rPr>
              <a:t># 218, Christus Vivit</a:t>
            </a:r>
            <a:br>
              <a:rPr lang="en-US" sz="2800" b="1" i="1" dirty="0">
                <a:solidFill>
                  <a:srgbClr val="FFFFFF"/>
                </a:solidFill>
              </a:rPr>
            </a:br>
            <a:r>
              <a:rPr lang="en-US" sz="2800" b="1" dirty="0">
                <a:solidFill>
                  <a:srgbClr val="FFFFFF"/>
                </a:solidFill>
              </a:rPr>
              <a:t>April 2, 2019</a:t>
            </a:r>
            <a:br>
              <a:rPr lang="en-US" sz="2800" b="1" dirty="0">
                <a:solidFill>
                  <a:srgbClr val="FFFFFF"/>
                </a:solidFill>
              </a:rPr>
            </a:br>
            <a:endParaRPr lang="en-US" sz="2800" b="1" dirty="0">
              <a:solidFill>
                <a:srgbClr val="FFFFFF"/>
              </a:solidFill>
            </a:endParaRPr>
          </a:p>
        </p:txBody>
      </p:sp>
      <p:pic>
        <p:nvPicPr>
          <p:cNvPr id="28" name="Picture 27">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4" name="Text Placeholder 3">
            <a:extLst>
              <a:ext uri="{FF2B5EF4-FFF2-40B4-BE49-F238E27FC236}">
                <a16:creationId xmlns:a16="http://schemas.microsoft.com/office/drawing/2014/main" id="{CB11C156-A7D8-4762-9403-E67D5993A5EF}"/>
              </a:ext>
            </a:extLst>
          </p:cNvPr>
          <p:cNvSpPr>
            <a:spLocks noGrp="1"/>
          </p:cNvSpPr>
          <p:nvPr>
            <p:ph type="body" sz="half" idx="2"/>
          </p:nvPr>
        </p:nvSpPr>
        <p:spPr>
          <a:xfrm>
            <a:off x="680321" y="2336873"/>
            <a:ext cx="5104843" cy="3599316"/>
          </a:xfrm>
        </p:spPr>
        <p:txBody>
          <a:bodyPr vert="horz" lIns="91440" tIns="45720" rIns="91440" bIns="45720" rtlCol="0">
            <a:normAutofit fontScale="92500" lnSpcReduction="10000"/>
          </a:bodyPr>
          <a:lstStyle/>
          <a:p>
            <a:r>
              <a:rPr lang="en-US" sz="3200"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 such places…                       the </a:t>
            </a:r>
            <a:r>
              <a:rPr lang="en-US" sz="3200" b="1"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person-to-person contact indispensable  for passing on the message can happen</a:t>
            </a:r>
            <a:r>
              <a:rPr lang="en-US" sz="3200" dirty="0">
                <a:solidFill>
                  <a:srgbClr val="FFFF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something whose place cannot be taken by any pastoral resource                        or strategy.”</a:t>
            </a:r>
          </a:p>
          <a:p>
            <a:pPr indent="-228600">
              <a:buFont typeface="Arial" panose="020B0604020202020204" pitchFamily="34" charset="0"/>
              <a:buChar char="•"/>
            </a:pPr>
            <a:endParaRPr lang="en-US" sz="2000" dirty="0">
              <a:solidFill>
                <a:srgbClr val="FFFFFF"/>
              </a:solidFill>
            </a:endParaRPr>
          </a:p>
        </p:txBody>
      </p:sp>
      <p:sp useBgFill="1">
        <p:nvSpPr>
          <p:cNvPr id="30" name="Rectangle 29">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5F79ECA-49DD-46FD-B5F4-4BC1296294AE}"/>
              </a:ext>
            </a:extLst>
          </p:cNvPr>
          <p:cNvPicPr>
            <a:picLocks noGrp="1" noChangeAspect="1"/>
          </p:cNvPicPr>
          <p:nvPr>
            <p:ph idx="1"/>
          </p:nvPr>
        </p:nvPicPr>
        <p:blipFill>
          <a:blip r:embed="rId5"/>
          <a:stretch>
            <a:fillRect/>
          </a:stretch>
        </p:blipFill>
        <p:spPr>
          <a:xfrm>
            <a:off x="7484409" y="955591"/>
            <a:ext cx="3297466" cy="4940024"/>
          </a:xfrm>
          <a:prstGeom prst="rect">
            <a:avLst/>
          </a:prstGeom>
          <a:ln>
            <a:noFill/>
          </a:ln>
          <a:effectLst/>
        </p:spPr>
      </p:pic>
    </p:spTree>
    <p:extLst>
      <p:ext uri="{BB962C8B-B14F-4D97-AF65-F5344CB8AC3E}">
        <p14:creationId xmlns:p14="http://schemas.microsoft.com/office/powerpoint/2010/main" val="3010906108"/>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1" name="Rectangle 1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2D9BC961-FB99-4B85-834B-3BD6D8F750AE}"/>
              </a:ext>
            </a:extLst>
          </p:cNvPr>
          <p:cNvPicPr>
            <a:picLocks noChangeAspect="1"/>
          </p:cNvPicPr>
          <p:nvPr/>
        </p:nvPicPr>
        <p:blipFill rotWithShape="1">
          <a:blip r:embed="rId4"/>
          <a:srcRect l="26469"/>
          <a:stretch/>
        </p:blipFill>
        <p:spPr>
          <a:xfrm>
            <a:off x="4636008" y="10"/>
            <a:ext cx="7552815" cy="6856310"/>
          </a:xfrm>
          <a:prstGeom prst="rect">
            <a:avLst/>
          </a:prstGeom>
          <a:ln>
            <a:noFill/>
          </a:ln>
          <a:effectLst/>
        </p:spPr>
      </p:pic>
      <p:sp>
        <p:nvSpPr>
          <p:cNvPr id="14" name="Rectangle 1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CA5D023-4B48-4E91-88B5-3BAD00FCD333}"/>
              </a:ext>
            </a:extLst>
          </p:cNvPr>
          <p:cNvSpPr>
            <a:spLocks noGrp="1"/>
          </p:cNvSpPr>
          <p:nvPr>
            <p:ph type="title"/>
          </p:nvPr>
        </p:nvSpPr>
        <p:spPr>
          <a:xfrm>
            <a:off x="680322" y="753228"/>
            <a:ext cx="3679028" cy="1080938"/>
          </a:xfrm>
        </p:spPr>
        <p:txBody>
          <a:bodyPr>
            <a:normAutofit fontScale="90000"/>
          </a:bodyPr>
          <a:lstStyle/>
          <a:p>
            <a:pPr algn="ctr"/>
            <a:r>
              <a:rPr lang="en-US" sz="2500" b="1" dirty="0"/>
              <a:t>The Parish Accompanies Young People</a:t>
            </a:r>
          </a:p>
        </p:txBody>
      </p:sp>
      <p:pic>
        <p:nvPicPr>
          <p:cNvPr id="16" name="Picture 1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C060085A-A546-4EF6-A162-ECBC8480C48C}"/>
              </a:ext>
            </a:extLst>
          </p:cNvPr>
          <p:cNvSpPr>
            <a:spLocks noGrp="1"/>
          </p:cNvSpPr>
          <p:nvPr>
            <p:ph idx="1"/>
          </p:nvPr>
        </p:nvSpPr>
        <p:spPr>
          <a:xfrm>
            <a:off x="343667" y="2172978"/>
            <a:ext cx="4160827" cy="4491709"/>
          </a:xfrm>
        </p:spPr>
        <p:txBody>
          <a:bodyPr>
            <a:normAutofit fontScale="85000" lnSpcReduction="20000"/>
          </a:bodyPr>
          <a:lstStyle/>
          <a:p>
            <a:pPr marL="0" indent="0">
              <a:buNone/>
            </a:pPr>
            <a:r>
              <a:rPr lang="en-US" sz="3200" b="1" dirty="0">
                <a:latin typeface="Tahoma" panose="020B0604030504040204" pitchFamily="34" charset="0"/>
                <a:ea typeface="Tahoma" panose="020B0604030504040204" pitchFamily="34" charset="0"/>
                <a:cs typeface="Tahoma" panose="020B0604030504040204" pitchFamily="34" charset="0"/>
              </a:rPr>
              <a:t>“The community has an important role in the accompaniment of young people</a:t>
            </a:r>
            <a:r>
              <a:rPr lang="en-US" sz="3200" dirty="0">
                <a:latin typeface="Tahoma" panose="020B0604030504040204" pitchFamily="34" charset="0"/>
                <a:ea typeface="Tahoma" panose="020B0604030504040204" pitchFamily="34" charset="0"/>
                <a:cs typeface="Tahoma" panose="020B0604030504040204" pitchFamily="34" charset="0"/>
              </a:rPr>
              <a:t>;</a:t>
            </a:r>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                         it should feel collectively responsible for accepting, motivating, encouraging and challenging them.”</a:t>
            </a:r>
          </a:p>
          <a:p>
            <a:endParaRPr lang="en-US" sz="32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3200" i="1" dirty="0">
                <a:latin typeface="Tahoma" panose="020B0604030504040204" pitchFamily="34" charset="0"/>
                <a:ea typeface="Tahoma" panose="020B0604030504040204" pitchFamily="34" charset="0"/>
                <a:cs typeface="Tahoma" panose="020B0604030504040204" pitchFamily="34" charset="0"/>
              </a:rPr>
              <a:t># 243- Christ is Alive – Christus Vivit</a:t>
            </a:r>
          </a:p>
          <a:p>
            <a:pPr marL="0" indent="0">
              <a:buNone/>
            </a:pPr>
            <a:r>
              <a:rPr lang="en-US" sz="3200" dirty="0">
                <a:latin typeface="Tahoma" panose="020B0604030504040204" pitchFamily="34" charset="0"/>
                <a:ea typeface="Tahoma" panose="020B0604030504040204" pitchFamily="34" charset="0"/>
                <a:cs typeface="Tahoma" panose="020B0604030504040204" pitchFamily="34" charset="0"/>
              </a:rPr>
              <a:t>April 2, 2019</a:t>
            </a:r>
          </a:p>
          <a:p>
            <a:pPr marL="0" indent="0">
              <a:buNone/>
            </a:pPr>
            <a:endParaRPr lang="en-US" sz="1600" dirty="0"/>
          </a:p>
        </p:txBody>
      </p:sp>
    </p:spTree>
    <p:extLst>
      <p:ext uri="{BB962C8B-B14F-4D97-AF65-F5344CB8AC3E}">
        <p14:creationId xmlns:p14="http://schemas.microsoft.com/office/powerpoint/2010/main" val="405164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BDFB7-3C04-49AB-8BB6-730308BE178C}"/>
              </a:ext>
            </a:extLst>
          </p:cNvPr>
          <p:cNvSpPr>
            <a:spLocks noGrp="1"/>
          </p:cNvSpPr>
          <p:nvPr>
            <p:ph type="title"/>
          </p:nvPr>
        </p:nvSpPr>
        <p:spPr>
          <a:xfrm>
            <a:off x="680321" y="753228"/>
            <a:ext cx="9613861" cy="1080938"/>
          </a:xfrm>
        </p:spPr>
        <p:txBody>
          <a:bodyPr>
            <a:normAutofit/>
          </a:bodyPr>
          <a:lstStyle/>
          <a:p>
            <a:r>
              <a:rPr lang="en-US" b="1" dirty="0"/>
              <a:t>Prayer for Faith Companions</a:t>
            </a:r>
          </a:p>
        </p:txBody>
      </p:sp>
      <p:sp>
        <p:nvSpPr>
          <p:cNvPr id="8" name="Content Placeholder 7">
            <a:extLst>
              <a:ext uri="{FF2B5EF4-FFF2-40B4-BE49-F238E27FC236}">
                <a16:creationId xmlns:a16="http://schemas.microsoft.com/office/drawing/2014/main" id="{2269B1D1-A5A3-4068-8205-BC11EDC28239}"/>
              </a:ext>
            </a:extLst>
          </p:cNvPr>
          <p:cNvSpPr>
            <a:spLocks noGrp="1"/>
          </p:cNvSpPr>
          <p:nvPr>
            <p:ph idx="1"/>
          </p:nvPr>
        </p:nvSpPr>
        <p:spPr>
          <a:xfrm>
            <a:off x="3645326" y="2166330"/>
            <a:ext cx="8155957" cy="4479947"/>
          </a:xfrm>
        </p:spPr>
        <p:txBody>
          <a:bodyPr>
            <a:normAutofit fontScale="85000" lnSpcReduction="20000"/>
          </a:bodyPr>
          <a:lstStyle/>
          <a:p>
            <a:pPr marL="0" marR="0" lvl="0" indent="0" defTabSz="914400" rtl="0" eaLnBrk="0" fontAlgn="base" latinLnBrk="0" hangingPunct="0">
              <a:spcBef>
                <a:spcPct val="0"/>
              </a:spcBef>
              <a:spcAft>
                <a:spcPts val="400"/>
              </a:spcAft>
              <a:buClrTx/>
              <a:buSzTx/>
              <a:buFontTx/>
              <a:buNone/>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Jesus, you accompany us and lead us to your heart. </a:t>
            </a:r>
          </a:p>
          <a:p>
            <a:pPr marL="0" marR="0" lvl="0" indent="0" defTabSz="914400" rtl="0" eaLnBrk="0" fontAlgn="base" latinLnBrk="0" hangingPunct="0">
              <a:spcBef>
                <a:spcPct val="0"/>
              </a:spcBef>
              <a:spcAft>
                <a:spcPts val="400"/>
              </a:spcAft>
              <a:buClrTx/>
              <a:buSzTx/>
              <a:buFontTx/>
              <a:buNone/>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We come before you humbly as echoes of your word of love. </a:t>
            </a:r>
          </a:p>
          <a:p>
            <a:pPr marL="0" marR="0" lvl="0" indent="0" defTabSz="914400" rtl="0" eaLnBrk="0" fontAlgn="base" latinLnBrk="0" hangingPunct="0">
              <a:spcBef>
                <a:spcPct val="0"/>
              </a:spcBef>
              <a:spcAft>
                <a:spcPts val="400"/>
              </a:spcAft>
              <a:buClrTx/>
              <a:buSzTx/>
              <a:buFontTx/>
              <a:buNone/>
              <a:tabLs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Help us to be a companion; help us to be bread for the young people                          you entrust to our care. </a:t>
            </a:r>
          </a:p>
          <a:p>
            <a:pPr marL="0" marR="0" lvl="0" indent="0" defTabSz="914400" rtl="0" eaLnBrk="0" fontAlgn="base" latinLnBrk="0" hangingPunct="0">
              <a:spcBef>
                <a:spcPct val="0"/>
              </a:spcBef>
              <a:spcAft>
                <a:spcPts val="400"/>
              </a:spcAft>
              <a:buClrTx/>
              <a:buSzTx/>
              <a:buFontTx/>
              <a:buNone/>
              <a:tabLst/>
            </a:pPr>
            <a:endPar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discipline to pray for them</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courage to connect with them.</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humility to listen to them.</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strength of heart to empathize with them. </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compassion to care for them. </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the clarity of faith to witness to them. </a:t>
            </a:r>
          </a:p>
          <a:p>
            <a:pPr eaLnBrk="0" fontAlgn="base" hangingPunct="0">
              <a:spcBef>
                <a:spcPct val="0"/>
              </a:spcBef>
              <a:spcAft>
                <a:spcPts val="400"/>
              </a:spcAft>
            </a:pPr>
            <a:r>
              <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rPr>
              <a:t>Bless us with love to join our voice to your call to them. </a:t>
            </a:r>
          </a:p>
          <a:p>
            <a:pPr eaLnBrk="0" fontAlgn="base" hangingPunct="0">
              <a:spcBef>
                <a:spcPct val="0"/>
              </a:spcBef>
              <a:spcAft>
                <a:spcPts val="400"/>
              </a:spcAft>
            </a:pPr>
            <a:endParaRPr kumimoji="0" lang="en-US" altLang="en-US" sz="2000" i="0" u="none" strike="noStrike" cap="none" normalizeH="0" baseline="0" dirty="0">
              <a:ln>
                <a:noFill/>
              </a:ln>
              <a:effectLst/>
              <a:latin typeface="Tahoma" panose="020B0604030504040204" pitchFamily="34" charset="0"/>
              <a:ea typeface="Tahoma" panose="020B0604030504040204" pitchFamily="34" charset="0"/>
              <a:cs typeface="Tahoma" panose="020B0604030504040204" pitchFamily="34" charset="0"/>
            </a:endParaRPr>
          </a:p>
          <a:p>
            <a:pPr marL="0" lvl="0" indent="0" eaLnBrk="0" fontAlgn="base" hangingPunct="0">
              <a:spcBef>
                <a:spcPct val="0"/>
              </a:spcBef>
              <a:spcAft>
                <a:spcPts val="600"/>
              </a:spcAft>
              <a:buNone/>
            </a:pPr>
            <a:r>
              <a:rPr lang="en-US" altLang="en-US" sz="2000" dirty="0">
                <a:latin typeface="Tahoma" panose="020B0604030504040204" pitchFamily="34" charset="0"/>
                <a:ea typeface="Tahoma" panose="020B0604030504040204" pitchFamily="34" charset="0"/>
                <a:cs typeface="Tahoma" panose="020B0604030504040204" pitchFamily="34" charset="0"/>
              </a:rPr>
              <a:t>Open the ears of our heart to hear you and to follow you                                                  as we walk with young people to your waiting arms. </a:t>
            </a:r>
          </a:p>
          <a:p>
            <a:pPr marL="0" lvl="0" indent="0" eaLnBrk="0" fontAlgn="base" hangingPunct="0">
              <a:spcBef>
                <a:spcPct val="0"/>
              </a:spcBef>
              <a:spcAft>
                <a:spcPts val="600"/>
              </a:spcAft>
              <a:buNone/>
            </a:pPr>
            <a:r>
              <a:rPr lang="en-US" altLang="en-US" sz="2000" dirty="0">
                <a:latin typeface="Tahoma" panose="020B0604030504040204" pitchFamily="34" charset="0"/>
                <a:ea typeface="Tahoma" panose="020B0604030504040204" pitchFamily="34" charset="0"/>
                <a:cs typeface="Tahoma" panose="020B0604030504040204" pitchFamily="34" charset="0"/>
              </a:rPr>
              <a:t>We ask this in the name of the one who walks with us in our questions,                     who warms our hearts and who sends us in mission. </a:t>
            </a:r>
          </a:p>
          <a:p>
            <a:pPr marL="0" lvl="0" indent="0" eaLnBrk="0" fontAlgn="base" hangingPunct="0">
              <a:spcBef>
                <a:spcPct val="0"/>
              </a:spcBef>
              <a:spcAft>
                <a:spcPts val="600"/>
              </a:spcAft>
              <a:buNone/>
            </a:pPr>
            <a:r>
              <a:rPr lang="en-US" altLang="en-US" sz="2000" dirty="0">
                <a:latin typeface="Tahoma" panose="020B0604030504040204" pitchFamily="34" charset="0"/>
                <a:ea typeface="Tahoma" panose="020B0604030504040204" pitchFamily="34" charset="0"/>
                <a:cs typeface="Tahoma" panose="020B0604030504040204" pitchFamily="34" charset="0"/>
              </a:rPr>
              <a:t>In Jesus name, we pray. Amen</a:t>
            </a:r>
            <a:endParaRPr lang="en-US" altLang="en-US" sz="2000" dirty="0">
              <a:latin typeface="Tahoma" panose="020B0604030504040204" pitchFamily="34" charset="0"/>
              <a:ea typeface="Tahoma" panose="020B0604030504040204" pitchFamily="34" charset="0"/>
              <a:cs typeface="Tahoma" panose="020B0604030504040204" pitchFamily="34" charset="0"/>
              <a:sym typeface="Symbol" panose="05050102010706020507" pitchFamily="18" charset="2"/>
            </a:endParaRPr>
          </a:p>
          <a:p>
            <a:pPr marL="0" marR="0" lvl="0" indent="0" defTabSz="914400" rtl="0" eaLnBrk="0" fontAlgn="base" latinLnBrk="0" hangingPunct="0">
              <a:spcBef>
                <a:spcPct val="0"/>
              </a:spcBef>
              <a:spcAft>
                <a:spcPts val="600"/>
              </a:spcAft>
              <a:buClrTx/>
              <a:buSzTx/>
              <a:buFontTx/>
              <a:buNone/>
              <a:tabLst/>
            </a:pPr>
            <a:endParaRPr kumimoji="0" lang="en-US" altLang="en-US" sz="1300" b="0" i="0" u="none" strike="noStrike" cap="none" normalizeH="0" baseline="0" dirty="0">
              <a:ln>
                <a:noFill/>
              </a:ln>
              <a:effectLst/>
              <a:latin typeface="Arial" panose="020B0604020202020204" pitchFamily="34" charset="0"/>
            </a:endParaRPr>
          </a:p>
        </p:txBody>
      </p:sp>
      <p:pic>
        <p:nvPicPr>
          <p:cNvPr id="2052" name="Picture 1" descr="A close-up of hands shaking&#10;&#10;Description automatically generated with medium confidence">
            <a:extLst>
              <a:ext uri="{FF2B5EF4-FFF2-40B4-BE49-F238E27FC236}">
                <a16:creationId xmlns:a16="http://schemas.microsoft.com/office/drawing/2014/main" id="{E3C9E853-0311-4E5A-8FA7-7BC860F0F5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43" r="14661"/>
          <a:stretch/>
        </p:blipFill>
        <p:spPr bwMode="auto">
          <a:xfrm>
            <a:off x="794325" y="2336872"/>
            <a:ext cx="2692907" cy="3598789"/>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327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1285F8-26E0-054C-BEA8-A538E003144B}"/>
              </a:ext>
            </a:extLst>
          </p:cNvPr>
          <p:cNvSpPr>
            <a:spLocks noGrp="1"/>
          </p:cNvSpPr>
          <p:nvPr>
            <p:ph type="body" sz="quarter" idx="11"/>
          </p:nvPr>
        </p:nvSpPr>
        <p:spPr>
          <a:xfrm>
            <a:off x="347663" y="1346662"/>
            <a:ext cx="6269268" cy="5122401"/>
          </a:xfrm>
        </p:spPr>
        <p:txBody>
          <a:bodyPr>
            <a:normAutofit/>
          </a:bodyPr>
          <a:lstStyle/>
          <a:p>
            <a:pPr marL="0" lvl="0" indent="0">
              <a:buNone/>
            </a:pPr>
            <a:r>
              <a:rPr lang="en-US" sz="32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Synodal Process: </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2013-2016: Pre-Synodal Development</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2017: Global Consultation and Listening</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2018: Pre-Synod and Bishops Synod</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2019: </a:t>
            </a:r>
            <a:r>
              <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Christus Vivit </a:t>
            </a: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Exhortation and Post-Synod</a:t>
            </a:r>
          </a:p>
          <a:p>
            <a:pPr marL="0" lvl="0" indent="0">
              <a:buNone/>
            </a:pPr>
            <a:r>
              <a:rPr lang="en-US" sz="3200" b="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Intended Audiences</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Youth and Young Adults (“a </a:t>
            </a:r>
            <a:r>
              <a:rPr lang="en-US" dirty="0" err="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todos</a:t>
            </a: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los jovenes”)</a:t>
            </a:r>
          </a:p>
          <a:p>
            <a:pPr marL="971550" lvl="1" indent="-285750"/>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The Entire People of God (“a </a:t>
            </a:r>
            <a:r>
              <a:rPr lang="en-US" dirty="0" err="1">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todo</a:t>
            </a:r>
            <a:r>
              <a:rPr lang="en-US"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el Pueblo de Dios”)</a:t>
            </a:r>
          </a:p>
          <a:p>
            <a:pPr marL="1428750" lvl="2" indent="-285750"/>
            <a:r>
              <a:rPr lang="en-US" i="1" dirty="0">
                <a:solidFill>
                  <a:schemeClr val="tx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Pastors, Families, Communities, Leaders...</a:t>
            </a:r>
          </a:p>
          <a:p>
            <a:endParaRPr lang="en-US" dirty="0"/>
          </a:p>
        </p:txBody>
      </p:sp>
      <p:sp>
        <p:nvSpPr>
          <p:cNvPr id="4" name="Title 3">
            <a:extLst>
              <a:ext uri="{FF2B5EF4-FFF2-40B4-BE49-F238E27FC236}">
                <a16:creationId xmlns:a16="http://schemas.microsoft.com/office/drawing/2014/main" id="{93325CD0-5A67-0B40-937B-053C48FC443D}"/>
              </a:ext>
            </a:extLst>
          </p:cNvPr>
          <p:cNvSpPr>
            <a:spLocks noGrp="1"/>
          </p:cNvSpPr>
          <p:nvPr>
            <p:ph type="title"/>
          </p:nvPr>
        </p:nvSpPr>
        <p:spPr>
          <a:xfrm>
            <a:off x="347663" y="135664"/>
            <a:ext cx="10503408" cy="1325563"/>
          </a:xfrm>
        </p:spPr>
        <p:txBody>
          <a:bodyPr>
            <a:normAutofit/>
          </a:bodyPr>
          <a:lstStyle/>
          <a:p>
            <a:r>
              <a:rPr lang="en-US" sz="3200" dirty="0">
                <a:solidFill>
                  <a:schemeClr val="tx1"/>
                </a:solidFill>
                <a:effectLst>
                  <a:outerShdw blurRad="38100" dist="38100" dir="2700000" algn="tl">
                    <a:srgbClr val="000000">
                      <a:alpha val="43137"/>
                    </a:srgbClr>
                  </a:outerShdw>
                </a:effectLst>
                <a:latin typeface="+mn-lt"/>
              </a:rPr>
              <a:t>Basic Facts about </a:t>
            </a:r>
            <a:r>
              <a:rPr lang="en-US" sz="3200" i="1" dirty="0">
                <a:solidFill>
                  <a:schemeClr val="tx1"/>
                </a:solidFill>
                <a:effectLst>
                  <a:outerShdw blurRad="38100" dist="38100" dir="2700000" algn="tl">
                    <a:srgbClr val="000000">
                      <a:alpha val="43137"/>
                    </a:srgbClr>
                  </a:outerShdw>
                </a:effectLst>
                <a:latin typeface="+mn-lt"/>
              </a:rPr>
              <a:t>Christus Vivit</a:t>
            </a:r>
          </a:p>
        </p:txBody>
      </p:sp>
      <p:sp>
        <p:nvSpPr>
          <p:cNvPr id="5" name="Slide Number Placeholder 4">
            <a:extLst>
              <a:ext uri="{FF2B5EF4-FFF2-40B4-BE49-F238E27FC236}">
                <a16:creationId xmlns:a16="http://schemas.microsoft.com/office/drawing/2014/main" id="{83EADDC5-A059-C145-A55B-8E838CB8D508}"/>
              </a:ext>
            </a:extLst>
          </p:cNvPr>
          <p:cNvSpPr>
            <a:spLocks noGrp="1"/>
          </p:cNvSpPr>
          <p:nvPr>
            <p:ph type="sldNum" sz="quarter" idx="4"/>
          </p:nvPr>
        </p:nvSpPr>
        <p:spPr/>
        <p:txBody>
          <a:bodyPr/>
          <a:lstStyle/>
          <a:p>
            <a:fld id="{5106C9DE-3A59-8D49-A26D-D498A1DE16FB}" type="slidenum">
              <a:rPr lang="en-US" smtClean="0"/>
              <a:pPr/>
              <a:t>7</a:t>
            </a:fld>
            <a:endParaRPr lang="en-US" dirty="0"/>
          </a:p>
        </p:txBody>
      </p:sp>
      <p:pic>
        <p:nvPicPr>
          <p:cNvPr id="2052" name="Picture 4" descr="Christ Is Alive!: Christus Vivit (Paperback): Lev/Usccb">
            <a:extLst>
              <a:ext uri="{FF2B5EF4-FFF2-40B4-BE49-F238E27FC236}">
                <a16:creationId xmlns:a16="http://schemas.microsoft.com/office/drawing/2014/main" id="{40C161AA-3248-4DB2-8F5E-946BE3BE8C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3814" y="1447877"/>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14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 calcmode="lin" valueType="num">
                                      <p:cBhvr additive="base">
                                        <p:cTn id="1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 calcmode="lin" valueType="num">
                                      <p:cBhvr additive="base">
                                        <p:cTn id="26"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 calcmode="lin" valueType="num">
                                      <p:cBhvr additive="base">
                                        <p:cTn id="30"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
                                            <p:txEl>
                                              <p:pRg st="5" end="5"/>
                                            </p:txEl>
                                          </p:spTgt>
                                        </p:tgtEl>
                                        <p:attrNameLst>
                                          <p:attrName>style.visibility</p:attrName>
                                        </p:attrNameLst>
                                      </p:cBhvr>
                                      <p:to>
                                        <p:strVal val="visible"/>
                                      </p:to>
                                    </p:set>
                                    <p:anim calcmode="lin" valueType="num">
                                      <p:cBhvr additive="base">
                                        <p:cTn id="36"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5" end="5"/>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 calcmode="lin" valueType="num">
                                      <p:cBhvr additive="base">
                                        <p:cTn id="40"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2">
                                            <p:txEl>
                                              <p:pRg st="6" end="6"/>
                                            </p:txEl>
                                          </p:spTgt>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
                                            <p:txEl>
                                              <p:pRg st="7" end="7"/>
                                            </p:txEl>
                                          </p:spTgt>
                                        </p:tgtEl>
                                        <p:attrNameLst>
                                          <p:attrName>style.visibility</p:attrName>
                                        </p:attrNameLst>
                                      </p:cBhvr>
                                      <p:to>
                                        <p:strVal val="visible"/>
                                      </p:to>
                                    </p:set>
                                    <p:anim calcmode="lin" valueType="num">
                                      <p:cBhvr additive="base">
                                        <p:cTn id="44"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2">
                                            <p:txEl>
                                              <p:pRg st="7" end="7"/>
                                            </p:txEl>
                                          </p:spTgt>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
                                            <p:txEl>
                                              <p:pRg st="8" end="8"/>
                                            </p:txEl>
                                          </p:spTgt>
                                        </p:tgtEl>
                                        <p:attrNameLst>
                                          <p:attrName>style.visibility</p:attrName>
                                        </p:attrNameLst>
                                      </p:cBhvr>
                                      <p:to>
                                        <p:strVal val="visible"/>
                                      </p:to>
                                    </p:set>
                                    <p:anim calcmode="lin" valueType="num">
                                      <p:cBhvr additive="base">
                                        <p:cTn id="48"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3325CD0-5A67-0B40-937B-053C48FC443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dirty="0">
                <a:solidFill>
                  <a:schemeClr val="tx1"/>
                </a:solidFill>
                <a:latin typeface="+mj-lt"/>
              </a:rPr>
              <a:t>Christus Vivit: New Foundations</a:t>
            </a:r>
            <a:endParaRPr lang="en-US" sz="4600" i="1" dirty="0">
              <a:solidFill>
                <a:schemeClr val="tx1"/>
              </a:solidFill>
              <a:latin typeface="+mj-lt"/>
            </a:endParaRP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491285F8-26E0-054C-BEA8-A538E003144B}"/>
              </a:ext>
            </a:extLst>
          </p:cNvPr>
          <p:cNvSpPr>
            <a:spLocks noGrp="1"/>
          </p:cNvSpPr>
          <p:nvPr>
            <p:ph type="body" sz="quarter" idx="11"/>
          </p:nvPr>
        </p:nvSpPr>
        <p:spPr>
          <a:xfrm>
            <a:off x="640080" y="2872899"/>
            <a:ext cx="4243589" cy="3320668"/>
          </a:xfrm>
        </p:spPr>
        <p:txBody>
          <a:bodyPr vert="horz" lIns="91440" tIns="45720" rIns="91440" bIns="45720" rtlCol="0">
            <a:normAutofit/>
          </a:bodyPr>
          <a:lstStyle/>
          <a:p>
            <a:pPr marL="285750" lvl="0"/>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New Ways of Seeing Young People</a:t>
            </a:r>
            <a:b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2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lvl="0"/>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New Ways of Being Church/Parish</a:t>
            </a:r>
            <a:b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285750" lvl="0"/>
            <a:r>
              <a:rPr lang="en-US" sz="2200" b="1" dirty="0">
                <a:solidFill>
                  <a:schemeClr val="tx1"/>
                </a:solidFill>
                <a:latin typeface="Tahoma" panose="020B0604030504040204" pitchFamily="34" charset="0"/>
                <a:ea typeface="Tahoma" panose="020B0604030504040204" pitchFamily="34" charset="0"/>
                <a:cs typeface="Tahoma" panose="020B0604030504040204" pitchFamily="34" charset="0"/>
              </a:rPr>
              <a:t>New Ways of Understanding Leadership</a:t>
            </a:r>
          </a:p>
          <a:p>
            <a:endParaRPr lang="en-US" sz="2200" dirty="0">
              <a:solidFill>
                <a:schemeClr val="tx1"/>
              </a:solidFill>
            </a:endParaRPr>
          </a:p>
        </p:txBody>
      </p:sp>
      <p:pic>
        <p:nvPicPr>
          <p:cNvPr id="7" name="Picture Placeholder 6" descr="A crowd of people&#10;&#10;Description automatically generated">
            <a:extLst>
              <a:ext uri="{FF2B5EF4-FFF2-40B4-BE49-F238E27FC236}">
                <a16:creationId xmlns:a16="http://schemas.microsoft.com/office/drawing/2014/main" id="{3CD2D038-EDB6-4D6C-B70D-5EEF29250AE6}"/>
              </a:ext>
            </a:extLst>
          </p:cNvPr>
          <p:cNvPicPr>
            <a:picLocks noGrp="1" noChangeAspect="1"/>
          </p:cNvPicPr>
          <p:nvPr>
            <p:ph type="pic" sz="quarter" idx="12"/>
          </p:nvPr>
        </p:nvPicPr>
        <p:blipFill rotWithShape="1">
          <a:blip r:embed="rId3"/>
          <a:srcRect l="-1" t="35952" r="-1" b="-1"/>
          <a:stretch/>
        </p:blipFill>
        <p:spPr>
          <a:xfrm>
            <a:off x="5290020" y="0"/>
            <a:ext cx="6900458" cy="68580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83EADDC5-A059-C145-A55B-8E838CB8D508}"/>
              </a:ext>
            </a:extLst>
          </p:cNvPr>
          <p:cNvSpPr>
            <a:spLocks noGrp="1"/>
          </p:cNvSpPr>
          <p:nvPr>
            <p:ph type="sldNum" sz="quarter" idx="4"/>
          </p:nvPr>
        </p:nvSpPr>
        <p:spPr>
          <a:xfrm>
            <a:off x="10439400" y="6356350"/>
            <a:ext cx="914400" cy="365125"/>
          </a:xfrm>
        </p:spPr>
        <p:txBody>
          <a:bodyPr vert="horz" lIns="91440" tIns="45720" rIns="91440" bIns="45720" rtlCol="0" anchor="ctr">
            <a:normAutofit/>
          </a:bodyPr>
          <a:lstStyle/>
          <a:p>
            <a:pPr defTabSz="914400">
              <a:spcAft>
                <a:spcPts val="600"/>
              </a:spcAft>
              <a:defRPr/>
            </a:pPr>
            <a:fld id="{5106C9DE-3A59-8D49-A26D-D498A1DE16FB}" type="slidenum">
              <a:rPr lang="en-US">
                <a:solidFill>
                  <a:srgbClr val="FFFFFF"/>
                </a:solidFill>
                <a:latin typeface="Calibri" panose="020F0502020204030204"/>
              </a:rPr>
              <a:pPr defTabSz="914400">
                <a:spcAft>
                  <a:spcPts val="600"/>
                </a:spcAft>
                <a:defRPr/>
              </a:pPr>
              <a:t>8</a:t>
            </a:fld>
            <a:endParaRPr lang="en-US">
              <a:solidFill>
                <a:srgbClr val="FFFFFF"/>
              </a:solidFill>
              <a:latin typeface="Calibri" panose="020F0502020204030204"/>
            </a:endParaRPr>
          </a:p>
        </p:txBody>
      </p:sp>
    </p:spTree>
    <p:extLst>
      <p:ext uri="{BB962C8B-B14F-4D97-AF65-F5344CB8AC3E}">
        <p14:creationId xmlns:p14="http://schemas.microsoft.com/office/powerpoint/2010/main" val="2609530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905A9BAA-B344-45D2-838C-73856C4B15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21" name="Rectangle 20">
              <a:extLst>
                <a:ext uri="{FF2B5EF4-FFF2-40B4-BE49-F238E27FC236}">
                  <a16:creationId xmlns:a16="http://schemas.microsoft.com/office/drawing/2014/main" id="{390434AA-4632-440E-9AE7-411396A77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D462FD1E-E713-4FD4-8746-671C946723B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5" name="Picture 4">
            <a:extLst>
              <a:ext uri="{FF2B5EF4-FFF2-40B4-BE49-F238E27FC236}">
                <a16:creationId xmlns:a16="http://schemas.microsoft.com/office/drawing/2014/main" id="{938B63A0-A1CE-418E-B384-F03050148EE3}"/>
              </a:ext>
            </a:extLst>
          </p:cNvPr>
          <p:cNvPicPr>
            <a:picLocks noChangeAspect="1"/>
          </p:cNvPicPr>
          <p:nvPr/>
        </p:nvPicPr>
        <p:blipFill rotWithShape="1">
          <a:blip r:embed="rId4"/>
          <a:srcRect l="12624" r="25411" b="-2"/>
          <a:stretch/>
        </p:blipFill>
        <p:spPr>
          <a:xfrm>
            <a:off x="4636008" y="10"/>
            <a:ext cx="7552815" cy="6856310"/>
          </a:xfrm>
          <a:prstGeom prst="rect">
            <a:avLst/>
          </a:prstGeom>
          <a:ln>
            <a:noFill/>
          </a:ln>
          <a:effectLst/>
        </p:spPr>
      </p:pic>
      <p:sp>
        <p:nvSpPr>
          <p:cNvPr id="24" name="Rectangle 23">
            <a:extLst>
              <a:ext uri="{FF2B5EF4-FFF2-40B4-BE49-F238E27FC236}">
                <a16:creationId xmlns:a16="http://schemas.microsoft.com/office/drawing/2014/main" id="{78A4CDE5-C7BC-41E1-8A4A-79E024CC09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501856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E9BC4B6-B10A-46B4-8275-0CD3CE751CFF}"/>
              </a:ext>
            </a:extLst>
          </p:cNvPr>
          <p:cNvSpPr>
            <a:spLocks noGrp="1"/>
          </p:cNvSpPr>
          <p:nvPr>
            <p:ph type="title"/>
          </p:nvPr>
        </p:nvSpPr>
        <p:spPr>
          <a:xfrm>
            <a:off x="294571" y="753228"/>
            <a:ext cx="4228333" cy="1080938"/>
          </a:xfrm>
        </p:spPr>
        <p:txBody>
          <a:bodyPr>
            <a:normAutofit fontScale="90000"/>
          </a:bodyPr>
          <a:lstStyle/>
          <a:p>
            <a:r>
              <a:rPr lang="en-US" sz="2700" b="1" dirty="0">
                <a:latin typeface="+mn-lt"/>
                <a:ea typeface="SimSun" panose="02010600030101010101" pitchFamily="2" charset="-122"/>
              </a:rPr>
              <a:t>1. </a:t>
            </a:r>
            <a:r>
              <a:rPr lang="en-US" sz="3100" b="1" dirty="0">
                <a:latin typeface="+mn-lt"/>
                <a:ea typeface="SimSun" panose="02010600030101010101" pitchFamily="2" charset="-122"/>
              </a:rPr>
              <a:t>Leaders</a:t>
            </a:r>
            <a:r>
              <a:rPr lang="en-US" sz="2700" b="1" dirty="0">
                <a:latin typeface="+mn-lt"/>
                <a:ea typeface="SimSun" panose="02010600030101010101" pitchFamily="2" charset="-122"/>
              </a:rPr>
              <a:t> Reflect Christ</a:t>
            </a:r>
            <a:br>
              <a:rPr lang="en-US" sz="2700" dirty="0">
                <a:latin typeface="+mn-lt"/>
                <a:ea typeface="SimSun" panose="02010600030101010101" pitchFamily="2" charset="-122"/>
              </a:rPr>
            </a:br>
            <a:endParaRPr lang="en-US" sz="2700" dirty="0">
              <a:latin typeface="+mn-lt"/>
            </a:endParaRPr>
          </a:p>
        </p:txBody>
      </p:sp>
      <p:pic>
        <p:nvPicPr>
          <p:cNvPr id="26" name="Picture 25">
            <a:extLst>
              <a:ext uri="{FF2B5EF4-FFF2-40B4-BE49-F238E27FC236}">
                <a16:creationId xmlns:a16="http://schemas.microsoft.com/office/drawing/2014/main" id="{025C7952-5703-489E-8DBD-F2EFAC8EEB0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2" y="1970240"/>
            <a:ext cx="5029200" cy="202738"/>
          </a:xfrm>
          <a:prstGeom prst="rect">
            <a:avLst/>
          </a:prstGeom>
        </p:spPr>
      </p:pic>
      <p:sp>
        <p:nvSpPr>
          <p:cNvPr id="3" name="Content Placeholder 2">
            <a:extLst>
              <a:ext uri="{FF2B5EF4-FFF2-40B4-BE49-F238E27FC236}">
                <a16:creationId xmlns:a16="http://schemas.microsoft.com/office/drawing/2014/main" id="{4607B513-26B8-482D-93AA-14E0A3A2510F}"/>
              </a:ext>
            </a:extLst>
          </p:cNvPr>
          <p:cNvSpPr>
            <a:spLocks noGrp="1"/>
          </p:cNvSpPr>
          <p:nvPr>
            <p:ph idx="1"/>
          </p:nvPr>
        </p:nvSpPr>
        <p:spPr>
          <a:xfrm>
            <a:off x="294572" y="2336873"/>
            <a:ext cx="3967386" cy="3599316"/>
          </a:xfrm>
        </p:spPr>
        <p:txBody>
          <a:bodyPr>
            <a:normAutofit fontScale="85000" lnSpcReduction="20000"/>
          </a:bodyPr>
          <a:lstStyle/>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…Consequently, the Church should not be excessively caught up in herself but instead,              and </a:t>
            </a:r>
            <a:r>
              <a:rPr lang="en-US" sz="3200" b="1" dirty="0">
                <a:effectLst/>
                <a:latin typeface="Tahoma" panose="020B0604030504040204" pitchFamily="34" charset="0"/>
                <a:ea typeface="Tahoma" panose="020B0604030504040204" pitchFamily="34" charset="0"/>
                <a:cs typeface="Tahoma" panose="020B0604030504040204" pitchFamily="34" charset="0"/>
              </a:rPr>
              <a:t>above all, </a:t>
            </a:r>
            <a:r>
              <a:rPr lang="en-US" sz="3200" dirty="0">
                <a:effectLst/>
                <a:latin typeface="Tahoma" panose="020B0604030504040204" pitchFamily="34" charset="0"/>
                <a:ea typeface="Tahoma" panose="020B0604030504040204" pitchFamily="34" charset="0"/>
                <a:cs typeface="Tahoma" panose="020B0604030504040204" pitchFamily="34" charset="0"/>
              </a:rPr>
              <a:t>reflect Jesus Christ.</a:t>
            </a:r>
          </a:p>
          <a:p>
            <a:pPr marL="0" marR="0" indent="0">
              <a:spcBef>
                <a:spcPts val="0"/>
              </a:spcBef>
              <a:spcAft>
                <a:spcPts val="0"/>
              </a:spcAft>
              <a:buNone/>
            </a:pPr>
            <a:endParaRPr lang="en-US" sz="3200" dirty="0">
              <a:latin typeface="Tahoma" panose="020B0604030504040204" pitchFamily="34" charset="0"/>
              <a:ea typeface="Tahoma" panose="020B0604030504040204" pitchFamily="34" charset="0"/>
              <a:cs typeface="Tahoma" panose="020B0604030504040204" pitchFamily="34" charset="0"/>
            </a:endParaRPr>
          </a:p>
          <a:p>
            <a:pPr marL="0" marR="0" indent="0">
              <a:spcBef>
                <a:spcPts val="0"/>
              </a:spcBef>
              <a:spcAft>
                <a:spcPts val="0"/>
              </a:spcAft>
              <a:buNone/>
            </a:pPr>
            <a:r>
              <a:rPr lang="en-US" sz="3200" dirty="0">
                <a:effectLst/>
                <a:latin typeface="Tahoma" panose="020B0604030504040204" pitchFamily="34" charset="0"/>
                <a:ea typeface="Tahoma" panose="020B0604030504040204" pitchFamily="34" charset="0"/>
                <a:cs typeface="Tahoma" panose="020B0604030504040204" pitchFamily="34" charset="0"/>
              </a:rPr>
              <a:t> …“Christ is alive,                and he wants </a:t>
            </a:r>
            <a:r>
              <a:rPr lang="en-US" sz="3200" b="1" dirty="0">
                <a:effectLst/>
                <a:latin typeface="Tahoma" panose="020B0604030504040204" pitchFamily="34" charset="0"/>
                <a:ea typeface="Tahoma" panose="020B0604030504040204" pitchFamily="34" charset="0"/>
                <a:cs typeface="Tahoma" panose="020B0604030504040204" pitchFamily="34" charset="0"/>
              </a:rPr>
              <a:t>you</a:t>
            </a:r>
            <a:r>
              <a:rPr lang="en-US" sz="3200" dirty="0">
                <a:effectLst/>
                <a:latin typeface="Tahoma" panose="020B0604030504040204" pitchFamily="34" charset="0"/>
                <a:ea typeface="Tahoma" panose="020B0604030504040204" pitchFamily="34" charset="0"/>
                <a:cs typeface="Tahoma" panose="020B0604030504040204" pitchFamily="34" charset="0"/>
              </a:rPr>
              <a:t>                    to be </a:t>
            </a:r>
            <a:r>
              <a:rPr lang="en-US" sz="3200" dirty="0">
                <a:latin typeface="Tahoma" panose="020B0604030504040204" pitchFamily="34" charset="0"/>
                <a:ea typeface="Tahoma" panose="020B0604030504040204" pitchFamily="34" charset="0"/>
                <a:cs typeface="Tahoma" panose="020B0604030504040204" pitchFamily="34" charset="0"/>
              </a:rPr>
              <a:t>alive!”</a:t>
            </a:r>
          </a:p>
          <a:p>
            <a:pPr marL="0" marR="0" indent="0">
              <a:spcBef>
                <a:spcPts val="0"/>
              </a:spcBef>
              <a:spcAft>
                <a:spcPts val="0"/>
              </a:spcAft>
              <a:buNone/>
            </a:pPr>
            <a:endParaRPr lang="en-US" sz="1600" dirty="0">
              <a:latin typeface="Calibri" panose="020F0502020204030204" pitchFamily="34" charset="0"/>
              <a:ea typeface="SimSun" panose="02010600030101010101" pitchFamily="2" charset="-122"/>
            </a:endParaRPr>
          </a:p>
          <a:p>
            <a:pPr marL="0" marR="0" indent="0">
              <a:spcBef>
                <a:spcPts val="0"/>
              </a:spcBef>
              <a:spcAft>
                <a:spcPts val="0"/>
              </a:spcAft>
              <a:buNone/>
            </a:pPr>
            <a:r>
              <a:rPr lang="en-US" sz="1600" i="1" dirty="0">
                <a:latin typeface="Calibri" panose="020F0502020204030204" pitchFamily="34" charset="0"/>
                <a:ea typeface="SimSun" panose="02010600030101010101" pitchFamily="2" charset="-122"/>
              </a:rPr>
              <a:t>Christus Vivit </a:t>
            </a:r>
            <a:r>
              <a:rPr lang="en-US" sz="1600" dirty="0">
                <a:latin typeface="Calibri" panose="020F0502020204030204" pitchFamily="34" charset="0"/>
                <a:ea typeface="SimSun" panose="02010600030101010101" pitchFamily="2" charset="-122"/>
              </a:rPr>
              <a:t># 39 </a:t>
            </a:r>
            <a:endParaRPr lang="en-US" sz="1600" dirty="0">
              <a:effectLst/>
              <a:latin typeface="Times New Roman" panose="02020603050405020304" pitchFamily="18" charset="0"/>
              <a:ea typeface="SimSun" panose="02010600030101010101" pitchFamily="2" charset="-122"/>
            </a:endParaRPr>
          </a:p>
          <a:p>
            <a:endParaRPr lang="en-US" sz="1600" dirty="0"/>
          </a:p>
        </p:txBody>
      </p:sp>
    </p:spTree>
    <p:extLst>
      <p:ext uri="{BB962C8B-B14F-4D97-AF65-F5344CB8AC3E}">
        <p14:creationId xmlns:p14="http://schemas.microsoft.com/office/powerpoint/2010/main" val="2370979186"/>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17337</TotalTime>
  <Words>6117</Words>
  <Application>Microsoft Office PowerPoint</Application>
  <PresentationFormat>Widescreen</PresentationFormat>
  <Paragraphs>455</Paragraphs>
  <Slides>36</Slides>
  <Notes>35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Asap</vt:lpstr>
      <vt:lpstr>Book Antiqua</vt:lpstr>
      <vt:lpstr>Calibri</vt:lpstr>
      <vt:lpstr>Calibri Light</vt:lpstr>
      <vt:lpstr>Symbol</vt:lpstr>
      <vt:lpstr>Tahoma</vt:lpstr>
      <vt:lpstr>Times New Roman</vt:lpstr>
      <vt:lpstr>Trebuchet MS</vt:lpstr>
      <vt:lpstr>Verdana</vt:lpstr>
      <vt:lpstr>Berlin</vt:lpstr>
      <vt:lpstr>Office Theme</vt:lpstr>
      <vt:lpstr>Conversation #7  Leadership for Accompaniment</vt:lpstr>
      <vt:lpstr>The Art of Accompaniment</vt:lpstr>
      <vt:lpstr>Accompany All Young People</vt:lpstr>
      <vt:lpstr># 218, Christus Vivit April 2, 2019 </vt:lpstr>
      <vt:lpstr>The Parish Accompanies Young People</vt:lpstr>
      <vt:lpstr>Prayer for Faith Companions</vt:lpstr>
      <vt:lpstr>Basic Facts about Christus Vivit</vt:lpstr>
      <vt:lpstr>Christus Vivit: New Foundations</vt:lpstr>
      <vt:lpstr>1. Leaders Reflect Christ </vt:lpstr>
      <vt:lpstr> 2. Leaders Accompany the Young </vt:lpstr>
      <vt:lpstr> 3. Leaders Are Young at Heart  </vt:lpstr>
      <vt:lpstr> 4. Leaders Take Young People Seriously, Listen to Them and Stay Close                          to Their Concerns </vt:lpstr>
      <vt:lpstr> 5. Leaders are Collaborative to Provide Ministry That is Synodal  </vt:lpstr>
      <vt:lpstr>  6. Leaders Are Flexible </vt:lpstr>
      <vt:lpstr> 7. Leaders Empower               Young People for Mission   </vt:lpstr>
      <vt:lpstr> 8. Leaders Awaken Young People                          to Encounter   </vt:lpstr>
      <vt:lpstr> 9. Leaders Engage the Parish to Make a Home For All Young People </vt:lpstr>
      <vt:lpstr> 10. Leaders Support Families Who Accompany the Young   </vt:lpstr>
      <vt:lpstr>Leadership in Parishes Who Accompany Youth </vt:lpstr>
      <vt:lpstr>The Parish Accompanies </vt:lpstr>
      <vt:lpstr>The Parish Accompanies - Leaders Support Accompaniment</vt:lpstr>
      <vt:lpstr>The Parish Accompanies – Leaders Support Accompaniment</vt:lpstr>
      <vt:lpstr>The Parish Accompanies – Leaders Support Accompaniment</vt:lpstr>
      <vt:lpstr>Leaders Support the Parish’s Accompaniment Through These Three Actions:</vt:lpstr>
      <vt:lpstr>The Parish Accompanies – Leaders Support Accompaniment</vt:lpstr>
      <vt:lpstr>The Parish Accompanies – Leaders Support Accompaniment</vt:lpstr>
      <vt:lpstr>The Parish Accompanies – Leaders Support Accompaniment</vt:lpstr>
      <vt:lpstr>The Parish Accompanies – Leaders Support Accompaniment</vt:lpstr>
      <vt:lpstr>Who is Responsible for Accompaniment?</vt:lpstr>
      <vt:lpstr>Tasks of Leadership in Parishes Who Accompany Youth </vt:lpstr>
      <vt:lpstr>Parish Leaders Who Share in Leadership for Youth Ministry</vt:lpstr>
      <vt:lpstr>Leadership Role Description for the Coordinator of Youth Ministry </vt:lpstr>
      <vt:lpstr>Process for the Coordinator Role</vt:lpstr>
      <vt:lpstr>Leadership Role Description for              the Youth Ministry Coordinating Team </vt:lpstr>
      <vt:lpstr>Process for the Role of                          the Youth Ministry Coordinating Team</vt:lpstr>
      <vt:lpstr>Conclusion – Parishes Accompany Leaders Support Accompaniment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East</dc:creator>
  <cp:lastModifiedBy>Tom East</cp:lastModifiedBy>
  <cp:revision>126</cp:revision>
  <dcterms:created xsi:type="dcterms:W3CDTF">2019-05-28T19:34:32Z</dcterms:created>
  <dcterms:modified xsi:type="dcterms:W3CDTF">2021-04-22T20:31:17Z</dcterms:modified>
</cp:coreProperties>
</file>